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1" r:id="rId4"/>
    <p:sldId id="272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0" r:id="rId13"/>
    <p:sldId id="266" r:id="rId14"/>
    <p:sldId id="269" r:id="rId15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17"/>
      <p:bold r:id="rId18"/>
      <p:italic r:id="rId19"/>
      <p:boldItalic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hWQfHLPe5qioBEhGQh52zi5TeG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5068" autoAdjust="0"/>
  </p:normalViewPr>
  <p:slideViewPr>
    <p:cSldViewPr snapToGrid="0">
      <p:cViewPr varScale="1">
        <p:scale>
          <a:sx n="143" d="100"/>
          <a:sy n="143" d="100"/>
        </p:scale>
        <p:origin x="13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885b9f97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7885b9f97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This slide is for the ICAP version of the lesson.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An egg drop video may help to provide learners with some inspiration. For example: https://youtu.be/nsnyl8llfH4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rPr>
              <a:t>K20 Center. (2020, December 14). </a:t>
            </a:r>
            <a:r>
              <a:rPr lang="en-US" sz="1100" i="1" dirty="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rPr>
              <a:t>ICAP - Buckle Up</a:t>
            </a:r>
            <a:r>
              <a:rPr lang="en-US" sz="1100" i="0" dirty="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rPr>
              <a:t> [Video]</a:t>
            </a:r>
            <a:r>
              <a:rPr lang="en-US" sz="1100" dirty="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100" i="0" dirty="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rPr>
              <a:t>YouTube</a:t>
            </a:r>
            <a:r>
              <a:rPr lang="en-US" sz="1100" dirty="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rPr>
              <a:t>. https://www.youtube.com/watch?v=3OBNpJQxQrs&amp;feature=youtu.be</a:t>
            </a: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b5dd66c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6b5dd66c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This slide is for the ICAP version of the lesson.</a:t>
            </a:r>
          </a:p>
        </p:txBody>
      </p:sp>
    </p:spTree>
    <p:extLst>
      <p:ext uri="{BB962C8B-B14F-4D97-AF65-F5344CB8AC3E}">
        <p14:creationId xmlns:p14="http://schemas.microsoft.com/office/powerpoint/2010/main" val="2194961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b5dd66c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6b5dd66c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An egg drop video may help to provide learners with some inspiration. For example: https://youtu.be/nsnyl8llfH4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This project can be done in class in groups of 2–4 students. 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/>
              <a:t>Remind students of submission and presentation dates.</a:t>
            </a:r>
            <a:endParaRPr sz="1200" dirty="0"/>
          </a:p>
        </p:txBody>
      </p:sp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8d9a359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78d9a359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Play video from </a:t>
            </a:r>
            <a:r>
              <a:rPr lang="en-US" dirty="0">
                <a:solidFill>
                  <a:srgbClr val="292929"/>
                </a:solidFill>
                <a:highlight>
                  <a:srgbClr val="FFFFFF"/>
                </a:highlight>
              </a:rPr>
              <a:t>2:50 to 3:17.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000" dirty="0">
              <a:solidFill>
                <a:srgbClr val="2929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 dirty="0">
                <a:solidFill>
                  <a:srgbClr val="292929"/>
                </a:solidFill>
                <a:highlight>
                  <a:srgbClr val="FFFFFF"/>
                </a:highlight>
              </a:rPr>
              <a:t>List Posts. (2019, February 12). </a:t>
            </a:r>
            <a:r>
              <a:rPr lang="en-US" sz="1000" i="1" dirty="0">
                <a:solidFill>
                  <a:srgbClr val="292929"/>
                </a:solidFill>
                <a:highlight>
                  <a:srgbClr val="FFFFFF"/>
                </a:highlight>
              </a:rPr>
              <a:t>3+ Minutes of people walking into glass compilation</a:t>
            </a:r>
            <a:r>
              <a:rPr lang="en-US" sz="1000" dirty="0">
                <a:solidFill>
                  <a:srgbClr val="292929"/>
                </a:solidFill>
                <a:highlight>
                  <a:srgbClr val="FFFFFF"/>
                </a:highlight>
              </a:rPr>
              <a:t> [Video]. YouTube. </a:t>
            </a:r>
            <a:r>
              <a:rPr lang="en-US" sz="1000" dirty="0"/>
              <a:t>https://youtu.be/ebdZIh0U4Os?t=170</a:t>
            </a:r>
            <a:endParaRPr sz="10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6fdbeb4e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a6fdbeb4e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USDOTNHTSA. (2015, May 8). </a:t>
            </a:r>
            <a:r>
              <a:rPr lang="en-US" i="1" dirty="0"/>
              <a:t>Second Chance</a:t>
            </a:r>
            <a:r>
              <a:rPr lang="en-US" dirty="0"/>
              <a:t> [Video]. YouTube. https://www.youtube.com/watch?v=L62ueMB0E5E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8d9a3591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78d9a3591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Image source: </a:t>
            </a:r>
            <a:r>
              <a:rPr lang="en-US" sz="800" dirty="0">
                <a:solidFill>
                  <a:srgbClr val="909090"/>
                </a:solidFill>
              </a:rPr>
              <a:t>Crowell, B. (2006, May 10). Skaters showing Newton's third law. </a:t>
            </a:r>
            <a:r>
              <a:rPr lang="en-US" sz="800" i="1" dirty="0">
                <a:solidFill>
                  <a:srgbClr val="909090"/>
                </a:solidFill>
              </a:rPr>
              <a:t>Wikimedia Commons</a:t>
            </a:r>
            <a:r>
              <a:rPr lang="en-US" sz="800" dirty="0">
                <a:solidFill>
                  <a:srgbClr val="909090"/>
                </a:solidFill>
              </a:rPr>
              <a:t>. https://commons.wikimedia.org/wiki/File:Skaters_showing_newtons_third_law.svg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Give students 15 minutes to find picture and add a hashtag in Padlet. Then, give students 15 minutes to respond to a classmate's picture.</a:t>
            </a:r>
            <a:endParaRPr dirty="0"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6fdbeb4e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Allow students 40 minutes to complete this activity.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Note that students, when highlighting, should not highlight every line after the main idea. They should select key points that support the main ideas.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Students’ summaries should take each idea and pull all the evidence together to explain the article in 3–5 sentences.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4" name="Google Shape;134;ga6fdbeb4e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46" name="Google Shape;4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1" name="Google Shape;5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80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1" name="Google Shape;3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OBNpJQxQrs&amp;feature=youtu.b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youtube.com/watch?v=3OBNpJQxQrs&amp;feature=youtu.be&amp;ab_channel=K20Center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bdZIh0U4Os?t=17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62ueMB0E5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a6fdbeb4e0_0_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C.R.U.S.H. &amp; Smush</a:t>
            </a:r>
            <a:endParaRPr dirty="0"/>
          </a:p>
        </p:txBody>
      </p:sp>
      <p:sp>
        <p:nvSpPr>
          <p:cNvPr id="137" name="Google Shape;137;ga6fdbeb4e0_0_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Do the following as you read “</a:t>
            </a:r>
            <a:r>
              <a:rPr lang="en-US" sz="2400" dirty="0">
                <a:solidFill>
                  <a:schemeClr val="tx1"/>
                </a:solidFill>
              </a:rPr>
              <a:t>Physics and Car Safety”</a:t>
            </a:r>
            <a:r>
              <a:rPr lang="en-US" sz="2400" dirty="0"/>
              <a:t>:</a:t>
            </a:r>
            <a:endParaRPr sz="2400" dirty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Circle</a:t>
            </a:r>
            <a:r>
              <a:rPr lang="en-US" sz="2000" dirty="0"/>
              <a:t> any new vocabulary. Look up each definition and, in the margin of the reading, record a sentence that uses each circled word correctly.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Read</a:t>
            </a:r>
            <a:r>
              <a:rPr lang="en-US" sz="2000" dirty="0"/>
              <a:t> the article using your knowledge of the new vocabulary words.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Underline</a:t>
            </a:r>
            <a:r>
              <a:rPr lang="en-US" sz="2000" dirty="0"/>
              <a:t> the vocabulary you already know.</a:t>
            </a:r>
            <a:endParaRPr sz="20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Star </a:t>
            </a:r>
            <a:r>
              <a:rPr lang="en-US" sz="2000" dirty="0"/>
              <a:t>the</a:t>
            </a:r>
            <a:r>
              <a:rPr lang="en-US" sz="2000" b="1" dirty="0"/>
              <a:t> </a:t>
            </a:r>
            <a:r>
              <a:rPr lang="en-US" sz="2000" dirty="0"/>
              <a:t>main ideas throughout the reading.</a:t>
            </a:r>
            <a:endParaRPr sz="20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Highlight</a:t>
            </a:r>
            <a:r>
              <a:rPr lang="en-US" sz="2000" dirty="0"/>
              <a:t> evidence that supports the main idea.</a:t>
            </a:r>
            <a:endParaRPr sz="20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Summarize and condense (</a:t>
            </a:r>
            <a:r>
              <a:rPr lang="en-US" sz="2000" b="1" dirty="0"/>
              <a:t>smush</a:t>
            </a:r>
            <a:r>
              <a:rPr lang="en-US" sz="2000" dirty="0"/>
              <a:t>) the article into your own words. </a:t>
            </a:r>
            <a:endParaRPr sz="2000" dirty="0"/>
          </a:p>
        </p:txBody>
      </p:sp>
      <p:pic>
        <p:nvPicPr>
          <p:cNvPr id="138" name="Google Shape;138;ga6fdbeb4e0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579210" y="396748"/>
            <a:ext cx="1218474" cy="8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885b9f974_0_5"/>
          <p:cNvSpPr txBox="1">
            <a:spLocks noGrp="1"/>
          </p:cNvSpPr>
          <p:nvPr>
            <p:ph type="body" idx="1"/>
          </p:nvPr>
        </p:nvSpPr>
        <p:spPr>
          <a:xfrm>
            <a:off x="457199" y="851325"/>
            <a:ext cx="8051275" cy="129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-US" sz="1900" dirty="0"/>
              <a:t>Let’s learn about two professions that need to understand the physics of car crashes, but from two vastly different angles. 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-US" sz="1900" dirty="0"/>
              <a:t>What kind of research would they need to do on Newton’s laws to be successful at these jobs?</a:t>
            </a:r>
            <a:endParaRPr lang="en-US"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g7885b9f974_0_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0975" y="2147324"/>
            <a:ext cx="4375551" cy="22641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7885b9f974_0_5"/>
          <p:cNvSpPr txBox="1"/>
          <p:nvPr/>
        </p:nvSpPr>
        <p:spPr>
          <a:xfrm>
            <a:off x="2200975" y="4427892"/>
            <a:ext cx="4375551" cy="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ICAP - Buckle Up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9" name="Google Shape;143;g6b5dd66c86_0_0">
            <a:extLst>
              <a:ext uri="{FF2B5EF4-FFF2-40B4-BE49-F238E27FC236}">
                <a16:creationId xmlns:a16="http://schemas.microsoft.com/office/drawing/2014/main" id="{8AC63614-E7B2-43E1-B7F7-C42AC5550C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51208"/>
            <a:ext cx="8229600" cy="49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Safety First Engineering</a:t>
            </a:r>
            <a:endParaRPr dirty="0"/>
          </a:p>
        </p:txBody>
      </p:sp>
      <p:pic>
        <p:nvPicPr>
          <p:cNvPr id="10" name="Google Shape;145;g6b5dd66c86_0_0">
            <a:extLst>
              <a:ext uri="{FF2B5EF4-FFF2-40B4-BE49-F238E27FC236}">
                <a16:creationId xmlns:a16="http://schemas.microsoft.com/office/drawing/2014/main" id="{7B869A0D-CBD6-432E-BCAC-540786E1810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36253" b="37887"/>
          <a:stretch/>
        </p:blipFill>
        <p:spPr>
          <a:xfrm>
            <a:off x="5596280" y="157170"/>
            <a:ext cx="2643369" cy="683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b5dd66c86_0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Safety First Engineering</a:t>
            </a:r>
            <a:endParaRPr dirty="0"/>
          </a:p>
        </p:txBody>
      </p:sp>
      <p:sp>
        <p:nvSpPr>
          <p:cNvPr id="144" name="Google Shape;144;g6b5dd66c86_0_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600"/>
              </a:spcAft>
              <a:buSzPts val="1700"/>
              <a:buFont typeface="Calibri"/>
              <a:buChar char="•"/>
            </a:pPr>
            <a:r>
              <a:rPr lang="en-US" sz="2000" dirty="0"/>
              <a:t>Think of a job you are interested in pursuing or find fascinating. </a:t>
            </a: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•"/>
            </a:pPr>
            <a:r>
              <a:rPr lang="en-US" sz="2000" dirty="0"/>
              <a:t>How does that occupation institute safety procedures to reduce momentum on an object? Why are those safety precautions essential to that job?</a:t>
            </a:r>
          </a:p>
        </p:txBody>
      </p:sp>
      <p:pic>
        <p:nvPicPr>
          <p:cNvPr id="145" name="Google Shape;145;g6b5dd66c86_0_0"/>
          <p:cNvPicPr preferRelativeResize="0"/>
          <p:nvPr/>
        </p:nvPicPr>
        <p:blipFill rotWithShape="1">
          <a:blip r:embed="rId3">
            <a:alphaModFix/>
          </a:blip>
          <a:srcRect t="36253" b="37887"/>
          <a:stretch/>
        </p:blipFill>
        <p:spPr>
          <a:xfrm>
            <a:off x="3250315" y="3097530"/>
            <a:ext cx="2643369" cy="683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1760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b5dd66c86_0_0"/>
          <p:cNvSpPr txBox="1">
            <a:spLocks noGrp="1"/>
          </p:cNvSpPr>
          <p:nvPr>
            <p:ph type="title"/>
          </p:nvPr>
        </p:nvSpPr>
        <p:spPr>
          <a:xfrm>
            <a:off x="457200" y="362616"/>
            <a:ext cx="8229600" cy="49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Safety First Engineering</a:t>
            </a:r>
            <a:endParaRPr dirty="0"/>
          </a:p>
        </p:txBody>
      </p:sp>
      <p:sp>
        <p:nvSpPr>
          <p:cNvPr id="144" name="Google Shape;144;g6b5dd66c86_0_0"/>
          <p:cNvSpPr txBox="1">
            <a:spLocks noGrp="1"/>
          </p:cNvSpPr>
          <p:nvPr>
            <p:ph type="body" idx="1"/>
          </p:nvPr>
        </p:nvSpPr>
        <p:spPr>
          <a:xfrm>
            <a:off x="331081" y="962733"/>
            <a:ext cx="8229600" cy="38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100"/>
              </a:spcAft>
              <a:buSzPts val="1900"/>
              <a:buFont typeface="Calibri"/>
              <a:buChar char="•"/>
            </a:pPr>
            <a:r>
              <a:rPr lang="en-US" sz="1900" dirty="0"/>
              <a:t>Now it’s time to design your own collision model. (Inanimate objects only!)</a:t>
            </a: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SzPts val="1900"/>
              <a:buFont typeface="Calibri"/>
              <a:buChar char="•"/>
            </a:pPr>
            <a:r>
              <a:rPr lang="en-US" sz="1900" dirty="0"/>
              <a:t>Research different types of protective equipment used to reduce the impact of a collision.</a:t>
            </a: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SzPts val="1900"/>
              <a:buFont typeface="Calibri"/>
              <a:buChar char="•"/>
            </a:pPr>
            <a:r>
              <a:rPr lang="en-US" sz="1900" dirty="0"/>
              <a:t>Create three collisions, improving your safety precautions with each trial.</a:t>
            </a:r>
            <a:endParaRPr sz="1900" dirty="0"/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SzPts val="1900"/>
              <a:buChar char="•"/>
            </a:pPr>
            <a:r>
              <a:rPr lang="en-US" dirty="0"/>
              <a:t>In the first trial, determine the effects of the collision on an object when no safety precautions are taken. </a:t>
            </a:r>
            <a:endParaRPr dirty="0"/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SzPts val="1900"/>
              <a:buFont typeface="Calibri"/>
              <a:buChar char="•"/>
            </a:pPr>
            <a:r>
              <a:rPr lang="en-US" dirty="0"/>
              <a:t>In the second trial, add a safety precaution of your choice, and determine what impact it has on the momentum of an object.</a:t>
            </a:r>
            <a:endParaRPr dirty="0"/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SzPts val="1900"/>
              <a:buFont typeface="Calibri"/>
              <a:buChar char="•"/>
            </a:pPr>
            <a:r>
              <a:rPr lang="en-US" dirty="0"/>
              <a:t>In the third trial, improve your safety precautions and determine how they decrease the momentum of an object during the impact.</a:t>
            </a:r>
            <a:endParaRPr dirty="0"/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 dirty="0"/>
              <a:t>Use the Safety First Engineering Instructions to guide your experiment.</a:t>
            </a:r>
            <a:endParaRPr sz="19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900" dirty="0"/>
              <a:t>*Be sure to check the rubric before designing and again before submission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900" dirty="0"/>
          </a:p>
        </p:txBody>
      </p:sp>
      <p:pic>
        <p:nvPicPr>
          <p:cNvPr id="145" name="Google Shape;145;g6b5dd66c86_0_0"/>
          <p:cNvPicPr preferRelativeResize="0"/>
          <p:nvPr/>
        </p:nvPicPr>
        <p:blipFill rotWithShape="1">
          <a:blip r:embed="rId3">
            <a:alphaModFix/>
          </a:blip>
          <a:srcRect t="36253" b="37887"/>
          <a:stretch/>
        </p:blipFill>
        <p:spPr>
          <a:xfrm>
            <a:off x="5596280" y="268578"/>
            <a:ext cx="2643369" cy="683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 txBox="1">
            <a:spLocks noGrp="1"/>
          </p:cNvSpPr>
          <p:nvPr>
            <p:ph type="title"/>
          </p:nvPr>
        </p:nvSpPr>
        <p:spPr>
          <a:xfrm>
            <a:off x="457200" y="12221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Let’s Present Our Findings</a:t>
            </a:r>
            <a:endParaRPr dirty="0"/>
          </a:p>
        </p:txBody>
      </p:sp>
      <p:sp>
        <p:nvSpPr>
          <p:cNvPr id="167" name="Google Shape;167;p10"/>
          <p:cNvSpPr txBox="1">
            <a:spLocks noGrp="1"/>
          </p:cNvSpPr>
          <p:nvPr>
            <p:ph type="body" idx="1"/>
          </p:nvPr>
        </p:nvSpPr>
        <p:spPr>
          <a:xfrm>
            <a:off x="457199" y="1045754"/>
            <a:ext cx="8287907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Create a </a:t>
            </a:r>
            <a:r>
              <a:rPr lang="en-US" sz="2000" u="sng" dirty="0">
                <a:solidFill>
                  <a:srgbClr val="0097A7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Prezi</a:t>
            </a:r>
            <a:r>
              <a:rPr lang="en-US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, PowerPoint, or complete the Safety First Engineering Trials packet to share your findings. Include the following: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10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Introduction</a:t>
            </a:r>
          </a:p>
          <a:p>
            <a:pPr marL="457200" lvl="0" indent="-355600" algn="l" rtl="0">
              <a:spcBef>
                <a:spcPts val="0"/>
              </a:spcBef>
              <a:spcAft>
                <a:spcPts val="10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Objectives</a:t>
            </a:r>
          </a:p>
          <a:p>
            <a:pPr marL="457200" lvl="0" indent="-355600" algn="l" rtl="0">
              <a:spcBef>
                <a:spcPts val="0"/>
              </a:spcBef>
              <a:spcAft>
                <a:spcPts val="10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List of materials used throughout the experiment</a:t>
            </a:r>
          </a:p>
          <a:p>
            <a:pPr marL="457200" lvl="0" indent="-355600" algn="l" rtl="0">
              <a:spcBef>
                <a:spcPts val="0"/>
              </a:spcBef>
              <a:spcAft>
                <a:spcPts val="10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Procedure used to design and construct the model (including pictures)</a:t>
            </a:r>
          </a:p>
          <a:p>
            <a:pPr marL="457200" lvl="0" indent="-355600" algn="l" rtl="0">
              <a:spcBef>
                <a:spcPts val="0"/>
              </a:spcBef>
              <a:spcAft>
                <a:spcPts val="10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Explanation of all three trials, especially relating to what you learned about reducing the momentum of the object in a collision</a:t>
            </a:r>
          </a:p>
          <a:p>
            <a:pPr marL="457200" lvl="0" indent="-355600" algn="l" rtl="0">
              <a:spcBef>
                <a:spcPts val="0"/>
              </a:spcBef>
              <a:spcAft>
                <a:spcPts val="10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 completed version of the data table (also provided on page 5 of the Safety First Engineering Trials packet)</a:t>
            </a:r>
          </a:p>
          <a:p>
            <a:pPr marL="457200" lvl="0" indent="-355600" algn="l" rtl="0">
              <a:spcBef>
                <a:spcPts val="0"/>
              </a:spcBef>
              <a:spcAft>
                <a:spcPts val="10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 summary of the data table; this summary should incorporate learned terminology and should explain the role of speed, momentum, </a:t>
            </a:r>
            <a:br>
              <a:rPr lang="en-US" sz="1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sz="1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acceleration, and force.</a:t>
            </a:r>
            <a:endParaRPr sz="1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Buckle Up</a:t>
            </a:r>
            <a:endParaRPr dirty="0"/>
          </a:p>
        </p:txBody>
      </p:sp>
      <p:sp>
        <p:nvSpPr>
          <p:cNvPr id="76" name="Google Shape;76;p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Physical Science</a:t>
            </a:r>
            <a:endParaRPr dirty="0"/>
          </a:p>
        </p:txBody>
      </p:sp>
      <p:pic>
        <p:nvPicPr>
          <p:cNvPr id="77" name="Google Shape;7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3201" y="512575"/>
            <a:ext cx="3822748" cy="3822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434675" cy="193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happens when two objects interact with each other?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important constraints can help reduce changes occurring on an object in motion?</a:t>
            </a:r>
          </a:p>
          <a:p>
            <a:pPr marL="55563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41D9-93F9-4BEE-9828-A2B670E2D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801888"/>
            <a:ext cx="7772400" cy="1021842"/>
          </a:xfrm>
        </p:spPr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94FBB-5D64-4D02-B837-15AA52BED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1842833"/>
            <a:ext cx="7772400" cy="2501727"/>
          </a:xfrm>
        </p:spPr>
        <p:txBody>
          <a:bodyPr/>
          <a:lstStyle/>
          <a:p>
            <a:pPr indent="-4572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000" dirty="0"/>
              <a:t>Examine and explain evidence of Newton’s laws.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000" dirty="0"/>
              <a:t>Identify real-world problems with solutions that require an understanding of the direction of energy by forces.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000" dirty="0"/>
              <a:t>Carry out an investigation showing that increasing the time in which a collision occurs will decrease the force acting on an object.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000" dirty="0"/>
              <a:t>Design constraints that minimize (reduce) the force on an object during a collision.</a:t>
            </a:r>
          </a:p>
        </p:txBody>
      </p:sp>
    </p:spTree>
    <p:extLst>
      <p:ext uri="{BB962C8B-B14F-4D97-AF65-F5344CB8AC3E}">
        <p14:creationId xmlns:p14="http://schemas.microsoft.com/office/powerpoint/2010/main" val="201351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8d9a3591c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57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Noggin Versus Glass Compilation</a:t>
            </a:r>
            <a:r>
              <a:rPr lang="en-US" u="sng" dirty="0">
                <a:solidFill>
                  <a:schemeClr val="hlink"/>
                </a:solidFill>
              </a:rPr>
              <a:t> </a:t>
            </a:r>
            <a:endParaRPr dirty="0"/>
          </a:p>
        </p:txBody>
      </p:sp>
      <p:sp>
        <p:nvSpPr>
          <p:cNvPr id="95" name="Google Shape;95;g78d9a3591c_0_0"/>
          <p:cNvSpPr txBox="1">
            <a:spLocks noGrp="1"/>
          </p:cNvSpPr>
          <p:nvPr>
            <p:ph type="body" idx="1"/>
          </p:nvPr>
        </p:nvSpPr>
        <p:spPr>
          <a:xfrm>
            <a:off x="1673012" y="4191339"/>
            <a:ext cx="5797973" cy="82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000" dirty="0">
                <a:solidFill>
                  <a:schemeClr val="accent4"/>
                </a:solidFill>
              </a:rPr>
              <a:t>While watching this video (2:50 to 3:17), think of what is occurring. What do you notice about it?</a:t>
            </a:r>
            <a:endParaRPr sz="2000" dirty="0">
              <a:solidFill>
                <a:schemeClr val="accent4"/>
              </a:solidFill>
            </a:endParaRPr>
          </a:p>
        </p:txBody>
      </p:sp>
      <p:pic>
        <p:nvPicPr>
          <p:cNvPr id="97" name="Google Shape;97;g78d9a3591c_0_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486" t="17060" r="29201" b="32625"/>
          <a:stretch/>
        </p:blipFill>
        <p:spPr>
          <a:xfrm>
            <a:off x="1497606" y="1159907"/>
            <a:ext cx="6148784" cy="2975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6fdbeb4e0_0_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Second Chance</a:t>
            </a:r>
            <a:endParaRPr dirty="0"/>
          </a:p>
        </p:txBody>
      </p:sp>
      <p:sp>
        <p:nvSpPr>
          <p:cNvPr id="103" name="Google Shape;103;ga6fdbeb4e0_0_3"/>
          <p:cNvSpPr txBox="1">
            <a:spLocks noGrp="1"/>
          </p:cNvSpPr>
          <p:nvPr>
            <p:ph type="body" idx="1"/>
          </p:nvPr>
        </p:nvSpPr>
        <p:spPr>
          <a:xfrm>
            <a:off x="1673012" y="4191338"/>
            <a:ext cx="5798100" cy="73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000" dirty="0">
                <a:solidFill>
                  <a:schemeClr val="accent4"/>
                </a:solidFill>
              </a:rPr>
              <a:t>While watching, consider the relationship between this video and the first clip.</a:t>
            </a:r>
            <a:endParaRPr sz="2000" dirty="0">
              <a:solidFill>
                <a:schemeClr val="accent4"/>
              </a:solidFill>
            </a:endParaRPr>
          </a:p>
        </p:txBody>
      </p:sp>
      <p:sp>
        <p:nvSpPr>
          <p:cNvPr id="104" name="Google Shape;104;ga6fdbeb4e0_0_3"/>
          <p:cNvSpPr txBox="1"/>
          <p:nvPr/>
        </p:nvSpPr>
        <p:spPr>
          <a:xfrm>
            <a:off x="2167466" y="3855291"/>
            <a:ext cx="480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5" name="Google Shape;105;ga6fdbeb4e0_0_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593" t="17061" r="28821" b="30500"/>
          <a:stretch/>
        </p:blipFill>
        <p:spPr>
          <a:xfrm>
            <a:off x="1631262" y="1170334"/>
            <a:ext cx="5881408" cy="2954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</a:pPr>
            <a:r>
              <a:rPr lang="en-US"/>
              <a:t>Initial Model</a:t>
            </a:r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Create an initial model </a:t>
            </a:r>
            <a:r>
              <a:rPr lang="en-US" dirty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of the forces that occur during a collision (such as a car crash or a person running into glass doors). </a:t>
            </a:r>
            <a:endParaRPr dirty="0"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Open Sans"/>
              <a:buChar char="•"/>
            </a:pPr>
            <a:r>
              <a:rPr lang="en-US" dirty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Compare your model with your group members’ models. List similarities and differences among your peers.</a:t>
            </a:r>
            <a:endParaRPr dirty="0"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2" name="Google Shape;11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0464" y="189905"/>
            <a:ext cx="2913224" cy="291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4">
            <a:alphaModFix/>
          </a:blip>
          <a:srcRect l="10168" t="37985" r="10617" b="40838"/>
          <a:stretch/>
        </p:blipFill>
        <p:spPr>
          <a:xfrm>
            <a:off x="4836424" y="3103129"/>
            <a:ext cx="3561303" cy="952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8d9a3591c_0_7"/>
          <p:cNvSpPr txBox="1">
            <a:spLocks noGrp="1"/>
          </p:cNvSpPr>
          <p:nvPr>
            <p:ph type="body" idx="1"/>
          </p:nvPr>
        </p:nvSpPr>
        <p:spPr>
          <a:xfrm>
            <a:off x="368950" y="1733566"/>
            <a:ext cx="4203050" cy="243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200" b="1" dirty="0">
                <a:solidFill>
                  <a:schemeClr val="accent4"/>
                </a:solidFill>
              </a:rPr>
              <a:t>Isaac Newton </a:t>
            </a:r>
            <a:r>
              <a:rPr lang="en-US" sz="2200" dirty="0"/>
              <a:t>was a physicist and mathematician who lived from 1642 to 1727. </a:t>
            </a:r>
            <a:endParaRPr sz="2200" dirty="0"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sz="2200" b="1" dirty="0">
                <a:solidFill>
                  <a:schemeClr val="accent4"/>
                </a:solidFill>
              </a:rPr>
              <a:t>Newton’s Third Law: </a:t>
            </a:r>
            <a:r>
              <a:rPr lang="en-US" sz="2200" dirty="0"/>
              <a:t>For every action, there is an equal and opposite reaction. 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SzPts val="2600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119" name="Google Shape;119;g78d9a3591c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2663" y="1623396"/>
            <a:ext cx="2941525" cy="243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78d9a3591c_0_7"/>
          <p:cNvSpPr txBox="1">
            <a:spLocks noGrp="1"/>
          </p:cNvSpPr>
          <p:nvPr>
            <p:ph type="body" idx="4294967295"/>
          </p:nvPr>
        </p:nvSpPr>
        <p:spPr>
          <a:xfrm>
            <a:off x="5009154" y="4010362"/>
            <a:ext cx="3091560" cy="271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1200" dirty="0">
                <a:solidFill>
                  <a:schemeClr val="tx1"/>
                </a:solidFill>
              </a:rPr>
              <a:t>These ice skaters illustrate Newton’s third law.</a:t>
            </a:r>
            <a:endParaRPr sz="1200" dirty="0">
              <a:solidFill>
                <a:schemeClr val="tx1"/>
              </a:solidFill>
            </a:endParaRPr>
          </a:p>
        </p:txBody>
      </p:sp>
      <p:cxnSp>
        <p:nvCxnSpPr>
          <p:cNvPr id="121" name="Google Shape;121;g78d9a3591c_0_7"/>
          <p:cNvCxnSpPr/>
          <p:nvPr/>
        </p:nvCxnSpPr>
        <p:spPr>
          <a:xfrm>
            <a:off x="6033654" y="2969004"/>
            <a:ext cx="1004454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22" name="Google Shape;122;g78d9a3591c_0_7"/>
          <p:cNvCxnSpPr/>
          <p:nvPr/>
        </p:nvCxnSpPr>
        <p:spPr>
          <a:xfrm rot="10800000">
            <a:off x="6554934" y="2851240"/>
            <a:ext cx="36368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3" name="Google Shape;123;g78d9a3591c_0_7"/>
          <p:cNvCxnSpPr/>
          <p:nvPr/>
        </p:nvCxnSpPr>
        <p:spPr>
          <a:xfrm>
            <a:off x="6120247" y="2851240"/>
            <a:ext cx="36368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4" name="Google Shape;124;g78d9a3591c_0_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Newton’s Third Law of Motion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Pick a Pic</a:t>
            </a:r>
            <a:endParaRPr dirty="0"/>
          </a:p>
        </p:txBody>
      </p:sp>
      <p:sp>
        <p:nvSpPr>
          <p:cNvPr id="130" name="Google Shape;130;p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0839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Choose a photo that shows a reaction similar to the ones we saw in the videos. Add your picture to Padlet.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In Padlet, add a hashtag to your photo that describes what the photo is about (“#</a:t>
            </a:r>
            <a:r>
              <a:rPr lang="en-US" sz="2400" dirty="0" err="1"/>
              <a:t>carcrash</a:t>
            </a:r>
            <a:r>
              <a:rPr lang="en-US" sz="2400" dirty="0"/>
              <a:t>”).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•"/>
            </a:pPr>
            <a:r>
              <a:rPr lang="en-US" sz="2400" dirty="0"/>
              <a:t>Do a Gallery Walk of your classmates’ pictures. Choose one that hasn’t been selected by another student yet. Add a hashtag and explain how it reflects Newton’s Third Law.</a:t>
            </a:r>
            <a:endParaRPr sz="2400" dirty="0"/>
          </a:p>
        </p:txBody>
      </p:sp>
      <p:pic>
        <p:nvPicPr>
          <p:cNvPr id="131" name="Google Shape;13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5848" y="-91350"/>
            <a:ext cx="1717825" cy="154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14174</TotalTime>
  <Words>1078</Words>
  <Application>Microsoft Macintosh PowerPoint</Application>
  <PresentationFormat>On-screen Show (16:9)</PresentationFormat>
  <Paragraphs>84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Georgia</vt:lpstr>
      <vt:lpstr>Calibri</vt:lpstr>
      <vt:lpstr>Open Sans</vt:lpstr>
      <vt:lpstr>Arial</vt:lpstr>
      <vt:lpstr>Constantia</vt:lpstr>
      <vt:lpstr>LEARN theme</vt:lpstr>
      <vt:lpstr>PowerPoint Presentation</vt:lpstr>
      <vt:lpstr>Buckle Up</vt:lpstr>
      <vt:lpstr>Essential Questions</vt:lpstr>
      <vt:lpstr>Lesson Objectives</vt:lpstr>
      <vt:lpstr>Noggin Versus Glass Compilation </vt:lpstr>
      <vt:lpstr>Second Chance</vt:lpstr>
      <vt:lpstr>Initial Model</vt:lpstr>
      <vt:lpstr>Newton’s Third Law of Motion</vt:lpstr>
      <vt:lpstr>Pick a Pic</vt:lpstr>
      <vt:lpstr>C.R.U.S.H. &amp; Smush</vt:lpstr>
      <vt:lpstr>Safety First Engineering</vt:lpstr>
      <vt:lpstr>Safety First Engineering</vt:lpstr>
      <vt:lpstr>Safety First Engineering</vt:lpstr>
      <vt:lpstr>Let’s Present Our Findings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Buckle Up</dc:title>
  <dc:creator>K20 Center</dc:creator>
  <cp:lastModifiedBy>Moharram, Jehanne</cp:lastModifiedBy>
  <cp:revision>2</cp:revision>
  <dcterms:modified xsi:type="dcterms:W3CDTF">2024-09-16T19:45:40Z</dcterms:modified>
</cp:coreProperties>
</file>