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rchivo Narrow" panose="020B0506020202020B04" pitchFamily="34" charset="77"/>
      <p:regular r:id="rId4"/>
      <p:bold r:id="rId5"/>
      <p:italic r:id="rId6"/>
      <p:boldItalic r:id="rId7"/>
    </p:embeddedFont>
    <p:embeddedFont>
      <p:font typeface="Arsenal" pitchFamily="2" charset="77"/>
      <p:regular r:id="rId8"/>
      <p:bold r:id="rId9"/>
      <p:italic r:id="rId10"/>
      <p:boldItalic r:id="rId11"/>
    </p:embeddedFont>
    <p:embeddedFont>
      <p:font typeface="Bangers" pitchFamily="2" charset="77"/>
      <p:regular r:id="rId12"/>
    </p:embeddedFont>
    <p:embeddedFont>
      <p:font typeface="Bree Serif" panose="02000503040000020004" pitchFamily="2" charset="77"/>
      <p:regular r:id="rId13"/>
    </p:embeddedFont>
    <p:embeddedFont>
      <p:font typeface="Cabin Condensed" pitchFamily="2" charset="77"/>
      <p:regular r:id="rId14"/>
      <p:bold r:id="rId15"/>
    </p:embeddedFont>
    <p:embeddedFont>
      <p:font typeface="Cabin Condensed Medium" pitchFamily="2" charset="77"/>
      <p:regular r:id="rId16"/>
      <p:bold r:id="rId17"/>
    </p:embeddedFont>
    <p:embeddedFont>
      <p:font typeface="Caveat Brush"/>
      <p:regular r:id="rId18"/>
    </p:embeddedFont>
    <p:embeddedFont>
      <p:font typeface="Impact" panose="020B0806030902050204" pitchFamily="34" charset="0"/>
      <p:regular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Passion One" panose="02000506080000020004" pitchFamily="2" charset="77"/>
      <p:regular r:id="rId24"/>
      <p:bold r:id="rId25"/>
    </p:embeddedFont>
    <p:embeddedFont>
      <p:font typeface="Squada One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lcZIe9/+OIKnjjbMHinSD5L5T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TEACHER NOTES: For this board, show your users how to COPY one of the sticky notes that are off the left-hand side of the screen and then PASTE it so they can have their own note. This new note is the one they will write on.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You can add the title of the slide as the subject of this board and add notes, reminders, etc., on the yellow sticky note.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Pick a pic. Strategies. https://learn.k20center.ou.edu/strategy/91</a:t>
            </a:r>
            <a:r>
              <a:rPr lang="en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yer">
  <p:cSld name="CUSTOM_1_1">
    <p:bg>
      <p:bgPr>
        <a:solidFill>
          <a:srgbClr val="43434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2">
            <a:alphaModFix/>
          </a:blip>
          <a:srcRect t="5399" b="7929"/>
          <a:stretch/>
        </p:blipFill>
        <p:spPr>
          <a:xfrm>
            <a:off x="74951" y="54343"/>
            <a:ext cx="8837626" cy="50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3543950" y="2281275"/>
            <a:ext cx="2064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ubTitle" idx="1"/>
          </p:nvPr>
        </p:nvSpPr>
        <p:spPr>
          <a:xfrm>
            <a:off x="492800" y="7008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2"/>
          </p:nvPr>
        </p:nvSpPr>
        <p:spPr>
          <a:xfrm>
            <a:off x="492800" y="31929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3"/>
          </p:nvPr>
        </p:nvSpPr>
        <p:spPr>
          <a:xfrm>
            <a:off x="5205325" y="31929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4"/>
          </p:nvPr>
        </p:nvSpPr>
        <p:spPr>
          <a:xfrm>
            <a:off x="4877425" y="7008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kboard" type="title">
  <p:cSld name="TITLE">
    <p:bg>
      <p:bgPr>
        <a:solidFill>
          <a:srgbClr val="0000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"/>
          <p:cNvSpPr/>
          <p:nvPr/>
        </p:nvSpPr>
        <p:spPr>
          <a:xfrm rot="-1770">
            <a:off x="2644945" y="228230"/>
            <a:ext cx="5827501" cy="982500"/>
          </a:xfrm>
          <a:prstGeom prst="snip1Rect">
            <a:avLst>
              <a:gd name="adj" fmla="val 9596"/>
            </a:avLst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2778800" y="432000"/>
            <a:ext cx="5693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5"/>
          <p:cNvSpPr/>
          <p:nvPr/>
        </p:nvSpPr>
        <p:spPr>
          <a:xfrm rot="-180322">
            <a:off x="642002" y="250739"/>
            <a:ext cx="1705145" cy="1672364"/>
          </a:xfrm>
          <a:prstGeom prst="snip1Rect">
            <a:avLst>
              <a:gd name="adj" fmla="val 9596"/>
            </a:avLst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 rot="-151031">
            <a:off x="535364" y="533997"/>
            <a:ext cx="1837473" cy="132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ree Serif"/>
              <a:buNone/>
              <a:defRPr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324" y="0"/>
            <a:ext cx="500700" cy="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1286" y="29505"/>
            <a:ext cx="500700" cy="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4">
            <a:alphaModFix/>
          </a:blip>
          <a:srcRect b="11016"/>
          <a:stretch/>
        </p:blipFill>
        <p:spPr>
          <a:xfrm>
            <a:off x="1261313" y="32888"/>
            <a:ext cx="466525" cy="4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lkboard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50" y="175350"/>
            <a:ext cx="8708674" cy="47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/>
          <p:nvPr/>
        </p:nvSpPr>
        <p:spPr>
          <a:xfrm>
            <a:off x="457750" y="738024"/>
            <a:ext cx="5985975" cy="124975"/>
          </a:xfrm>
          <a:custGeom>
            <a:avLst/>
            <a:gdLst/>
            <a:ahLst/>
            <a:cxnLst/>
            <a:rect l="l" t="t" r="r" b="b"/>
            <a:pathLst>
              <a:path w="239439" h="4999" extrusionOk="0">
                <a:moveTo>
                  <a:pt x="0" y="4194"/>
                </a:moveTo>
                <a:cubicBezTo>
                  <a:pt x="42388" y="509"/>
                  <a:pt x="85354" y="-62"/>
                  <a:pt x="127642" y="4634"/>
                </a:cubicBezTo>
                <a:cubicBezTo>
                  <a:pt x="139220" y="5920"/>
                  <a:pt x="150880" y="2760"/>
                  <a:pt x="162413" y="1113"/>
                </a:cubicBezTo>
                <a:cubicBezTo>
                  <a:pt x="174904" y="-671"/>
                  <a:pt x="187648" y="1113"/>
                  <a:pt x="200266" y="1113"/>
                </a:cubicBezTo>
                <a:cubicBezTo>
                  <a:pt x="210829" y="1113"/>
                  <a:pt x="221663" y="-1261"/>
                  <a:pt x="231956" y="1113"/>
                </a:cubicBezTo>
                <a:cubicBezTo>
                  <a:pt x="234489" y="1697"/>
                  <a:pt x="236839" y="3314"/>
                  <a:pt x="239439" y="3314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885373">
            <a:off x="6052885" y="-113893"/>
            <a:ext cx="1716381" cy="12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>
            <a:hlinkClick r:id="rId5"/>
          </p:cNvPr>
          <p:cNvSpPr txBox="1"/>
          <p:nvPr/>
        </p:nvSpPr>
        <p:spPr>
          <a:xfrm>
            <a:off x="6132925" y="4627425"/>
            <a:ext cx="2597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rodonnell@rocklinusd.org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97875" y="1978413"/>
            <a:ext cx="2535600" cy="26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Pattern">
  <p:cSld name="SECTION_HEADER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 amt="36000"/>
          </a:blip>
          <a:srcRect/>
          <a:stretch/>
        </p:blipFill>
        <p:spPr>
          <a:xfrm>
            <a:off x="0" y="7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5625" y="9369"/>
            <a:ext cx="9144000" cy="663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32625" y="44625"/>
            <a:ext cx="6255000" cy="59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n Diagram">
  <p:cSld name="CUSTOM">
    <p:bg>
      <p:bgPr>
        <a:solidFill>
          <a:srgbClr val="EFEFE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3248500" y="382250"/>
            <a:ext cx="5499600" cy="4590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296050" y="382250"/>
            <a:ext cx="5499600" cy="45906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55500" y="14063"/>
            <a:ext cx="2766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2"/>
          </p:nvPr>
        </p:nvSpPr>
        <p:spPr>
          <a:xfrm>
            <a:off x="5818100" y="14063"/>
            <a:ext cx="2766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3453357" y="7350"/>
            <a:ext cx="20613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Similarities </a:t>
            </a:r>
            <a:endParaRPr sz="1600" b="0" i="0" u="none" strike="noStrike" cap="none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3"/>
          </p:nvPr>
        </p:nvSpPr>
        <p:spPr>
          <a:xfrm>
            <a:off x="442875" y="9509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4"/>
          </p:nvPr>
        </p:nvSpPr>
        <p:spPr>
          <a:xfrm>
            <a:off x="442875" y="16469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5"/>
          </p:nvPr>
        </p:nvSpPr>
        <p:spPr>
          <a:xfrm>
            <a:off x="442875" y="23295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3245375" y="411575"/>
            <a:ext cx="2523300" cy="4590600"/>
          </a:xfrm>
          <a:prstGeom prst="roundRect">
            <a:avLst>
              <a:gd name="adj" fmla="val 26065"/>
            </a:avLst>
          </a:prstGeom>
          <a:solidFill>
            <a:srgbClr val="3C78D8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6"/>
          </p:nvPr>
        </p:nvSpPr>
        <p:spPr>
          <a:xfrm>
            <a:off x="442875" y="30255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 idx="7"/>
          </p:nvPr>
        </p:nvSpPr>
        <p:spPr>
          <a:xfrm>
            <a:off x="3381800" y="870725"/>
            <a:ext cx="220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8"/>
          </p:nvPr>
        </p:nvSpPr>
        <p:spPr>
          <a:xfrm>
            <a:off x="5958638" y="9134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9"/>
          </p:nvPr>
        </p:nvSpPr>
        <p:spPr>
          <a:xfrm>
            <a:off x="5958638" y="16094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13"/>
          </p:nvPr>
        </p:nvSpPr>
        <p:spPr>
          <a:xfrm>
            <a:off x="5958638" y="22920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14"/>
          </p:nvPr>
        </p:nvSpPr>
        <p:spPr>
          <a:xfrm>
            <a:off x="5958638" y="29880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 idx="15"/>
          </p:nvPr>
        </p:nvSpPr>
        <p:spPr>
          <a:xfrm>
            <a:off x="3360213" y="1646950"/>
            <a:ext cx="220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 idx="16"/>
          </p:nvPr>
        </p:nvSpPr>
        <p:spPr>
          <a:xfrm>
            <a:off x="3360200" y="2423175"/>
            <a:ext cx="220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566175" y="3795475"/>
            <a:ext cx="41247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n Diagram: Y Chart">
  <p:cSld name="CUSTOM_1">
    <p:bg>
      <p:bgPr>
        <a:solidFill>
          <a:srgbClr val="CFE2F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02475" y="4764025"/>
            <a:ext cx="2791800" cy="321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2"/>
          </p:nvPr>
        </p:nvSpPr>
        <p:spPr>
          <a:xfrm>
            <a:off x="5789975" y="4764025"/>
            <a:ext cx="2766900" cy="321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3073825" y="28109"/>
            <a:ext cx="2061300" cy="321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Similarities </a:t>
            </a:r>
            <a:endParaRPr sz="1600" b="0" i="0" u="none" strike="noStrike" cap="none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cxnSp>
        <p:nvCxnSpPr>
          <p:cNvPr id="63" name="Google Shape;63;p10"/>
          <p:cNvCxnSpPr/>
          <p:nvPr/>
        </p:nvCxnSpPr>
        <p:spPr>
          <a:xfrm>
            <a:off x="1232950" y="475950"/>
            <a:ext cx="2791800" cy="19863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4034231" y="532081"/>
            <a:ext cx="2862600" cy="1948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10"/>
          <p:cNvCxnSpPr/>
          <p:nvPr/>
        </p:nvCxnSpPr>
        <p:spPr>
          <a:xfrm>
            <a:off x="4043600" y="2424650"/>
            <a:ext cx="0" cy="2276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49200" y="183442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3"/>
          </p:nvPr>
        </p:nvSpPr>
        <p:spPr>
          <a:xfrm>
            <a:off x="2820925" y="40097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4"/>
          </p:nvPr>
        </p:nvSpPr>
        <p:spPr>
          <a:xfrm>
            <a:off x="2820925" y="81322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5"/>
          </p:nvPr>
        </p:nvSpPr>
        <p:spPr>
          <a:xfrm>
            <a:off x="2820925" y="122637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6"/>
          </p:nvPr>
        </p:nvSpPr>
        <p:spPr>
          <a:xfrm>
            <a:off x="249200" y="2516257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7"/>
          </p:nvPr>
        </p:nvSpPr>
        <p:spPr>
          <a:xfrm>
            <a:off x="249200" y="3198088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8"/>
          </p:nvPr>
        </p:nvSpPr>
        <p:spPr>
          <a:xfrm>
            <a:off x="5735600" y="183442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9"/>
          </p:nvPr>
        </p:nvSpPr>
        <p:spPr>
          <a:xfrm>
            <a:off x="5735600" y="2516257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3"/>
          </p:nvPr>
        </p:nvSpPr>
        <p:spPr>
          <a:xfrm>
            <a:off x="5735600" y="3198088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-Chart">
  <p:cSld name="CUSTOM_2"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1075550"/>
            <a:ext cx="4596300" cy="406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572000" y="1075581"/>
            <a:ext cx="4596300" cy="4068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02700" y="0"/>
            <a:ext cx="7938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158625" y="560250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Pros</a:t>
            </a:r>
            <a:endParaRPr sz="2400" b="0" i="0" u="none" strike="noStrike" cap="none">
              <a:solidFill>
                <a:srgbClr val="000000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6487000" y="560250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Cons</a:t>
            </a:r>
            <a:endParaRPr sz="2400" b="0" i="0" u="none" strike="noStrike" cap="none">
              <a:solidFill>
                <a:srgbClr val="000000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24350" y="1084950"/>
            <a:ext cx="9162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1"/>
          <p:cNvCxnSpPr/>
          <p:nvPr/>
        </p:nvCxnSpPr>
        <p:spPr>
          <a:xfrm>
            <a:off x="4572000" y="1077913"/>
            <a:ext cx="0" cy="409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164900" y="1937525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2"/>
          </p:nvPr>
        </p:nvSpPr>
        <p:spPr>
          <a:xfrm>
            <a:off x="164900" y="127235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3"/>
          </p:nvPr>
        </p:nvSpPr>
        <p:spPr>
          <a:xfrm>
            <a:off x="164900" y="260270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4"/>
          </p:nvPr>
        </p:nvSpPr>
        <p:spPr>
          <a:xfrm>
            <a:off x="4961775" y="117870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5"/>
          </p:nvPr>
        </p:nvSpPr>
        <p:spPr>
          <a:xfrm>
            <a:off x="4961775" y="179715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6"/>
          </p:nvPr>
        </p:nvSpPr>
        <p:spPr>
          <a:xfrm>
            <a:off x="5008625" y="2499825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WL">
  <p:cSld name="CUSTOM_2_1">
    <p:bg>
      <p:bgPr>
        <a:solidFill>
          <a:srgbClr val="F9CB9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146150" y="0"/>
            <a:ext cx="8395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1074305" y="405352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K</a:t>
            </a:r>
            <a:endParaRPr sz="3000" b="1" i="0" u="none" strike="noStrike" cap="none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7191538" y="405352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endParaRPr sz="3000" b="1" i="0" u="none" strike="noStrike" cap="none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3" name="Google Shape;93;p12"/>
          <p:cNvCxnSpPr/>
          <p:nvPr/>
        </p:nvCxnSpPr>
        <p:spPr>
          <a:xfrm>
            <a:off x="183625" y="1234852"/>
            <a:ext cx="868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2"/>
          <p:cNvCxnSpPr/>
          <p:nvPr/>
        </p:nvCxnSpPr>
        <p:spPr>
          <a:xfrm>
            <a:off x="2839375" y="419725"/>
            <a:ext cx="0" cy="4590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2"/>
          <p:cNvCxnSpPr/>
          <p:nvPr/>
        </p:nvCxnSpPr>
        <p:spPr>
          <a:xfrm>
            <a:off x="6115350" y="419725"/>
            <a:ext cx="0" cy="4590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2"/>
          <p:cNvSpPr txBox="1"/>
          <p:nvPr/>
        </p:nvSpPr>
        <p:spPr>
          <a:xfrm>
            <a:off x="4020493" y="405352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W</a:t>
            </a:r>
            <a:endParaRPr sz="3000" b="1" i="0" u="none" strike="noStrike" cap="none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146150" y="780102"/>
            <a:ext cx="250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What do I </a:t>
            </a:r>
            <a:r>
              <a:rPr lang="en" sz="2000" b="1" i="0" u="none" strike="noStrike" cap="none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KNOW</a:t>
            </a:r>
            <a:endParaRPr sz="2000" b="1" i="0" u="none" strike="noStrike" cap="none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3194150" y="780102"/>
            <a:ext cx="250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en" sz="2000" b="1" i="0" u="none" strike="noStrike" cap="none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WANT </a:t>
            </a: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to learn</a:t>
            </a:r>
            <a:endParaRPr sz="2000" b="1" i="0" u="none" strike="noStrike" cap="none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6165950" y="780102"/>
            <a:ext cx="250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What I did </a:t>
            </a:r>
            <a:r>
              <a:rPr lang="en" sz="2000" b="1" i="0" u="none" strike="noStrike" cap="none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LEARN</a:t>
            </a:r>
            <a:endParaRPr sz="2000" b="1" i="0" u="none" strike="noStrike" cap="none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0" name="Google Shape;100;p12"/>
          <p:cNvCxnSpPr/>
          <p:nvPr/>
        </p:nvCxnSpPr>
        <p:spPr>
          <a:xfrm>
            <a:off x="2179175" y="363500"/>
            <a:ext cx="4103700" cy="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2"/>
          <p:cNvSpPr txBox="1">
            <a:spLocks noGrp="1"/>
          </p:cNvSpPr>
          <p:nvPr>
            <p:ph type="subTitle" idx="1"/>
          </p:nvPr>
        </p:nvSpPr>
        <p:spPr>
          <a:xfrm>
            <a:off x="202375" y="1467783"/>
            <a:ext cx="2370300" cy="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ubTitle" idx="2"/>
          </p:nvPr>
        </p:nvSpPr>
        <p:spPr>
          <a:xfrm>
            <a:off x="3292217" y="1467783"/>
            <a:ext cx="2370300" cy="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ubTitle" idx="3"/>
          </p:nvPr>
        </p:nvSpPr>
        <p:spPr>
          <a:xfrm>
            <a:off x="6498322" y="1467783"/>
            <a:ext cx="2370300" cy="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affolded Reading">
  <p:cSld name="CUSTOM_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127425" y="1698875"/>
            <a:ext cx="8919300" cy="1564500"/>
          </a:xfrm>
          <a:prstGeom prst="rect">
            <a:avLst/>
          </a:prstGeom>
          <a:solidFill>
            <a:srgbClr val="3D07F9">
              <a:alpha val="27058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13"/>
          <p:cNvCxnSpPr>
            <a:stCxn id="105" idx="2"/>
          </p:cNvCxnSpPr>
          <p:nvPr/>
        </p:nvCxnSpPr>
        <p:spPr>
          <a:xfrm rot="10800000">
            <a:off x="4577475" y="1691375"/>
            <a:ext cx="9600" cy="157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3"/>
          <p:cNvSpPr/>
          <p:nvPr/>
        </p:nvSpPr>
        <p:spPr>
          <a:xfrm>
            <a:off x="127425" y="26225"/>
            <a:ext cx="8919300" cy="15645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127425" y="3379025"/>
            <a:ext cx="8919300" cy="1564500"/>
          </a:xfrm>
          <a:prstGeom prst="rect">
            <a:avLst/>
          </a:prstGeom>
          <a:solidFill>
            <a:srgbClr val="3D07F9">
              <a:alpha val="54901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13"/>
          <p:cNvCxnSpPr>
            <a:stCxn id="108" idx="2"/>
          </p:cNvCxnSpPr>
          <p:nvPr/>
        </p:nvCxnSpPr>
        <p:spPr>
          <a:xfrm rot="10800000">
            <a:off x="4577475" y="3371525"/>
            <a:ext cx="9600" cy="157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3"/>
          <p:cNvSpPr txBox="1"/>
          <p:nvPr/>
        </p:nvSpPr>
        <p:spPr>
          <a:xfrm>
            <a:off x="2984925" y="1711062"/>
            <a:ext cx="3185400" cy="4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During Reading</a:t>
            </a:r>
            <a:endParaRPr sz="2200" b="0" i="0" u="none" strike="noStrike" cap="none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2900600" y="3383400"/>
            <a:ext cx="3185400" cy="4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After Reading</a:t>
            </a:r>
            <a:endParaRPr sz="2200" b="0" i="0" u="none" strike="noStrike" cap="none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12" name="Google Shape;112;p13"/>
          <p:cNvCxnSpPr>
            <a:stCxn id="107" idx="2"/>
            <a:endCxn id="113" idx="0"/>
          </p:cNvCxnSpPr>
          <p:nvPr/>
        </p:nvCxnSpPr>
        <p:spPr>
          <a:xfrm rot="10800000">
            <a:off x="4577775" y="18725"/>
            <a:ext cx="9300" cy="157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3"/>
          <p:cNvSpPr txBox="1"/>
          <p:nvPr/>
        </p:nvSpPr>
        <p:spPr>
          <a:xfrm>
            <a:off x="2984925" y="18738"/>
            <a:ext cx="3185400" cy="4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Before Reading</a:t>
            </a:r>
            <a:endParaRPr sz="2200" b="0" i="0" u="none" strike="noStrike" cap="none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46162" y="730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Based on my preview… 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146162" y="3368406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I still wonder about… 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6394562" y="3368406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My questions are...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6394562" y="730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My questions are...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46162" y="17494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While I was reading I noticed… 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6394562" y="17494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My questions are...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27425" y="4384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2"/>
          </p:nvPr>
        </p:nvSpPr>
        <p:spPr>
          <a:xfrm>
            <a:off x="4618700" y="4384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3"/>
          </p:nvPr>
        </p:nvSpPr>
        <p:spPr>
          <a:xfrm>
            <a:off x="127425" y="20986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4"/>
          </p:nvPr>
        </p:nvSpPr>
        <p:spPr>
          <a:xfrm>
            <a:off x="4618700" y="20986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5"/>
          </p:nvPr>
        </p:nvSpPr>
        <p:spPr>
          <a:xfrm>
            <a:off x="127425" y="379380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6"/>
          </p:nvPr>
        </p:nvSpPr>
        <p:spPr>
          <a:xfrm>
            <a:off x="4618700" y="379380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ree Serif"/>
              <a:buChar char="●"/>
              <a:defRPr sz="18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○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■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●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○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■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●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○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Bree Serif"/>
              <a:buChar char="■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2778800" y="432000"/>
            <a:ext cx="5693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Pick a pic</a:t>
            </a:r>
            <a:endParaRPr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 rot="-151112">
            <a:off x="672754" y="530954"/>
            <a:ext cx="1699942" cy="132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Buckle Up</a:t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5225775" y="25571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EA999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-1448875" y="19783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93C47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1448875" y="35171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1848800" y="20930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EA999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Passion One</vt:lpstr>
      <vt:lpstr>Cabin Condensed</vt:lpstr>
      <vt:lpstr>Arial</vt:lpstr>
      <vt:lpstr>Impact</vt:lpstr>
      <vt:lpstr>Squada One</vt:lpstr>
      <vt:lpstr>Nunito</vt:lpstr>
      <vt:lpstr>Calibri</vt:lpstr>
      <vt:lpstr>Caveat Brush</vt:lpstr>
      <vt:lpstr>Bree Serif</vt:lpstr>
      <vt:lpstr>Bangers</vt:lpstr>
      <vt:lpstr>Arsenal</vt:lpstr>
      <vt:lpstr>Archivo Narrow</vt:lpstr>
      <vt:lpstr>Cabin Condensed Medium</vt:lpstr>
      <vt:lpstr>Simple Light</vt:lpstr>
      <vt:lpstr>Pick a 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cp:lastModifiedBy>Halstied, Laura E.</cp:lastModifiedBy>
  <cp:revision>2</cp:revision>
  <dcterms:modified xsi:type="dcterms:W3CDTF">2026-06-08T14:19:56Z</dcterms:modified>
</cp:coreProperties>
</file>