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23"/>
  </p:notesMasterIdLst>
  <p:sldIdLst>
    <p:sldId id="256" r:id="rId4"/>
    <p:sldId id="277" r:id="rId5"/>
    <p:sldId id="258" r:id="rId6"/>
    <p:sldId id="259" r:id="rId7"/>
    <p:sldId id="260" r:id="rId8"/>
    <p:sldId id="261" r:id="rId9"/>
    <p:sldId id="262" r:id="rId10"/>
    <p:sldId id="263" r:id="rId11"/>
    <p:sldId id="264" r:id="rId12"/>
    <p:sldId id="265" r:id="rId13"/>
    <p:sldId id="266" r:id="rId14"/>
    <p:sldId id="267" r:id="rId15"/>
    <p:sldId id="268" r:id="rId16"/>
    <p:sldId id="275" r:id="rId17"/>
    <p:sldId id="276" r:id="rId18"/>
    <p:sldId id="271" r:id="rId19"/>
    <p:sldId id="272" r:id="rId20"/>
    <p:sldId id="273" r:id="rId21"/>
    <p:sldId id="27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Thurston" initials="TT" lastIdx="1" clrIdx="0">
    <p:extLst>
      <p:ext uri="{19B8F6BF-5375-455C-9EA6-DF929625EA0E}">
        <p15:presenceInfo xmlns:p15="http://schemas.microsoft.com/office/powerpoint/2012/main" userId="10285e41d43c41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57944-4222-4646-8370-A385787E875A}" v="128" dt="2020-11-03T22:44:40.126"/>
  </p1510:revLst>
</p1510:revInfo>
</file>

<file path=ppt/tableStyles.xml><?xml version="1.0" encoding="utf-8"?>
<a:tblStyleLst xmlns:a="http://schemas.openxmlformats.org/drawingml/2006/main" def="{FBF00324-76E4-40C4-B6B9-46A0770F5D35}">
  <a:tblStyle styleId="{FBF00324-76E4-40C4-B6B9-46A0770F5D3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905" autoAdjust="0"/>
  </p:normalViewPr>
  <p:slideViewPr>
    <p:cSldViewPr snapToGrid="0">
      <p:cViewPr varScale="1">
        <p:scale>
          <a:sx n="175" d="100"/>
          <a:sy n="175" d="100"/>
        </p:scale>
        <p:origin x="138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F5B57944-4222-4646-8370-A385787E875A}"/>
    <pc:docChg chg="undo custSel addSld delSld modSld delMainMaster">
      <pc:chgData name="Taylor Thurston" userId="10285e41d43c4120" providerId="LiveId" clId="{F5B57944-4222-4646-8370-A385787E875A}" dt="2020-11-03T22:44:54.879" v="1215" actId="20577"/>
      <pc:docMkLst>
        <pc:docMk/>
      </pc:docMkLst>
      <pc:sldChg chg="modSp mod">
        <pc:chgData name="Taylor Thurston" userId="10285e41d43c4120" providerId="LiveId" clId="{F5B57944-4222-4646-8370-A385787E875A}" dt="2020-11-03T14:13:47.389" v="27" actId="20577"/>
        <pc:sldMkLst>
          <pc:docMk/>
          <pc:sldMk cId="0" sldId="256"/>
        </pc:sldMkLst>
        <pc:spChg chg="mod">
          <ac:chgData name="Taylor Thurston" userId="10285e41d43c4120" providerId="LiveId" clId="{F5B57944-4222-4646-8370-A385787E875A}" dt="2020-11-03T14:13:47.389" v="27" actId="20577"/>
          <ac:spMkLst>
            <pc:docMk/>
            <pc:sldMk cId="0" sldId="256"/>
            <ac:spMk id="121" creationId="{00000000-0000-0000-0000-000000000000}"/>
          </ac:spMkLst>
        </pc:spChg>
      </pc:sldChg>
      <pc:sldChg chg="modSp mod">
        <pc:chgData name="Taylor Thurston" userId="10285e41d43c4120" providerId="LiveId" clId="{F5B57944-4222-4646-8370-A385787E875A}" dt="2020-11-03T14:14:01.412" v="28" actId="207"/>
        <pc:sldMkLst>
          <pc:docMk/>
          <pc:sldMk cId="0" sldId="257"/>
        </pc:sldMkLst>
        <pc:spChg chg="mod">
          <ac:chgData name="Taylor Thurston" userId="10285e41d43c4120" providerId="LiveId" clId="{F5B57944-4222-4646-8370-A385787E875A}" dt="2020-11-03T14:14:01.412" v="28" actId="207"/>
          <ac:spMkLst>
            <pc:docMk/>
            <pc:sldMk cId="0" sldId="257"/>
            <ac:spMk id="127" creationId="{00000000-0000-0000-0000-000000000000}"/>
          </ac:spMkLst>
        </pc:spChg>
      </pc:sldChg>
      <pc:sldChg chg="addSp delSp modSp mod modNotes modNotesTx">
        <pc:chgData name="Taylor Thurston" userId="10285e41d43c4120" providerId="LiveId" clId="{F5B57944-4222-4646-8370-A385787E875A}" dt="2020-11-03T18:47:25.841" v="400" actId="20577"/>
        <pc:sldMkLst>
          <pc:docMk/>
          <pc:sldMk cId="0" sldId="258"/>
        </pc:sldMkLst>
        <pc:spChg chg="add del mod">
          <ac:chgData name="Taylor Thurston" userId="10285e41d43c4120" providerId="LiveId" clId="{F5B57944-4222-4646-8370-A385787E875A}" dt="2020-11-03T18:47:14.478" v="369" actId="478"/>
          <ac:spMkLst>
            <pc:docMk/>
            <pc:sldMk cId="0" sldId="258"/>
            <ac:spMk id="2" creationId="{8AB518FE-DD6A-4071-A9D0-97AB9D0016BE}"/>
          </ac:spMkLst>
        </pc:spChg>
        <pc:spChg chg="add del mod">
          <ac:chgData name="Taylor Thurston" userId="10285e41d43c4120" providerId="LiveId" clId="{F5B57944-4222-4646-8370-A385787E875A}" dt="2020-11-03T15:32:44.771" v="71" actId="478"/>
          <ac:spMkLst>
            <pc:docMk/>
            <pc:sldMk cId="0" sldId="258"/>
            <ac:spMk id="3" creationId="{553DDDAB-5AAA-4982-A1DB-9932DA264BE0}"/>
          </ac:spMkLst>
        </pc:spChg>
        <pc:spChg chg="mod">
          <ac:chgData name="Taylor Thurston" userId="10285e41d43c4120" providerId="LiveId" clId="{F5B57944-4222-4646-8370-A385787E875A}" dt="2020-11-03T15:50:40.984" v="272" actId="20577"/>
          <ac:spMkLst>
            <pc:docMk/>
            <pc:sldMk cId="0" sldId="258"/>
            <ac:spMk id="132" creationId="{00000000-0000-0000-0000-000000000000}"/>
          </ac:spMkLst>
        </pc:spChg>
        <pc:spChg chg="del mod">
          <ac:chgData name="Taylor Thurston" userId="10285e41d43c4120" providerId="LiveId" clId="{F5B57944-4222-4646-8370-A385787E875A}" dt="2020-11-03T15:32:40.695" v="70" actId="478"/>
          <ac:spMkLst>
            <pc:docMk/>
            <pc:sldMk cId="0" sldId="258"/>
            <ac:spMk id="133" creationId="{00000000-0000-0000-0000-000000000000}"/>
          </ac:spMkLst>
        </pc:spChg>
        <pc:spChg chg="mod">
          <ac:chgData name="Taylor Thurston" userId="10285e41d43c4120" providerId="LiveId" clId="{F5B57944-4222-4646-8370-A385787E875A}" dt="2020-11-03T18:47:25.841" v="400" actId="20577"/>
          <ac:spMkLst>
            <pc:docMk/>
            <pc:sldMk cId="0" sldId="258"/>
            <ac:spMk id="136" creationId="{00000000-0000-0000-0000-000000000000}"/>
          </ac:spMkLst>
        </pc:spChg>
        <pc:spChg chg="del mod">
          <ac:chgData name="Taylor Thurston" userId="10285e41d43c4120" providerId="LiveId" clId="{F5B57944-4222-4646-8370-A385787E875A}" dt="2020-11-03T18:44:00.749" v="302" actId="478"/>
          <ac:spMkLst>
            <pc:docMk/>
            <pc:sldMk cId="0" sldId="258"/>
            <ac:spMk id="137" creationId="{00000000-0000-0000-0000-000000000000}"/>
          </ac:spMkLst>
        </pc:spChg>
      </pc:sldChg>
      <pc:sldChg chg="delSp modSp mod modNotesTx">
        <pc:chgData name="Taylor Thurston" userId="10285e41d43c4120" providerId="LiveId" clId="{F5B57944-4222-4646-8370-A385787E875A}" dt="2020-11-03T20:56:12.760" v="1160" actId="20577"/>
        <pc:sldMkLst>
          <pc:docMk/>
          <pc:sldMk cId="0" sldId="259"/>
        </pc:sldMkLst>
        <pc:spChg chg="mod">
          <ac:chgData name="Taylor Thurston" userId="10285e41d43c4120" providerId="LiveId" clId="{F5B57944-4222-4646-8370-A385787E875A}" dt="2020-11-03T15:50:45.907" v="275" actId="20577"/>
          <ac:spMkLst>
            <pc:docMk/>
            <pc:sldMk cId="0" sldId="259"/>
            <ac:spMk id="142" creationId="{00000000-0000-0000-0000-000000000000}"/>
          </ac:spMkLst>
        </pc:spChg>
        <pc:spChg chg="del">
          <ac:chgData name="Taylor Thurston" userId="10285e41d43c4120" providerId="LiveId" clId="{F5B57944-4222-4646-8370-A385787E875A}" dt="2020-11-03T15:38:30.069" v="117" actId="478"/>
          <ac:spMkLst>
            <pc:docMk/>
            <pc:sldMk cId="0" sldId="259"/>
            <ac:spMk id="146" creationId="{00000000-0000-0000-0000-000000000000}"/>
          </ac:spMkLst>
        </pc:spChg>
        <pc:spChg chg="mod">
          <ac:chgData name="Taylor Thurston" userId="10285e41d43c4120" providerId="LiveId" clId="{F5B57944-4222-4646-8370-A385787E875A}" dt="2020-11-03T18:49:23.066" v="411" actId="20577"/>
          <ac:spMkLst>
            <pc:docMk/>
            <pc:sldMk cId="0" sldId="259"/>
            <ac:spMk id="147" creationId="{00000000-0000-0000-0000-000000000000}"/>
          </ac:spMkLst>
        </pc:spChg>
        <pc:spChg chg="del">
          <ac:chgData name="Taylor Thurston" userId="10285e41d43c4120" providerId="LiveId" clId="{F5B57944-4222-4646-8370-A385787E875A}" dt="2020-11-03T18:49:39.192" v="412" actId="478"/>
          <ac:spMkLst>
            <pc:docMk/>
            <pc:sldMk cId="0" sldId="259"/>
            <ac:spMk id="148" creationId="{00000000-0000-0000-0000-000000000000}"/>
          </ac:spMkLst>
        </pc:spChg>
      </pc:sldChg>
      <pc:sldChg chg="modSp mod modNotesTx">
        <pc:chgData name="Taylor Thurston" userId="10285e41d43c4120" providerId="LiveId" clId="{F5B57944-4222-4646-8370-A385787E875A}" dt="2020-11-03T15:45:38.794" v="171" actId="20577"/>
        <pc:sldMkLst>
          <pc:docMk/>
          <pc:sldMk cId="0" sldId="260"/>
        </pc:sldMkLst>
        <pc:spChg chg="mod">
          <ac:chgData name="Taylor Thurston" userId="10285e41d43c4120" providerId="LiveId" clId="{F5B57944-4222-4646-8370-A385787E875A}" dt="2020-11-03T15:45:38.794" v="171" actId="20577"/>
          <ac:spMkLst>
            <pc:docMk/>
            <pc:sldMk cId="0" sldId="260"/>
            <ac:spMk id="154" creationId="{00000000-0000-0000-0000-000000000000}"/>
          </ac:spMkLst>
        </pc:spChg>
      </pc:sldChg>
      <pc:sldChg chg="modSp mod">
        <pc:chgData name="Taylor Thurston" userId="10285e41d43c4120" providerId="LiveId" clId="{F5B57944-4222-4646-8370-A385787E875A}" dt="2020-11-03T15:49:59.996" v="269" actId="688"/>
        <pc:sldMkLst>
          <pc:docMk/>
          <pc:sldMk cId="0" sldId="261"/>
        </pc:sldMkLst>
        <pc:spChg chg="mod">
          <ac:chgData name="Taylor Thurston" userId="10285e41d43c4120" providerId="LiveId" clId="{F5B57944-4222-4646-8370-A385787E875A}" dt="2020-11-03T15:46:53.361" v="237" actId="20577"/>
          <ac:spMkLst>
            <pc:docMk/>
            <pc:sldMk cId="0" sldId="261"/>
            <ac:spMk id="161" creationId="{00000000-0000-0000-0000-000000000000}"/>
          </ac:spMkLst>
        </pc:spChg>
        <pc:picChg chg="mod">
          <ac:chgData name="Taylor Thurston" userId="10285e41d43c4120" providerId="LiveId" clId="{F5B57944-4222-4646-8370-A385787E875A}" dt="2020-11-03T15:49:59.996" v="269" actId="688"/>
          <ac:picMkLst>
            <pc:docMk/>
            <pc:sldMk cId="0" sldId="261"/>
            <ac:picMk id="162" creationId="{00000000-0000-0000-0000-000000000000}"/>
          </ac:picMkLst>
        </pc:picChg>
      </pc:sldChg>
      <pc:sldChg chg="modSp mod">
        <pc:chgData name="Taylor Thurston" userId="10285e41d43c4120" providerId="LiveId" clId="{F5B57944-4222-4646-8370-A385787E875A}" dt="2020-11-03T19:21:16.622" v="413" actId="2711"/>
        <pc:sldMkLst>
          <pc:docMk/>
          <pc:sldMk cId="0" sldId="262"/>
        </pc:sldMkLst>
        <pc:spChg chg="mod">
          <ac:chgData name="Taylor Thurston" userId="10285e41d43c4120" providerId="LiveId" clId="{F5B57944-4222-4646-8370-A385787E875A}" dt="2020-11-03T19:21:16.622" v="413" actId="2711"/>
          <ac:spMkLst>
            <pc:docMk/>
            <pc:sldMk cId="0" sldId="262"/>
            <ac:spMk id="170" creationId="{00000000-0000-0000-0000-000000000000}"/>
          </ac:spMkLst>
        </pc:spChg>
      </pc:sldChg>
      <pc:sldChg chg="modSp mod modNotesTx">
        <pc:chgData name="Taylor Thurston" userId="10285e41d43c4120" providerId="LiveId" clId="{F5B57944-4222-4646-8370-A385787E875A}" dt="2020-11-03T19:42:25.090" v="422" actId="20577"/>
        <pc:sldMkLst>
          <pc:docMk/>
          <pc:sldMk cId="0" sldId="263"/>
        </pc:sldMkLst>
        <pc:spChg chg="mod">
          <ac:chgData name="Taylor Thurston" userId="10285e41d43c4120" providerId="LiveId" clId="{F5B57944-4222-4646-8370-A385787E875A}" dt="2020-11-03T15:49:09.409" v="267" actId="20577"/>
          <ac:spMkLst>
            <pc:docMk/>
            <pc:sldMk cId="0" sldId="263"/>
            <ac:spMk id="175" creationId="{00000000-0000-0000-0000-000000000000}"/>
          </ac:spMkLst>
        </pc:spChg>
        <pc:spChg chg="mod">
          <ac:chgData name="Taylor Thurston" userId="10285e41d43c4120" providerId="LiveId" clId="{F5B57944-4222-4646-8370-A385787E875A}" dt="2020-11-03T15:49:02.299" v="265" actId="20577"/>
          <ac:spMkLst>
            <pc:docMk/>
            <pc:sldMk cId="0" sldId="263"/>
            <ac:spMk id="176" creationId="{00000000-0000-0000-0000-000000000000}"/>
          </ac:spMkLst>
        </pc:spChg>
        <pc:picChg chg="mod">
          <ac:chgData name="Taylor Thurston" userId="10285e41d43c4120" providerId="LiveId" clId="{F5B57944-4222-4646-8370-A385787E875A}" dt="2020-11-03T15:48:22.255" v="258" actId="1076"/>
          <ac:picMkLst>
            <pc:docMk/>
            <pc:sldMk cId="0" sldId="263"/>
            <ac:picMk id="178" creationId="{00000000-0000-0000-0000-000000000000}"/>
          </ac:picMkLst>
        </pc:picChg>
      </pc:sldChg>
      <pc:sldChg chg="modSp mod modNotesTx">
        <pc:chgData name="Taylor Thurston" userId="10285e41d43c4120" providerId="LiveId" clId="{F5B57944-4222-4646-8370-A385787E875A}" dt="2020-11-03T19:45:15.419" v="460" actId="20577"/>
        <pc:sldMkLst>
          <pc:docMk/>
          <pc:sldMk cId="0" sldId="264"/>
        </pc:sldMkLst>
        <pc:spChg chg="mod">
          <ac:chgData name="Taylor Thurston" userId="10285e41d43c4120" providerId="LiveId" clId="{F5B57944-4222-4646-8370-A385787E875A}" dt="2020-11-03T15:51:10.677" v="282" actId="20577"/>
          <ac:spMkLst>
            <pc:docMk/>
            <pc:sldMk cId="0" sldId="264"/>
            <ac:spMk id="183" creationId="{00000000-0000-0000-0000-000000000000}"/>
          </ac:spMkLst>
        </pc:spChg>
        <pc:spChg chg="mod">
          <ac:chgData name="Taylor Thurston" userId="10285e41d43c4120" providerId="LiveId" clId="{F5B57944-4222-4646-8370-A385787E875A}" dt="2020-11-03T19:43:02.615" v="459" actId="20577"/>
          <ac:spMkLst>
            <pc:docMk/>
            <pc:sldMk cId="0" sldId="264"/>
            <ac:spMk id="184" creationId="{00000000-0000-0000-0000-000000000000}"/>
          </ac:spMkLst>
        </pc:spChg>
      </pc:sldChg>
      <pc:sldChg chg="modSp mod modNotesTx">
        <pc:chgData name="Taylor Thurston" userId="10285e41d43c4120" providerId="LiveId" clId="{F5B57944-4222-4646-8370-A385787E875A}" dt="2020-11-03T20:56:35.285" v="1166" actId="20577"/>
        <pc:sldMkLst>
          <pc:docMk/>
          <pc:sldMk cId="0" sldId="265"/>
        </pc:sldMkLst>
        <pc:spChg chg="mod">
          <ac:chgData name="Taylor Thurston" userId="10285e41d43c4120" providerId="LiveId" clId="{F5B57944-4222-4646-8370-A385787E875A}" dt="2020-11-03T15:50:57.125" v="278" actId="20577"/>
          <ac:spMkLst>
            <pc:docMk/>
            <pc:sldMk cId="0" sldId="265"/>
            <ac:spMk id="190" creationId="{00000000-0000-0000-0000-000000000000}"/>
          </ac:spMkLst>
        </pc:spChg>
        <pc:spChg chg="mod">
          <ac:chgData name="Taylor Thurston" userId="10285e41d43c4120" providerId="LiveId" clId="{F5B57944-4222-4646-8370-A385787E875A}" dt="2020-11-03T19:26:41.369" v="420" actId="20577"/>
          <ac:spMkLst>
            <pc:docMk/>
            <pc:sldMk cId="0" sldId="265"/>
            <ac:spMk id="191" creationId="{00000000-0000-0000-0000-000000000000}"/>
          </ac:spMkLst>
        </pc:spChg>
        <pc:picChg chg="mod">
          <ac:chgData name="Taylor Thurston" userId="10285e41d43c4120" providerId="LiveId" clId="{F5B57944-4222-4646-8370-A385787E875A}" dt="2020-11-03T15:51:03.473" v="280" actId="1076"/>
          <ac:picMkLst>
            <pc:docMk/>
            <pc:sldMk cId="0" sldId="265"/>
            <ac:picMk id="192" creationId="{00000000-0000-0000-0000-000000000000}"/>
          </ac:picMkLst>
        </pc:picChg>
      </pc:sldChg>
      <pc:sldChg chg="modSp mod modNotesTx">
        <pc:chgData name="Taylor Thurston" userId="10285e41d43c4120" providerId="LiveId" clId="{F5B57944-4222-4646-8370-A385787E875A}" dt="2020-11-03T21:56:18.757" v="1177" actId="115"/>
        <pc:sldMkLst>
          <pc:docMk/>
          <pc:sldMk cId="0" sldId="266"/>
        </pc:sldMkLst>
        <pc:spChg chg="mod">
          <ac:chgData name="Taylor Thurston" userId="10285e41d43c4120" providerId="LiveId" clId="{F5B57944-4222-4646-8370-A385787E875A}" dt="2020-11-03T15:51:13.985" v="283" actId="20577"/>
          <ac:spMkLst>
            <pc:docMk/>
            <pc:sldMk cId="0" sldId="266"/>
            <ac:spMk id="197" creationId="{00000000-0000-0000-0000-000000000000}"/>
          </ac:spMkLst>
        </pc:spChg>
        <pc:spChg chg="mod">
          <ac:chgData name="Taylor Thurston" userId="10285e41d43c4120" providerId="LiveId" clId="{F5B57944-4222-4646-8370-A385787E875A}" dt="2020-11-03T19:46:44.246" v="487" actId="20577"/>
          <ac:spMkLst>
            <pc:docMk/>
            <pc:sldMk cId="0" sldId="266"/>
            <ac:spMk id="198" creationId="{00000000-0000-0000-0000-000000000000}"/>
          </ac:spMkLst>
        </pc:spChg>
      </pc:sldChg>
      <pc:sldChg chg="modSp mod modNotesTx">
        <pc:chgData name="Taylor Thurston" userId="10285e41d43c4120" providerId="LiveId" clId="{F5B57944-4222-4646-8370-A385787E875A}" dt="2020-11-03T20:59:03.873" v="1170" actId="20577"/>
        <pc:sldMkLst>
          <pc:docMk/>
          <pc:sldMk cId="0" sldId="267"/>
        </pc:sldMkLst>
        <pc:spChg chg="mod">
          <ac:chgData name="Taylor Thurston" userId="10285e41d43c4120" providerId="LiveId" clId="{F5B57944-4222-4646-8370-A385787E875A}" dt="2020-11-03T15:51:17.279" v="284" actId="20577"/>
          <ac:spMkLst>
            <pc:docMk/>
            <pc:sldMk cId="0" sldId="267"/>
            <ac:spMk id="204" creationId="{00000000-0000-0000-0000-000000000000}"/>
          </ac:spMkLst>
        </pc:spChg>
        <pc:spChg chg="mod">
          <ac:chgData name="Taylor Thurston" userId="10285e41d43c4120" providerId="LiveId" clId="{F5B57944-4222-4646-8370-A385787E875A}" dt="2020-11-03T20:59:03.873" v="1170" actId="20577"/>
          <ac:spMkLst>
            <pc:docMk/>
            <pc:sldMk cId="0" sldId="267"/>
            <ac:spMk id="205" creationId="{00000000-0000-0000-0000-000000000000}"/>
          </ac:spMkLst>
        </pc:spChg>
      </pc:sldChg>
      <pc:sldChg chg="modSp mod">
        <pc:chgData name="Taylor Thurston" userId="10285e41d43c4120" providerId="LiveId" clId="{F5B57944-4222-4646-8370-A385787E875A}" dt="2020-11-03T19:50:29.936" v="608" actId="20577"/>
        <pc:sldMkLst>
          <pc:docMk/>
          <pc:sldMk cId="0" sldId="268"/>
        </pc:sldMkLst>
        <pc:spChg chg="mod">
          <ac:chgData name="Taylor Thurston" userId="10285e41d43c4120" providerId="LiveId" clId="{F5B57944-4222-4646-8370-A385787E875A}" dt="2020-11-03T19:48:46.973" v="509" actId="20577"/>
          <ac:spMkLst>
            <pc:docMk/>
            <pc:sldMk cId="0" sldId="268"/>
            <ac:spMk id="211" creationId="{00000000-0000-0000-0000-000000000000}"/>
          </ac:spMkLst>
        </pc:spChg>
        <pc:spChg chg="mod">
          <ac:chgData name="Taylor Thurston" userId="10285e41d43c4120" providerId="LiveId" clId="{F5B57944-4222-4646-8370-A385787E875A}" dt="2020-11-03T19:50:29.936" v="608" actId="20577"/>
          <ac:spMkLst>
            <pc:docMk/>
            <pc:sldMk cId="0" sldId="268"/>
            <ac:spMk id="212" creationId="{00000000-0000-0000-0000-000000000000}"/>
          </ac:spMkLst>
        </pc:spChg>
        <pc:picChg chg="mod">
          <ac:chgData name="Taylor Thurston" userId="10285e41d43c4120" providerId="LiveId" clId="{F5B57944-4222-4646-8370-A385787E875A}" dt="2020-11-03T19:48:42.699" v="506" actId="1076"/>
          <ac:picMkLst>
            <pc:docMk/>
            <pc:sldMk cId="0" sldId="268"/>
            <ac:picMk id="213" creationId="{00000000-0000-0000-0000-000000000000}"/>
          </ac:picMkLst>
        </pc:picChg>
      </pc:sldChg>
      <pc:sldChg chg="modSp del mod chgLayout">
        <pc:chgData name="Taylor Thurston" userId="10285e41d43c4120" providerId="LiveId" clId="{F5B57944-4222-4646-8370-A385787E875A}" dt="2020-11-03T20:10:01.647" v="870" actId="47"/>
        <pc:sldMkLst>
          <pc:docMk/>
          <pc:sldMk cId="0" sldId="269"/>
        </pc:sldMkLst>
        <pc:spChg chg="mod ord">
          <ac:chgData name="Taylor Thurston" userId="10285e41d43c4120" providerId="LiveId" clId="{F5B57944-4222-4646-8370-A385787E875A}" dt="2020-11-03T19:50:51.238" v="609" actId="700"/>
          <ac:spMkLst>
            <pc:docMk/>
            <pc:sldMk cId="0" sldId="269"/>
            <ac:spMk id="218" creationId="{00000000-0000-0000-0000-000000000000}"/>
          </ac:spMkLst>
        </pc:spChg>
        <pc:spChg chg="mod ord">
          <ac:chgData name="Taylor Thurston" userId="10285e41d43c4120" providerId="LiveId" clId="{F5B57944-4222-4646-8370-A385787E875A}" dt="2020-11-03T20:01:05.870" v="718" actId="20577"/>
          <ac:spMkLst>
            <pc:docMk/>
            <pc:sldMk cId="0" sldId="269"/>
            <ac:spMk id="219" creationId="{00000000-0000-0000-0000-000000000000}"/>
          </ac:spMkLst>
        </pc:spChg>
        <pc:spChg chg="mod ord">
          <ac:chgData name="Taylor Thurston" userId="10285e41d43c4120" providerId="LiveId" clId="{F5B57944-4222-4646-8370-A385787E875A}" dt="2020-11-03T20:03:32.317" v="759" actId="20577"/>
          <ac:spMkLst>
            <pc:docMk/>
            <pc:sldMk cId="0" sldId="269"/>
            <ac:spMk id="220" creationId="{00000000-0000-0000-0000-000000000000}"/>
          </ac:spMkLst>
        </pc:spChg>
      </pc:sldChg>
      <pc:sldChg chg="modSp del mod">
        <pc:chgData name="Taylor Thurston" userId="10285e41d43c4120" providerId="LiveId" clId="{F5B57944-4222-4646-8370-A385787E875A}" dt="2020-11-03T20:21:21.862" v="1025" actId="2696"/>
        <pc:sldMkLst>
          <pc:docMk/>
          <pc:sldMk cId="0" sldId="270"/>
        </pc:sldMkLst>
        <pc:spChg chg="mod">
          <ac:chgData name="Taylor Thurston" userId="10285e41d43c4120" providerId="LiveId" clId="{F5B57944-4222-4646-8370-A385787E875A}" dt="2020-11-03T20:11:04.862" v="882" actId="20577"/>
          <ac:spMkLst>
            <pc:docMk/>
            <pc:sldMk cId="0" sldId="270"/>
            <ac:spMk id="226" creationId="{00000000-0000-0000-0000-000000000000}"/>
          </ac:spMkLst>
        </pc:spChg>
      </pc:sldChg>
      <pc:sldChg chg="modSp mod">
        <pc:chgData name="Taylor Thurston" userId="10285e41d43c4120" providerId="LiveId" clId="{F5B57944-4222-4646-8370-A385787E875A}" dt="2020-11-03T20:32:56.832" v="1055" actId="20577"/>
        <pc:sldMkLst>
          <pc:docMk/>
          <pc:sldMk cId="0" sldId="271"/>
        </pc:sldMkLst>
        <pc:spChg chg="mod">
          <ac:chgData name="Taylor Thurston" userId="10285e41d43c4120" providerId="LiveId" clId="{F5B57944-4222-4646-8370-A385787E875A}" dt="2020-11-03T20:32:33.144" v="1051" actId="20577"/>
          <ac:spMkLst>
            <pc:docMk/>
            <pc:sldMk cId="0" sldId="271"/>
            <ac:spMk id="232" creationId="{00000000-0000-0000-0000-000000000000}"/>
          </ac:spMkLst>
        </pc:spChg>
        <pc:graphicFrameChg chg="modGraphic">
          <ac:chgData name="Taylor Thurston" userId="10285e41d43c4120" providerId="LiveId" clId="{F5B57944-4222-4646-8370-A385787E875A}" dt="2020-11-03T20:32:56.832" v="1055" actId="20577"/>
          <ac:graphicFrameMkLst>
            <pc:docMk/>
            <pc:sldMk cId="0" sldId="271"/>
            <ac:graphicFrameMk id="231" creationId="{00000000-0000-0000-0000-000000000000}"/>
          </ac:graphicFrameMkLst>
        </pc:graphicFrameChg>
      </pc:sldChg>
      <pc:sldChg chg="modSp mod modNotesTx">
        <pc:chgData name="Taylor Thurston" userId="10285e41d43c4120" providerId="LiveId" clId="{F5B57944-4222-4646-8370-A385787E875A}" dt="2020-11-03T20:58:00.387" v="1168" actId="20577"/>
        <pc:sldMkLst>
          <pc:docMk/>
          <pc:sldMk cId="0" sldId="272"/>
        </pc:sldMkLst>
        <pc:spChg chg="mod">
          <ac:chgData name="Taylor Thurston" userId="10285e41d43c4120" providerId="LiveId" clId="{F5B57944-4222-4646-8370-A385787E875A}" dt="2020-11-03T15:51:40.162" v="287" actId="20577"/>
          <ac:spMkLst>
            <pc:docMk/>
            <pc:sldMk cId="0" sldId="272"/>
            <ac:spMk id="237" creationId="{00000000-0000-0000-0000-000000000000}"/>
          </ac:spMkLst>
        </pc:spChg>
        <pc:spChg chg="mod">
          <ac:chgData name="Taylor Thurston" userId="10285e41d43c4120" providerId="LiveId" clId="{F5B57944-4222-4646-8370-A385787E875A}" dt="2020-11-03T20:43:52.478" v="1061" actId="313"/>
          <ac:spMkLst>
            <pc:docMk/>
            <pc:sldMk cId="0" sldId="272"/>
            <ac:spMk id="238" creationId="{00000000-0000-0000-0000-000000000000}"/>
          </ac:spMkLst>
        </pc:spChg>
      </pc:sldChg>
      <pc:sldChg chg="modSp mod">
        <pc:chgData name="Taylor Thurston" userId="10285e41d43c4120" providerId="LiveId" clId="{F5B57944-4222-4646-8370-A385787E875A}" dt="2020-11-03T20:54:07.682" v="1103" actId="108"/>
        <pc:sldMkLst>
          <pc:docMk/>
          <pc:sldMk cId="0" sldId="273"/>
        </pc:sldMkLst>
        <pc:spChg chg="mod">
          <ac:chgData name="Taylor Thurston" userId="10285e41d43c4120" providerId="LiveId" clId="{F5B57944-4222-4646-8370-A385787E875A}" dt="2020-11-03T15:51:47.280" v="292" actId="20577"/>
          <ac:spMkLst>
            <pc:docMk/>
            <pc:sldMk cId="0" sldId="273"/>
            <ac:spMk id="243" creationId="{00000000-0000-0000-0000-000000000000}"/>
          </ac:spMkLst>
        </pc:spChg>
        <pc:spChg chg="mod">
          <ac:chgData name="Taylor Thurston" userId="10285e41d43c4120" providerId="LiveId" clId="{F5B57944-4222-4646-8370-A385787E875A}" dt="2020-11-03T20:54:07.682" v="1103" actId="108"/>
          <ac:spMkLst>
            <pc:docMk/>
            <pc:sldMk cId="0" sldId="273"/>
            <ac:spMk id="244" creationId="{00000000-0000-0000-0000-000000000000}"/>
          </ac:spMkLst>
        </pc:spChg>
      </pc:sldChg>
      <pc:sldChg chg="modSp mod chgLayout">
        <pc:chgData name="Taylor Thurston" userId="10285e41d43c4120" providerId="LiveId" clId="{F5B57944-4222-4646-8370-A385787E875A}" dt="2020-11-03T20:55:56.327" v="1159" actId="20577"/>
        <pc:sldMkLst>
          <pc:docMk/>
          <pc:sldMk cId="0" sldId="274"/>
        </pc:sldMkLst>
        <pc:spChg chg="mod ord">
          <ac:chgData name="Taylor Thurston" userId="10285e41d43c4120" providerId="LiveId" clId="{F5B57944-4222-4646-8370-A385787E875A}" dt="2020-11-03T20:54:49.281" v="1113" actId="255"/>
          <ac:spMkLst>
            <pc:docMk/>
            <pc:sldMk cId="0" sldId="274"/>
            <ac:spMk id="249" creationId="{00000000-0000-0000-0000-000000000000}"/>
          </ac:spMkLst>
        </pc:spChg>
        <pc:spChg chg="mod ord">
          <ac:chgData name="Taylor Thurston" userId="10285e41d43c4120" providerId="LiveId" clId="{F5B57944-4222-4646-8370-A385787E875A}" dt="2020-11-03T20:55:56.327" v="1159" actId="20577"/>
          <ac:spMkLst>
            <pc:docMk/>
            <pc:sldMk cId="0" sldId="274"/>
            <ac:spMk id="250" creationId="{00000000-0000-0000-0000-000000000000}"/>
          </ac:spMkLst>
        </pc:spChg>
      </pc:sldChg>
      <pc:sldChg chg="addSp delSp modSp new mod modClrScheme addCm delCm chgLayout modNotesTx">
        <pc:chgData name="Taylor Thurston" userId="10285e41d43c4120" providerId="LiveId" clId="{F5B57944-4222-4646-8370-A385787E875A}" dt="2020-11-03T22:26:27.421" v="1208" actId="20577"/>
        <pc:sldMkLst>
          <pc:docMk/>
          <pc:sldMk cId="813667507" sldId="275"/>
        </pc:sldMkLst>
        <pc:spChg chg="mod ord">
          <ac:chgData name="Taylor Thurston" userId="10285e41d43c4120" providerId="LiveId" clId="{F5B57944-4222-4646-8370-A385787E875A}" dt="2020-11-03T19:59:11.869" v="656" actId="700"/>
          <ac:spMkLst>
            <pc:docMk/>
            <pc:sldMk cId="813667507" sldId="275"/>
            <ac:spMk id="2" creationId="{048DBB31-A1AA-42C4-B4EB-130C1DB2378F}"/>
          </ac:spMkLst>
        </pc:spChg>
        <pc:spChg chg="del mod ord">
          <ac:chgData name="Taylor Thurston" userId="10285e41d43c4120" providerId="LiveId" clId="{F5B57944-4222-4646-8370-A385787E875A}" dt="2020-11-03T19:59:11.869" v="656" actId="700"/>
          <ac:spMkLst>
            <pc:docMk/>
            <pc:sldMk cId="813667507" sldId="275"/>
            <ac:spMk id="3" creationId="{2A19382D-1E11-445A-8324-787120815308}"/>
          </ac:spMkLst>
        </pc:spChg>
        <pc:spChg chg="add mod ord">
          <ac:chgData name="Taylor Thurston" userId="10285e41d43c4120" providerId="LiveId" clId="{F5B57944-4222-4646-8370-A385787E875A}" dt="2020-11-03T22:26:14.644" v="1205" actId="14100"/>
          <ac:spMkLst>
            <pc:docMk/>
            <pc:sldMk cId="813667507" sldId="275"/>
            <ac:spMk id="4" creationId="{2F7948BD-436E-4651-8C8F-3192545BD360}"/>
          </ac:spMkLst>
        </pc:spChg>
        <pc:spChg chg="add del mod ord">
          <ac:chgData name="Taylor Thurston" userId="10285e41d43c4120" providerId="LiveId" clId="{F5B57944-4222-4646-8370-A385787E875A}" dt="2020-11-03T19:59:16.984" v="657" actId="478"/>
          <ac:spMkLst>
            <pc:docMk/>
            <pc:sldMk cId="813667507" sldId="275"/>
            <ac:spMk id="5" creationId="{57F37541-EC19-4385-9ED9-FB6E8F5F921A}"/>
          </ac:spMkLst>
        </pc:spChg>
        <pc:spChg chg="add mod ord">
          <ac:chgData name="Taylor Thurston" userId="10285e41d43c4120" providerId="LiveId" clId="{F5B57944-4222-4646-8370-A385787E875A}" dt="2020-11-03T22:26:24.635" v="1206" actId="20577"/>
          <ac:spMkLst>
            <pc:docMk/>
            <pc:sldMk cId="813667507" sldId="275"/>
            <ac:spMk id="6" creationId="{A86194C1-CA3A-49CE-85A4-3878120C3571}"/>
          </ac:spMkLst>
        </pc:spChg>
        <pc:spChg chg="add mod ord">
          <ac:chgData name="Taylor Thurston" userId="10285e41d43c4120" providerId="LiveId" clId="{F5B57944-4222-4646-8370-A385787E875A}" dt="2020-11-03T20:09:54.801" v="869" actId="14100"/>
          <ac:spMkLst>
            <pc:docMk/>
            <pc:sldMk cId="813667507" sldId="275"/>
            <ac:spMk id="7" creationId="{AB009022-609D-4CF1-AB3E-EA2D94F8A401}"/>
          </ac:spMkLst>
        </pc:spChg>
      </pc:sldChg>
      <pc:sldChg chg="addSp delSp modSp add mod modClrScheme chgLayout">
        <pc:chgData name="Taylor Thurston" userId="10285e41d43c4120" providerId="LiveId" clId="{F5B57944-4222-4646-8370-A385787E875A}" dt="2020-11-03T20:20:50.983" v="1024" actId="20577"/>
        <pc:sldMkLst>
          <pc:docMk/>
          <pc:sldMk cId="2140080155" sldId="276"/>
        </pc:sldMkLst>
        <pc:spChg chg="mod ord">
          <ac:chgData name="Taylor Thurston" userId="10285e41d43c4120" providerId="LiveId" clId="{F5B57944-4222-4646-8370-A385787E875A}" dt="2020-11-03T20:10:32.662" v="878" actId="700"/>
          <ac:spMkLst>
            <pc:docMk/>
            <pc:sldMk cId="2140080155" sldId="276"/>
            <ac:spMk id="2" creationId="{048DBB31-A1AA-42C4-B4EB-130C1DB2378F}"/>
          </ac:spMkLst>
        </pc:spChg>
        <pc:spChg chg="del">
          <ac:chgData name="Taylor Thurston" userId="10285e41d43c4120" providerId="LiveId" clId="{F5B57944-4222-4646-8370-A385787E875A}" dt="2020-11-03T20:10:21.920" v="874" actId="478"/>
          <ac:spMkLst>
            <pc:docMk/>
            <pc:sldMk cId="2140080155" sldId="276"/>
            <ac:spMk id="4" creationId="{2F7948BD-436E-4651-8C8F-3192545BD360}"/>
          </ac:spMkLst>
        </pc:spChg>
        <pc:spChg chg="add del mod">
          <ac:chgData name="Taylor Thurston" userId="10285e41d43c4120" providerId="LiveId" clId="{F5B57944-4222-4646-8370-A385787E875A}" dt="2020-11-03T20:10:25.110" v="875" actId="478"/>
          <ac:spMkLst>
            <pc:docMk/>
            <pc:sldMk cId="2140080155" sldId="276"/>
            <ac:spMk id="5" creationId="{E26EDC91-FBE4-4B22-AEB3-076843BB1254}"/>
          </ac:spMkLst>
        </pc:spChg>
        <pc:spChg chg="mod ord">
          <ac:chgData name="Taylor Thurston" userId="10285e41d43c4120" providerId="LiveId" clId="{F5B57944-4222-4646-8370-A385787E875A}" dt="2020-11-03T20:20:50.983" v="1024" actId="20577"/>
          <ac:spMkLst>
            <pc:docMk/>
            <pc:sldMk cId="2140080155" sldId="276"/>
            <ac:spMk id="6" creationId="{A86194C1-CA3A-49CE-85A4-3878120C3571}"/>
          </ac:spMkLst>
        </pc:spChg>
        <pc:spChg chg="del">
          <ac:chgData name="Taylor Thurston" userId="10285e41d43c4120" providerId="LiveId" clId="{F5B57944-4222-4646-8370-A385787E875A}" dt="2020-11-03T20:10:26.553" v="876" actId="478"/>
          <ac:spMkLst>
            <pc:docMk/>
            <pc:sldMk cId="2140080155" sldId="276"/>
            <ac:spMk id="7" creationId="{AB009022-609D-4CF1-AB3E-EA2D94F8A401}"/>
          </ac:spMkLst>
        </pc:spChg>
        <pc:spChg chg="add del mod">
          <ac:chgData name="Taylor Thurston" userId="10285e41d43c4120" providerId="LiveId" clId="{F5B57944-4222-4646-8370-A385787E875A}" dt="2020-11-03T20:10:28.181" v="877" actId="478"/>
          <ac:spMkLst>
            <pc:docMk/>
            <pc:sldMk cId="2140080155" sldId="276"/>
            <ac:spMk id="9" creationId="{D069AE35-CA8B-45DF-95C6-BCF4081EE7FA}"/>
          </ac:spMkLst>
        </pc:spChg>
      </pc:sldChg>
      <pc:sldChg chg="modSp mod">
        <pc:chgData name="Taylor Thurston" userId="10285e41d43c4120" providerId="LiveId" clId="{F5B57944-4222-4646-8370-A385787E875A}" dt="2020-11-03T22:44:54.879" v="1215" actId="20577"/>
        <pc:sldMkLst>
          <pc:docMk/>
          <pc:sldMk cId="0" sldId="277"/>
        </pc:sldMkLst>
        <pc:spChg chg="mod">
          <ac:chgData name="Taylor Thurston" userId="10285e41d43c4120" providerId="LiveId" clId="{F5B57944-4222-4646-8370-A385787E875A}" dt="2020-11-03T22:44:54.879" v="1215" actId="20577"/>
          <ac:spMkLst>
            <pc:docMk/>
            <pc:sldMk cId="0" sldId="277"/>
            <ac:spMk id="82" creationId="{00000000-0000-0000-0000-000000000000}"/>
          </ac:spMkLst>
        </pc:spChg>
      </pc:sldChg>
      <pc:sldMasterChg chg="del delSldLayout">
        <pc:chgData name="Taylor Thurston" userId="10285e41d43c4120" providerId="LiveId" clId="{F5B57944-4222-4646-8370-A385787E875A}" dt="2020-11-03T19:50:51.238" v="609" actId="700"/>
        <pc:sldMasterMkLst>
          <pc:docMk/>
          <pc:sldMasterMk cId="0" sldId="2147483675"/>
        </pc:sldMasterMkLst>
        <pc:sldLayoutChg chg="del">
          <pc:chgData name="Taylor Thurston" userId="10285e41d43c4120" providerId="LiveId" clId="{F5B57944-4222-4646-8370-A385787E875A}" dt="2020-11-03T19:50:51.238" v="609" actId="700"/>
          <pc:sldLayoutMkLst>
            <pc:docMk/>
            <pc:sldMasterMk cId="0" sldId="2147483675"/>
            <pc:sldLayoutMk cId="0" sldId="2147483648"/>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49"/>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0"/>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1"/>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2"/>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3"/>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4"/>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5"/>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6"/>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7"/>
          </pc:sldLayoutMkLst>
        </pc:sldLayoutChg>
        <pc:sldLayoutChg chg="del">
          <pc:chgData name="Taylor Thurston" userId="10285e41d43c4120" providerId="LiveId" clId="{F5B57944-4222-4646-8370-A385787E875A}" dt="2020-11-03T19:50:51.238" v="609" actId="700"/>
          <pc:sldLayoutMkLst>
            <pc:docMk/>
            <pc:sldMasterMk cId="0" sldId="2147483675"/>
            <pc:sldLayoutMk cId="0" sldId="2147483658"/>
          </pc:sldLayoutMkLst>
        </pc:sldLayoutChg>
      </pc:sldMasterChg>
      <pc:sldMasterChg chg="delSldLayout">
        <pc:chgData name="Taylor Thurston" userId="10285e41d43c4120" providerId="LiveId" clId="{F5B57944-4222-4646-8370-A385787E875A}" dt="2020-11-03T20:10:01.647" v="870" actId="47"/>
        <pc:sldMasterMkLst>
          <pc:docMk/>
          <pc:sldMasterMk cId="0" sldId="2147483677"/>
        </pc:sldMasterMkLst>
        <pc:sldLayoutChg chg="del">
          <pc:chgData name="Taylor Thurston" userId="10285e41d43c4120" providerId="LiveId" clId="{F5B57944-4222-4646-8370-A385787E875A}" dt="2020-11-03T20:10:01.647" v="870" actId="47"/>
          <pc:sldLayoutMkLst>
            <pc:docMk/>
            <pc:sldMasterMk cId="0" sldId="2147483677"/>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6uhQ4eOFy3mZQdV9BRYg2CUW0-trwsvE/edit#heading=h.gjdgx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d9908066f654727934df7bf4f506455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9XPQcWmfXgQ&amp;t=9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QcN5DtMT-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26ef81287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826ef81287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a:t>Students will need a partner for much of this lesson.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2ae960c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would be good to discuss some vocabulary strategies before reading the article. One strategy is to have the students underline or circle unknown vocabulary terms as they read. Terms that may be difficult include: intrepid, conflagration, assault, ramshackle, skulking, implied, incited, complicit, bylined, vernacular, etc.</a:t>
            </a:r>
            <a:endParaRPr dirty="0"/>
          </a:p>
        </p:txBody>
      </p:sp>
      <p:sp>
        <p:nvSpPr>
          <p:cNvPr id="188" name="Google Shape;188;g82ae960c9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2ae960c9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none" dirty="0">
                <a:solidFill>
                  <a:srgbClr val="2200CC"/>
                </a:solidFill>
                <a:hlinkClick r:id="rId3">
                  <a:extLst>
                    <a:ext uri="{A12FA001-AC4F-418D-AE19-62706E023703}">
                      <ahyp:hlinkClr xmlns:ahyp="http://schemas.microsoft.com/office/drawing/2018/hyperlinkcolor" val="tx"/>
                    </a:ext>
                  </a:extLst>
                </a:hlinkClick>
              </a:rPr>
              <a:t>Hall of Injustice H-Chart </a:t>
            </a:r>
            <a:r>
              <a:rPr lang="en" u="none" dirty="0">
                <a:solidFill>
                  <a:schemeClr val="tx1"/>
                </a:solidFill>
                <a:hlinkClick r:id="rId3">
                  <a:extLst>
                    <a:ext uri="{A12FA001-AC4F-418D-AE19-62706E023703}">
                      <ahyp:hlinkClr xmlns:ahyp="http://schemas.microsoft.com/office/drawing/2018/hyperlinkcolor" val="tx"/>
                    </a:ext>
                  </a:extLst>
                </a:hlinkClick>
              </a:rPr>
              <a:t>Example</a:t>
            </a:r>
            <a:r>
              <a:rPr lang="en" u="none" dirty="0">
                <a:solidFill>
                  <a:schemeClr val="tx1"/>
                </a:solidFill>
              </a:rPr>
              <a:t>: </a:t>
            </a:r>
            <a:r>
              <a:rPr lang="en-US" u="none" dirty="0">
                <a:solidFill>
                  <a:schemeClr val="tx1"/>
                </a:solidFill>
              </a:rPr>
              <a:t>https://docs.google.com/document/d/16uhQ4eOFy3mZQdV9BRYg2CUW0-trwsvE/view</a:t>
            </a:r>
            <a:endParaRPr u="none" dirty="0">
              <a:solidFill>
                <a:schemeClr val="tx1"/>
              </a:solidFill>
            </a:endParaRPr>
          </a:p>
        </p:txBody>
      </p:sp>
      <p:sp>
        <p:nvSpPr>
          <p:cNvPr id="195" name="Google Shape;195;g82ae960c9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2ae960c9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H-Chart will serve as a part of the Evaluation.</a:t>
            </a:r>
            <a:endParaRPr dirty="0"/>
          </a:p>
        </p:txBody>
      </p:sp>
      <p:sp>
        <p:nvSpPr>
          <p:cNvPr id="202" name="Google Shape;202;g82ae960c9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26ef81287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The repetition of ideas </a:t>
            </a:r>
            <a:r>
              <a:rPr lang="en">
                <a:solidFill>
                  <a:srgbClr val="333333"/>
                </a:solidFill>
                <a:latin typeface="Calibri"/>
                <a:ea typeface="Calibri"/>
                <a:cs typeface="Calibri"/>
                <a:sym typeface="Calibri"/>
              </a:rPr>
              <a:t>allows students to determine what is significant and pushes them to expand their perspective.</a:t>
            </a:r>
            <a:endParaRPr>
              <a:latin typeface="Calibri"/>
              <a:ea typeface="Calibri"/>
              <a:cs typeface="Calibri"/>
              <a:sym typeface="Calibri"/>
            </a:endParaRPr>
          </a:p>
        </p:txBody>
      </p:sp>
      <p:sp>
        <p:nvSpPr>
          <p:cNvPr id="209" name="Google Shape;209;g826ef81287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dirty="0">
                <a:solidFill>
                  <a:srgbClr val="980000"/>
                </a:solidFill>
                <a:latin typeface="Calibri" panose="020F0502020204030204" pitchFamily="34" charset="0"/>
                <a:cs typeface="Calibri" panose="020F0502020204030204" pitchFamily="34" charset="0"/>
              </a:rPr>
              <a:t>Higher Order </a:t>
            </a:r>
            <a:r>
              <a:rPr lang="en-US" sz="1100" u="none">
                <a:solidFill>
                  <a:srgbClr val="980000"/>
                </a:solidFill>
                <a:latin typeface="Calibri" panose="020F0502020204030204" pitchFamily="34" charset="0"/>
                <a:cs typeface="Calibri" panose="020F0502020204030204" pitchFamily="34" charset="0"/>
              </a:rPr>
              <a:t>Thinking Questions: </a:t>
            </a:r>
            <a:r>
              <a:rPr lang="en-US" sz="1100" u="none" dirty="0">
                <a:solidFill>
                  <a:srgbClr val="980000"/>
                </a:solidFill>
                <a:latin typeface="Calibri" panose="020F0502020204030204" pitchFamily="34" charset="0"/>
                <a:cs typeface="Calibri" panose="020F0502020204030204" pitchFamily="34" charset="0"/>
              </a:rPr>
              <a:t>https://docs.google.com/document/d/1bk7l6hNO15pvlZfld0wreURJk4X5Y3i3nXSy6E9UuiY/view</a:t>
            </a:r>
            <a:endParaRPr lang="en-US" sz="1200" u="none" dirty="0"/>
          </a:p>
          <a:p>
            <a:endParaRPr lang="en-US" dirty="0"/>
          </a:p>
        </p:txBody>
      </p:sp>
    </p:spTree>
    <p:extLst>
      <p:ext uri="{BB962C8B-B14F-4D97-AF65-F5344CB8AC3E}">
        <p14:creationId xmlns:p14="http://schemas.microsoft.com/office/powerpoint/2010/main" val="275236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3bc22ceb5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3bc22ceb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26ef81287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g826ef81287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3bc22ceb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3bc22ceb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26ef81287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EVALUATE</a:t>
            </a:r>
            <a:endParaRPr dirty="0"/>
          </a:p>
          <a:p>
            <a:pPr marL="0" lvl="0" indent="0" algn="l" rtl="0">
              <a:spcBef>
                <a:spcPts val="0"/>
              </a:spcBef>
              <a:spcAft>
                <a:spcPts val="0"/>
              </a:spcAft>
              <a:buNone/>
            </a:pPr>
            <a:r>
              <a:rPr lang="en" dirty="0"/>
              <a:t>Research question note card will be used for evaluation.</a:t>
            </a:r>
            <a:endParaRPr dirty="0"/>
          </a:p>
        </p:txBody>
      </p:sp>
      <p:sp>
        <p:nvSpPr>
          <p:cNvPr id="247" name="Google Shape;247;g826ef81287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26ef81287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ENGAGE:</a:t>
            </a: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Hang the Agreement signs in four corners of your room before class. Play the video linked on the slide until the 1:37 timestamp: </a:t>
            </a:r>
            <a:r>
              <a:rPr lang="en-US" dirty="0"/>
              <a:t>https://www.youtube.com/watch?v=9XPQcWmfXgQ&amp;t=9s </a:t>
            </a:r>
            <a:r>
              <a:rPr lang="en"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After watching the video, invite students </a:t>
            </a:r>
            <a:r>
              <a:rPr lang="en-US" sz="1100" b="0" i="0" u="none" strike="noStrike" cap="none" dirty="0">
                <a:solidFill>
                  <a:srgbClr val="000000"/>
                </a:solidFill>
                <a:latin typeface="Arial"/>
                <a:cs typeface="Arial"/>
                <a:sym typeface="Arial"/>
              </a:rPr>
              <a:t>to engage in a </a:t>
            </a:r>
            <a:r>
              <a:rPr lang="en-US" sz="1100" b="0" i="0" u="none" strike="noStrike" cap="none" dirty="0">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Four Corners</a:t>
            </a:r>
            <a:r>
              <a:rPr lang="en-US" sz="1100" b="0" i="0" u="none" strike="noStrike" cap="none" dirty="0">
                <a:solidFill>
                  <a:srgbClr val="000000"/>
                </a:solidFill>
                <a:latin typeface="Arial"/>
                <a:cs typeface="Arial"/>
                <a:sym typeface="Arial"/>
              </a:rPr>
              <a:t> activity. (You can do this activity by directing your students towards different corners in your classroom; additionally can use the following link to do the activity digitally: </a:t>
            </a:r>
            <a:r>
              <a:rPr lang="en-US" sz="1100" b="0" i="0" u="none" strike="noStrike" cap="none" dirty="0">
                <a:solidFill>
                  <a:schemeClr val="accent2"/>
                </a:solidFill>
                <a:latin typeface="Arial"/>
                <a:cs typeface="Arial"/>
                <a:sym typeface="Arial"/>
              </a:rPr>
              <a:t>https://docs.google.com/document/d/1ppKKuoFEykpk7VlkuzzQ5TE0X5oNRVmuU943xwUrcW4/copy)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Allow students time to discuss why they agree, disagree, strongly agree, or strongly disagree (5-7 minutes). Have a representative from each group share out regarding their choice. Remind students that it is important to respectfully listen to others’ opinions. At the end of the discussion, have students move to a different group if they have changed their mind. If time allows, ask students to explain their change of perspective.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Video source: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Kayas, J. (2016, December 1). Eight year old girl calls Tesco out over ‘sexist’ kids clothes [Video]. YouTube. </a:t>
            </a:r>
            <a:r>
              <a:rPr lang="en-US" dirty="0">
                <a:hlinkClick r:id="rId4"/>
              </a:rPr>
              <a:t>https://www.youtube.com/watch?v=9XPQcWmfXgQ&amp;t=9s</a:t>
            </a:r>
            <a:endParaRPr lang="en" dirty="0"/>
          </a:p>
          <a:p>
            <a:pPr marL="0" lvl="0" indent="0" algn="l" rtl="0">
              <a:spcBef>
                <a:spcPts val="0"/>
              </a:spcBef>
              <a:spcAft>
                <a:spcPts val="0"/>
              </a:spcAft>
              <a:buNone/>
            </a:pPr>
            <a:endParaRPr dirty="0"/>
          </a:p>
        </p:txBody>
      </p:sp>
      <p:sp>
        <p:nvSpPr>
          <p:cNvPr id="130" name="Google Shape;130;g826ef81287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26ef81287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(You can use the following link to do the activity digitally: https://docs.google.com/document/d/1jsmiwaDZPLr6Cfj1c6QneW1Jt9hPK75LSheXFjuyrqk/copy)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Video source: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UNICEF. (2016, June 28). Would you stop if you saw this little girl on the street? [Video]. YouTube. </a:t>
            </a:r>
            <a:r>
              <a:rPr lang="en-US" dirty="0">
                <a:hlinkClick r:id="rId3"/>
              </a:rPr>
              <a:t>https://www.youtube.com/watch?v=MQcN5DtMT-0</a:t>
            </a:r>
            <a:endParaRPr lang="en-US" dirty="0"/>
          </a:p>
        </p:txBody>
      </p:sp>
      <p:sp>
        <p:nvSpPr>
          <p:cNvPr id="140" name="Google Shape;140;g826ef81287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26ef81287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Create a free account with Mentimeter and </a:t>
            </a:r>
            <a:r>
              <a:rPr lang="en" b="1" dirty="0"/>
              <a:t>insert the code for each class on this slide</a:t>
            </a:r>
            <a:r>
              <a:rPr lang="en" dirty="0"/>
              <a:t>. Make your Mentimeter question “What is injustice?”</a:t>
            </a:r>
            <a:endParaRPr dirty="0"/>
          </a:p>
          <a:p>
            <a:pPr marL="457200" lvl="0" indent="-298450" algn="l" rtl="0">
              <a:spcBef>
                <a:spcPts val="0"/>
              </a:spcBef>
              <a:spcAft>
                <a:spcPts val="0"/>
              </a:spcAft>
              <a:buSzPts val="1100"/>
              <a:buChar char="●"/>
            </a:pPr>
            <a:r>
              <a:rPr lang="en" dirty="0"/>
              <a:t>Students will need a piece of paper or notecard.</a:t>
            </a:r>
            <a:endParaRPr dirty="0"/>
          </a:p>
          <a:p>
            <a:pPr marL="457200" lvl="0" indent="-298450" algn="l" rtl="0">
              <a:spcBef>
                <a:spcPts val="0"/>
              </a:spcBef>
              <a:spcAft>
                <a:spcPts val="0"/>
              </a:spcAft>
              <a:buSzPts val="1100"/>
              <a:buChar char="●"/>
            </a:pPr>
            <a:r>
              <a:rPr lang="en" dirty="0"/>
              <a:t>Display Mentimeter answers and discuss students’ answers.</a:t>
            </a:r>
            <a:endParaRPr dirty="0"/>
          </a:p>
        </p:txBody>
      </p:sp>
      <p:sp>
        <p:nvSpPr>
          <p:cNvPr id="151" name="Google Shape;151;g826ef81287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3bc22ceb5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3bc22ceb5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fd7dfb4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7fd7dfb4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6ef81287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highlight>
                  <a:srgbClr val="FFFF00"/>
                </a:highlight>
              </a:rPr>
              <a:t>Racially discriminatory language</a:t>
            </a:r>
            <a:r>
              <a:rPr lang="en" dirty="0">
                <a:highlight>
                  <a:srgbClr val="FFFF00"/>
                </a:highlight>
              </a:rPr>
              <a:t> includes any language or terms that offend or exclude different categories of people because of their race</a:t>
            </a:r>
            <a:r>
              <a:rPr lang="en" dirty="0"/>
              <a:t>. </a:t>
            </a:r>
            <a:endParaRPr dirty="0"/>
          </a:p>
          <a:p>
            <a:pPr marL="0" lvl="0" indent="0" algn="l" rtl="0">
              <a:spcBef>
                <a:spcPts val="0"/>
              </a:spcBef>
              <a:spcAft>
                <a:spcPts val="0"/>
              </a:spcAft>
              <a:buNone/>
            </a:pPr>
            <a:r>
              <a:rPr lang="en" b="1" dirty="0">
                <a:highlight>
                  <a:srgbClr val="00FFFF"/>
                </a:highlight>
              </a:rPr>
              <a:t>Inflammatory language</a:t>
            </a:r>
            <a:r>
              <a:rPr lang="en" dirty="0">
                <a:highlight>
                  <a:srgbClr val="00FFFF"/>
                </a:highlight>
              </a:rPr>
              <a:t> refers to language intended to cause an emotional response or incite action. This can include assumptive language as well as nonfactual, gossipy language.</a:t>
            </a:r>
            <a:endParaRPr dirty="0">
              <a:highlight>
                <a:srgbClr val="00FFFF"/>
              </a:highlight>
            </a:endParaRPr>
          </a:p>
        </p:txBody>
      </p:sp>
      <p:sp>
        <p:nvSpPr>
          <p:cNvPr id="173" name="Google Shape;173;g826ef81287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26ef81287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81" name="Google Shape;181;g826ef81287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3"/>
        <p:cNvGrpSpPr/>
        <p:nvPr/>
      </p:nvGrpSpPr>
      <p:grpSpPr>
        <a:xfrm>
          <a:off x="0" y="0"/>
          <a:ext cx="0" cy="0"/>
          <a:chOff x="0" y="0"/>
          <a:chExt cx="0" cy="0"/>
        </a:xfrm>
      </p:grpSpPr>
      <p:sp>
        <p:nvSpPr>
          <p:cNvPr id="94" name="Google Shape;94;p2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5" name="Google Shape;95;p2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7" name="Google Shape;97;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00" name="Google Shape;100;p2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01" name="Google Shape;101;p2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02" name="Google Shape;102;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0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07" name="Google Shape;107;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11" name="Google Shape;11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15" name="Google Shape;115;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659298"/>
            </a:gs>
            <a:gs pos="100000">
              <a:srgbClr val="4E6F74"/>
            </a:gs>
          </a:gsLst>
          <a:lin ang="15960000" scaled="0"/>
        </a:grad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1545497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642914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665125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552898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pic>
        <p:nvPicPr>
          <p:cNvPr id="61" name="Google Shape;61;p1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38" name="Google Shape;3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21307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4243161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3" name="Google Shape;43;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4" name="Google Shape;44;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3740044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pic>
        <p:nvPicPr>
          <p:cNvPr id="47" name="Google Shape;47;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extLst>
      <p:ext uri="{BB962C8B-B14F-4D97-AF65-F5344CB8AC3E}">
        <p14:creationId xmlns:p14="http://schemas.microsoft.com/office/powerpoint/2010/main" val="866485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4"/>
            </a:gs>
            <a:gs pos="85000">
              <a:schemeClr val="accent6"/>
            </a:gs>
            <a:gs pos="100000">
              <a:schemeClr val="accent6"/>
            </a:gs>
          </a:gsLst>
          <a:lin ang="16200000" scaled="0"/>
        </a:gradFill>
        <a:effectLst/>
      </p:bgPr>
    </p:bg>
    <p:spTree>
      <p:nvGrpSpPr>
        <p:cNvPr id="1" name="Shape 48"/>
        <p:cNvGrpSpPr/>
        <p:nvPr/>
      </p:nvGrpSpPr>
      <p:grpSpPr>
        <a:xfrm>
          <a:off x="0" y="0"/>
          <a:ext cx="0" cy="0"/>
          <a:chOff x="0" y="0"/>
          <a:chExt cx="0" cy="0"/>
        </a:xfrm>
      </p:grpSpPr>
      <p:sp>
        <p:nvSpPr>
          <p:cNvPr id="49" name="Google Shape;4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1" name="Google Shape;5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750313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3159838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5"/>
        <p:cNvGrpSpPr/>
        <p:nvPr/>
      </p:nvGrpSpPr>
      <p:grpSpPr>
        <a:xfrm>
          <a:off x="0" y="0"/>
          <a:ext cx="0" cy="0"/>
          <a:chOff x="0" y="0"/>
          <a:chExt cx="0" cy="0"/>
        </a:xfrm>
      </p:grpSpPr>
      <p:pic>
        <p:nvPicPr>
          <p:cNvPr id="56" name="Google Shape;5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725632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7"/>
        <p:cNvGrpSpPr/>
        <p:nvPr/>
      </p:nvGrpSpPr>
      <p:grpSpPr>
        <a:xfrm>
          <a:off x="0" y="0"/>
          <a:ext cx="0" cy="0"/>
          <a:chOff x="0" y="0"/>
          <a:chExt cx="0" cy="0"/>
        </a:xfrm>
      </p:grpSpPr>
      <p:sp>
        <p:nvSpPr>
          <p:cNvPr id="58" name="Google Shape;5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231072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609679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6" name="Google Shape;66;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50224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2"/>
        <p:cNvGrpSpPr/>
        <p:nvPr/>
      </p:nvGrpSpPr>
      <p:grpSpPr>
        <a:xfrm>
          <a:off x="0" y="0"/>
          <a:ext cx="0" cy="0"/>
          <a:chOff x="0" y="0"/>
          <a:chExt cx="0" cy="0"/>
        </a:xfrm>
      </p:grpSpPr>
      <p:pic>
        <p:nvPicPr>
          <p:cNvPr id="63" name="Google Shape;6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0" name="Google Shape;70;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419878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7" name="Google Shape;67;p1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8" name="Google Shape;68;p18"/>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9" name="Google Shape;69;p18"/>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1"/>
        <p:cNvGrpSpPr/>
        <p:nvPr/>
      </p:nvGrpSpPr>
      <p:grpSpPr>
        <a:xfrm>
          <a:off x="0" y="0"/>
          <a:ext cx="0" cy="0"/>
          <a:chOff x="0" y="0"/>
          <a:chExt cx="0" cy="0"/>
        </a:xfrm>
      </p:grpSpPr>
      <p:sp>
        <p:nvSpPr>
          <p:cNvPr id="72" name="Google Shape;72;p19"/>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9"/>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4" name="Google Shape;74;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2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8" name="Google Shape;78;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91"/>
        <p:cNvGrpSpPr/>
        <p:nvPr/>
      </p:nvGrpSpPr>
      <p:grpSpPr>
        <a:xfrm>
          <a:off x="0" y="0"/>
          <a:ext cx="0" cy="0"/>
          <a:chOff x="0" y="0"/>
          <a:chExt cx="0" cy="0"/>
        </a:xfrm>
      </p:grpSpPr>
      <p:pic>
        <p:nvPicPr>
          <p:cNvPr id="92" name="Google Shape;92;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extLst>
      <p:ext uri="{BB962C8B-B14F-4D97-AF65-F5344CB8AC3E}">
        <p14:creationId xmlns:p14="http://schemas.microsoft.com/office/powerpoint/2010/main" val="941967758"/>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ulsaworld.com/news/tulsa-race-massacre-tulsa-newspapers-fueled-racism-and-one-story/article_420593ee-8090-5cfc-873e-d2dd26d2054e.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7j6BM002ks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9XPQcWmfXgQ&amp;t=9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docs.google.com/document/d/1ppKKuoFEykpk7VlkuzzQ5TE0X5oNRVmuU943xwUrcW4/cop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docs.google.com/document/d/1jsmiwaDZPLr6Cfj1c6QneW1Jt9hPK75LSheXFjuyrqk/copy" TargetMode="External"/><Relationship Id="rId5" Type="http://schemas.openxmlformats.org/officeDocument/2006/relationships/hyperlink" Target="https://docs.google.com/document/d/1ppKKuoFEykpk7VlkuzzQ5TE0X5oNRVmuU943xwUrcW4/copy" TargetMode="External"/><Relationship Id="rId4" Type="http://schemas.openxmlformats.org/officeDocument/2006/relationships/hyperlink" Target="https://www.youtube.com/watch?v=MQcN5DtMT-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entimeter.com/s/cc2b2788cfcfd2009455726eda017ac7/05c2c6d81f76/edi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okhistory.org/publications/enc/entry.php?entry=TU013"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easybib.com/guides/citation-guides/mla-format/how-to-cite-a-parenthetical-citations-ml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dirty="0"/>
              <a:t>Hall of Injustice, Part 1</a:t>
            </a:r>
            <a:endParaRPr dirty="0"/>
          </a:p>
        </p:txBody>
      </p:sp>
      <p:sp>
        <p:nvSpPr>
          <p:cNvPr id="121" name="Google Shape;121;p31"/>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US" dirty="0"/>
              <a:t>Guided Inquiry Research</a:t>
            </a:r>
            <a:endParaRPr dirty="0"/>
          </a:p>
          <a:p>
            <a:pPr marL="0" marR="34288" lvl="0" indent="0" algn="l" rtl="0">
              <a:spcBef>
                <a:spcPts val="0"/>
              </a:spcBef>
              <a:spcAft>
                <a:spcPts val="0"/>
              </a:spcAft>
              <a:buSzPts val="2600"/>
              <a:buNone/>
            </a:pPr>
            <a:r>
              <a:rPr lang="en" dirty="0"/>
              <a:t>ELA &amp; Oklahoma History</a:t>
            </a:r>
            <a:endParaRPr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457200" y="528071"/>
            <a:ext cx="8229600" cy="4293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Article: Categorical Highlighting</a:t>
            </a:r>
            <a:endParaRPr dirty="0"/>
          </a:p>
        </p:txBody>
      </p:sp>
      <p:sp>
        <p:nvSpPr>
          <p:cNvPr id="191" name="Google Shape;191;p40"/>
          <p:cNvSpPr txBox="1">
            <a:spLocks noGrp="1"/>
          </p:cNvSpPr>
          <p:nvPr>
            <p:ph type="body" idx="1"/>
          </p:nvPr>
        </p:nvSpPr>
        <p:spPr>
          <a:xfrm>
            <a:off x="457200" y="1035300"/>
            <a:ext cx="5712900" cy="3754414"/>
          </a:xfrm>
          <a:prstGeom prst="rect">
            <a:avLst/>
          </a:prstGeom>
        </p:spPr>
        <p:txBody>
          <a:bodyPr spcFirstLastPara="1" wrap="square" lIns="91425" tIns="45700" rIns="91425" bIns="45700" anchor="t" anchorCtr="0">
            <a:noAutofit/>
          </a:bodyPr>
          <a:lstStyle/>
          <a:p>
            <a:pPr marL="457200" lvl="0" indent="-355600" algn="l" rtl="0">
              <a:spcBef>
                <a:spcPts val="520"/>
              </a:spcBef>
              <a:spcAft>
                <a:spcPts val="600"/>
              </a:spcAft>
              <a:buSzPts val="2000"/>
              <a:buChar char="•"/>
            </a:pPr>
            <a:r>
              <a:rPr lang="en" sz="1900" dirty="0"/>
              <a:t>Read the article </a:t>
            </a:r>
            <a:r>
              <a:rPr lang="en" sz="1900" i="1" u="sng" dirty="0">
                <a:solidFill>
                  <a:schemeClr val="hlink"/>
                </a:solidFill>
                <a:hlinkClick r:id="rId3"/>
              </a:rPr>
              <a:t>“</a:t>
            </a:r>
            <a:r>
              <a:rPr lang="en" sz="1900" b="1" i="1" u="sng" dirty="0">
                <a:solidFill>
                  <a:schemeClr val="hlink"/>
                </a:solidFill>
                <a:hlinkClick r:id="rId3"/>
              </a:rPr>
              <a:t>Tulsa Race Massacre: 1921 Tulsa newspapers fueled racism, and one story is cited for sparking Greenwood’s burning”, Randy Krehbiel Tulsa World, 2019</a:t>
            </a:r>
            <a:r>
              <a:rPr lang="en" sz="1900" b="1" dirty="0">
                <a:hlinkClick r:id="rId3"/>
              </a:rPr>
              <a:t>.</a:t>
            </a:r>
            <a:r>
              <a:rPr lang="en" sz="1900" dirty="0">
                <a:hlinkClick r:id="rId3"/>
              </a:rPr>
              <a:t> </a:t>
            </a:r>
            <a:endParaRPr sz="1900" dirty="0"/>
          </a:p>
          <a:p>
            <a:pPr marL="457200" lvl="0" indent="-355600" algn="l" rtl="0">
              <a:spcBef>
                <a:spcPts val="0"/>
              </a:spcBef>
              <a:spcAft>
                <a:spcPts val="600"/>
              </a:spcAft>
              <a:buSzPts val="2000"/>
              <a:buChar char="•"/>
            </a:pPr>
            <a:r>
              <a:rPr lang="en" sz="1900" dirty="0"/>
              <a:t>Think about the following question: </a:t>
            </a:r>
            <a:r>
              <a:rPr lang="en" sz="1900" i="1" dirty="0"/>
              <a:t>What are the examples of injustice described in this article?</a:t>
            </a:r>
            <a:endParaRPr sz="1900" i="1" dirty="0"/>
          </a:p>
          <a:p>
            <a:pPr marL="457200" lvl="0" indent="-355600" algn="l" rtl="0">
              <a:spcBef>
                <a:spcPts val="0"/>
              </a:spcBef>
              <a:spcAft>
                <a:spcPts val="600"/>
              </a:spcAft>
              <a:buSzPts val="2000"/>
              <a:buChar char="•"/>
            </a:pPr>
            <a:r>
              <a:rPr lang="en" sz="1900" dirty="0"/>
              <a:t>Choose two highlighter colors.</a:t>
            </a:r>
            <a:endParaRPr sz="1900" dirty="0"/>
          </a:p>
          <a:p>
            <a:pPr marL="457200" lvl="0" indent="-355600" algn="l" rtl="0">
              <a:spcBef>
                <a:spcPts val="0"/>
              </a:spcBef>
              <a:spcAft>
                <a:spcPts val="0"/>
              </a:spcAft>
              <a:buSzPts val="2000"/>
              <a:buChar char="•"/>
            </a:pPr>
            <a:r>
              <a:rPr lang="en" sz="1900" dirty="0"/>
              <a:t>Highlight examples of injustice based on two categories using a different color highlighter for each: </a:t>
            </a:r>
            <a:r>
              <a:rPr lang="en" sz="1900" dirty="0">
                <a:highlight>
                  <a:srgbClr val="FFFF00"/>
                </a:highlight>
              </a:rPr>
              <a:t>racially discriminatory language</a:t>
            </a:r>
            <a:r>
              <a:rPr lang="en" sz="1900" dirty="0"/>
              <a:t> and </a:t>
            </a:r>
            <a:r>
              <a:rPr lang="en" sz="1900" dirty="0">
                <a:highlight>
                  <a:srgbClr val="00FFFF"/>
                </a:highlight>
              </a:rPr>
              <a:t>inflammatory language.</a:t>
            </a:r>
            <a:endParaRPr sz="1900" dirty="0"/>
          </a:p>
        </p:txBody>
      </p:sp>
      <p:pic>
        <p:nvPicPr>
          <p:cNvPr id="192" name="Google Shape;192;p40"/>
          <p:cNvPicPr preferRelativeResize="0"/>
          <p:nvPr/>
        </p:nvPicPr>
        <p:blipFill>
          <a:blip r:embed="rId4">
            <a:alphaModFix/>
          </a:blip>
          <a:stretch>
            <a:fillRect/>
          </a:stretch>
        </p:blipFill>
        <p:spPr>
          <a:xfrm rot="360000">
            <a:off x="6577073" y="845550"/>
            <a:ext cx="2111375" cy="27454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1"/>
          <p:cNvSpPr txBox="1">
            <a:spLocks noGrp="1"/>
          </p:cNvSpPr>
          <p:nvPr>
            <p:ph type="title"/>
          </p:nvPr>
        </p:nvSpPr>
        <p:spPr>
          <a:xfrm>
            <a:off x="457200" y="528072"/>
            <a:ext cx="8229600" cy="1695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Paired Texts H-Chart</a:t>
            </a:r>
            <a:endParaRPr dirty="0"/>
          </a:p>
        </p:txBody>
      </p:sp>
      <p:sp>
        <p:nvSpPr>
          <p:cNvPr id="198" name="Google Shape;198;p41"/>
          <p:cNvSpPr txBox="1">
            <a:spLocks noGrp="1"/>
          </p:cNvSpPr>
          <p:nvPr>
            <p:ph type="body" idx="1"/>
          </p:nvPr>
        </p:nvSpPr>
        <p:spPr>
          <a:xfrm>
            <a:off x="457199" y="853609"/>
            <a:ext cx="4746171" cy="4045800"/>
          </a:xfrm>
          <a:prstGeom prst="rect">
            <a:avLst/>
          </a:prstGeom>
          <a:noFill/>
          <a:ln>
            <a:noFill/>
          </a:ln>
        </p:spPr>
        <p:txBody>
          <a:bodyPr spcFirstLastPara="1" wrap="square" lIns="45700" tIns="0" rIns="45700" bIns="0" anchor="t" anchorCtr="0">
            <a:noAutofit/>
          </a:bodyPr>
          <a:lstStyle/>
          <a:p>
            <a:pPr marL="457200" lvl="0" indent="-355600" algn="l" rtl="0">
              <a:spcBef>
                <a:spcPts val="0"/>
              </a:spcBef>
              <a:spcAft>
                <a:spcPts val="600"/>
              </a:spcAft>
              <a:buSzPts val="2000"/>
              <a:buChar char="•"/>
            </a:pPr>
            <a:r>
              <a:rPr lang="en" sz="2000" dirty="0"/>
              <a:t>Using the highlighted article, record the answers to the question, “What is the injustice in this article?” on the other side of the H-Chart.</a:t>
            </a:r>
            <a:endParaRPr sz="2000" dirty="0"/>
          </a:p>
          <a:p>
            <a:pPr marL="457200" lvl="0" indent="-355600" algn="l" rtl="0">
              <a:spcBef>
                <a:spcPts val="0"/>
              </a:spcBef>
              <a:spcAft>
                <a:spcPts val="600"/>
              </a:spcAft>
              <a:buSzPts val="2000"/>
              <a:buChar char="•"/>
            </a:pPr>
            <a:r>
              <a:rPr lang="en" sz="2000" dirty="0"/>
              <a:t>On the H-Chart, describe examples of injustice with bullet points and use </a:t>
            </a:r>
            <a:r>
              <a:rPr lang="en" sz="2000" b="1" dirty="0"/>
              <a:t>text evidence </a:t>
            </a:r>
            <a:r>
              <a:rPr lang="en" sz="2000" dirty="0"/>
              <a:t>from the article to support your answers.</a:t>
            </a:r>
            <a:endParaRPr sz="2000" dirty="0"/>
          </a:p>
          <a:p>
            <a:pPr marL="457200" lvl="0" indent="-355600" algn="l" rtl="0">
              <a:spcBef>
                <a:spcPts val="0"/>
              </a:spcBef>
              <a:spcAft>
                <a:spcPts val="600"/>
              </a:spcAft>
              <a:buSzPts val="2000"/>
              <a:buChar char="•"/>
            </a:pPr>
            <a:r>
              <a:rPr lang="en" sz="2000" dirty="0"/>
              <a:t>When you have completed your notes, discuss your answers with your partner.</a:t>
            </a:r>
            <a:endParaRPr sz="2000" dirty="0"/>
          </a:p>
          <a:p>
            <a:pPr marL="457200" lvl="0" indent="-355600" algn="l" rtl="0">
              <a:spcBef>
                <a:spcPts val="0"/>
              </a:spcBef>
              <a:spcAft>
                <a:spcPts val="0"/>
              </a:spcAft>
              <a:buSzPts val="2000"/>
              <a:buChar char="•"/>
            </a:pPr>
            <a:r>
              <a:rPr lang="en" sz="2000" dirty="0"/>
              <a:t>Revise your list if you have anything to add after your discussion.</a:t>
            </a:r>
            <a:endParaRPr sz="2000" dirty="0"/>
          </a:p>
        </p:txBody>
      </p:sp>
      <p:pic>
        <p:nvPicPr>
          <p:cNvPr id="2" name="Google Shape;206;p42">
            <a:extLst>
              <a:ext uri="{FF2B5EF4-FFF2-40B4-BE49-F238E27FC236}">
                <a16:creationId xmlns:a16="http://schemas.microsoft.com/office/drawing/2014/main" id="{4B435A7B-88B5-B608-D926-67048992AAC1}"/>
              </a:ext>
            </a:extLst>
          </p:cNvPr>
          <p:cNvPicPr preferRelativeResize="0">
            <a:picLocks noChangeAspect="1"/>
          </p:cNvPicPr>
          <p:nvPr/>
        </p:nvPicPr>
        <p:blipFill>
          <a:blip r:embed="rId3">
            <a:alphaModFix/>
          </a:blip>
          <a:stretch>
            <a:fillRect/>
          </a:stretch>
        </p:blipFill>
        <p:spPr>
          <a:xfrm rot="540000">
            <a:off x="6028447" y="428069"/>
            <a:ext cx="2426875" cy="3150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title"/>
          </p:nvPr>
        </p:nvSpPr>
        <p:spPr>
          <a:xfrm>
            <a:off x="457200" y="257639"/>
            <a:ext cx="8229600" cy="58145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Paired Texts H-Chart</a:t>
            </a:r>
            <a:endParaRPr dirty="0"/>
          </a:p>
        </p:txBody>
      </p:sp>
      <p:sp>
        <p:nvSpPr>
          <p:cNvPr id="205" name="Google Shape;205;p42"/>
          <p:cNvSpPr txBox="1">
            <a:spLocks noGrp="1"/>
          </p:cNvSpPr>
          <p:nvPr>
            <p:ph type="body" idx="1"/>
          </p:nvPr>
        </p:nvSpPr>
        <p:spPr>
          <a:xfrm>
            <a:off x="457199" y="1024162"/>
            <a:ext cx="4640943" cy="3562357"/>
          </a:xfrm>
          <a:prstGeom prst="rect">
            <a:avLst/>
          </a:prstGeom>
          <a:noFill/>
          <a:ln>
            <a:noFill/>
          </a:ln>
        </p:spPr>
        <p:txBody>
          <a:bodyPr spcFirstLastPara="1" wrap="square" lIns="45700" tIns="0" rIns="45700" bIns="0" anchor="t" anchorCtr="0">
            <a:noAutofit/>
          </a:bodyPr>
          <a:lstStyle/>
          <a:p>
            <a:pPr marL="457200" lvl="0" indent="-355600" algn="l" rtl="0">
              <a:spcBef>
                <a:spcPts val="0"/>
              </a:spcBef>
              <a:spcAft>
                <a:spcPts val="600"/>
              </a:spcAft>
              <a:buSzPts val="2000"/>
              <a:buChar char="•"/>
            </a:pPr>
            <a:r>
              <a:rPr lang="en" sz="2000" dirty="0"/>
              <a:t>With your discussion partner, discuss the article and how it relates to the fiction piece.</a:t>
            </a:r>
            <a:endParaRPr sz="2000" dirty="0"/>
          </a:p>
          <a:p>
            <a:pPr marL="457200" lvl="0" indent="-355600" algn="l" rtl="0">
              <a:spcBef>
                <a:spcPts val="0"/>
              </a:spcBef>
              <a:spcAft>
                <a:spcPts val="600"/>
              </a:spcAft>
              <a:buSzPts val="2000"/>
              <a:buChar char="•"/>
            </a:pPr>
            <a:r>
              <a:rPr lang="en" sz="2000" b="1" dirty="0"/>
              <a:t>Synthesizing the information</a:t>
            </a:r>
            <a:r>
              <a:rPr lang="en" sz="2000" dirty="0"/>
              <a:t>, answer the following question: “What do these two texts inform us about injustice?” </a:t>
            </a:r>
            <a:endParaRPr sz="2000" dirty="0"/>
          </a:p>
          <a:p>
            <a:pPr marL="457200" lvl="0" indent="-355600" algn="l" rtl="0">
              <a:spcBef>
                <a:spcPts val="0"/>
              </a:spcBef>
              <a:spcAft>
                <a:spcPts val="600"/>
              </a:spcAft>
              <a:buSzPts val="2000"/>
              <a:buChar char="•"/>
            </a:pPr>
            <a:r>
              <a:rPr lang="en" sz="2000" dirty="0"/>
              <a:t>Answers to the question will be recorded in the center of the H-Chart. </a:t>
            </a:r>
            <a:endParaRPr sz="2000" dirty="0"/>
          </a:p>
          <a:p>
            <a:pPr marL="457200" lvl="0" indent="-355600" algn="l" rtl="0">
              <a:spcBef>
                <a:spcPts val="0"/>
              </a:spcBef>
              <a:spcAft>
                <a:spcPts val="0"/>
              </a:spcAft>
              <a:buSzPts val="2000"/>
              <a:buChar char="•"/>
            </a:pPr>
            <a:r>
              <a:rPr lang="en" sz="2000" dirty="0"/>
              <a:t>Write a paragraph using text evidence in your answer.</a:t>
            </a:r>
            <a:endParaRPr sz="2000" dirty="0"/>
          </a:p>
        </p:txBody>
      </p:sp>
      <p:pic>
        <p:nvPicPr>
          <p:cNvPr id="206" name="Google Shape;206;p42"/>
          <p:cNvPicPr preferRelativeResize="0">
            <a:picLocks noChangeAspect="1"/>
          </p:cNvPicPr>
          <p:nvPr/>
        </p:nvPicPr>
        <p:blipFill>
          <a:blip r:embed="rId3">
            <a:alphaModFix/>
          </a:blip>
          <a:stretch>
            <a:fillRect/>
          </a:stretch>
        </p:blipFill>
        <p:spPr>
          <a:xfrm rot="540000">
            <a:off x="6028447" y="428069"/>
            <a:ext cx="2426875" cy="3150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3"/>
          <p:cNvSpPr txBox="1">
            <a:spLocks noGrp="1"/>
          </p:cNvSpPr>
          <p:nvPr>
            <p:ph type="title"/>
          </p:nvPr>
        </p:nvSpPr>
        <p:spPr>
          <a:xfrm>
            <a:off x="457200" y="415587"/>
            <a:ext cx="8229600" cy="7446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Inverted Pyramid: Class Discussion</a:t>
            </a:r>
            <a:endParaRPr dirty="0"/>
          </a:p>
        </p:txBody>
      </p:sp>
      <p:sp>
        <p:nvSpPr>
          <p:cNvPr id="212" name="Google Shape;212;p43"/>
          <p:cNvSpPr txBox="1">
            <a:spLocks noGrp="1"/>
          </p:cNvSpPr>
          <p:nvPr>
            <p:ph type="body" idx="1"/>
          </p:nvPr>
        </p:nvSpPr>
        <p:spPr>
          <a:xfrm>
            <a:off x="233450" y="1222513"/>
            <a:ext cx="6995400" cy="3618300"/>
          </a:xfrm>
          <a:prstGeom prst="rect">
            <a:avLst/>
          </a:prstGeom>
        </p:spPr>
        <p:txBody>
          <a:bodyPr spcFirstLastPara="1" wrap="square" lIns="91425" tIns="45700" rIns="91425" bIns="45700" anchor="t" anchorCtr="0">
            <a:noAutofit/>
          </a:bodyPr>
          <a:lstStyle/>
          <a:p>
            <a:pPr marL="457200" lvl="0" indent="-342900" algn="l" rtl="0">
              <a:spcBef>
                <a:spcPts val="520"/>
              </a:spcBef>
              <a:spcAft>
                <a:spcPts val="300"/>
              </a:spcAft>
              <a:buSzPts val="1800"/>
              <a:buChar char="•"/>
            </a:pPr>
            <a:r>
              <a:rPr lang="en" sz="1800" dirty="0"/>
              <a:t>With your partner, join another pair to create a group of four.</a:t>
            </a:r>
            <a:endParaRPr sz="1800" dirty="0"/>
          </a:p>
          <a:p>
            <a:pPr marL="457200" lvl="0" indent="-342900" algn="l" rtl="0">
              <a:spcBef>
                <a:spcPts val="0"/>
              </a:spcBef>
              <a:spcAft>
                <a:spcPts val="300"/>
              </a:spcAft>
              <a:buSzPts val="1800"/>
              <a:buChar char="•"/>
            </a:pPr>
            <a:r>
              <a:rPr lang="en" sz="1800" dirty="0"/>
              <a:t>Discuss the excerpt from </a:t>
            </a:r>
            <a:r>
              <a:rPr lang="en" sz="1800" i="1" dirty="0"/>
              <a:t>Dreamland Burning </a:t>
            </a:r>
            <a:r>
              <a:rPr lang="en" sz="1800" dirty="0"/>
              <a:t>and the article highlighting the injustice of the Tulsa Race Massacre. </a:t>
            </a:r>
            <a:endParaRPr sz="1800" dirty="0"/>
          </a:p>
          <a:p>
            <a:pPr marL="457200" lvl="0" indent="-342900" algn="l" rtl="0">
              <a:spcBef>
                <a:spcPts val="0"/>
              </a:spcBef>
              <a:spcAft>
                <a:spcPts val="300"/>
              </a:spcAft>
              <a:buSzPts val="1800"/>
              <a:buChar char="•"/>
            </a:pPr>
            <a:r>
              <a:rPr lang="en" sz="1800" dirty="0"/>
              <a:t>Focus your discussion on the essential questions: </a:t>
            </a:r>
            <a:endParaRPr lang="en-US" sz="1800" dirty="0"/>
          </a:p>
          <a:p>
            <a:pPr marL="920750" lvl="1" indent="-285750" algn="l" rtl="0">
              <a:spcBef>
                <a:spcPts val="0"/>
              </a:spcBef>
              <a:buSzPct val="100000"/>
              <a:buFont typeface="Arial" panose="020B0604020202020204" pitchFamily="34" charset="0"/>
              <a:buChar char="•"/>
            </a:pPr>
            <a:r>
              <a:rPr lang="en-US" sz="1800" dirty="0"/>
              <a:t>What is injustice?</a:t>
            </a:r>
          </a:p>
          <a:p>
            <a:pPr marL="920750" lvl="1" indent="-285750" algn="l" rtl="0">
              <a:spcBef>
                <a:spcPts val="360"/>
              </a:spcBef>
              <a:spcAft>
                <a:spcPts val="300"/>
              </a:spcAft>
              <a:buSzPct val="100000"/>
              <a:buFont typeface="Arial" panose="020B0604020202020204" pitchFamily="34" charset="0"/>
              <a:buChar char="•"/>
            </a:pPr>
            <a:r>
              <a:rPr lang="en" sz="1800" dirty="0"/>
              <a:t>How does injustice in historical fiction relate to its focused historical event?</a:t>
            </a:r>
            <a:endParaRPr sz="1800" dirty="0"/>
          </a:p>
          <a:p>
            <a:pPr marL="457200" lvl="0" indent="-342900" algn="l" rtl="0">
              <a:spcBef>
                <a:spcPts val="0"/>
              </a:spcBef>
              <a:spcAft>
                <a:spcPts val="300"/>
              </a:spcAft>
              <a:buSzPts val="1800"/>
              <a:buChar char="•"/>
            </a:pPr>
            <a:r>
              <a:rPr lang="en" sz="1800" dirty="0"/>
              <a:t>Optionally, join with another group of four to continue the discussion. </a:t>
            </a:r>
            <a:endParaRPr sz="1800" dirty="0"/>
          </a:p>
          <a:p>
            <a:pPr marL="457200" lvl="0" indent="-342900" algn="l" rtl="0">
              <a:spcBef>
                <a:spcPts val="0"/>
              </a:spcBef>
              <a:spcAft>
                <a:spcPts val="0"/>
              </a:spcAft>
              <a:buSzPts val="1800"/>
              <a:buChar char="•"/>
            </a:pPr>
            <a:r>
              <a:rPr lang="en" sz="1800" dirty="0"/>
              <a:t>Finally, come together for a classroom discussion regarding both texts and the essential questions.</a:t>
            </a:r>
            <a:endParaRPr sz="1800" dirty="0"/>
          </a:p>
        </p:txBody>
      </p:sp>
      <p:pic>
        <p:nvPicPr>
          <p:cNvPr id="213" name="Google Shape;213;p43"/>
          <p:cNvPicPr preferRelativeResize="0"/>
          <p:nvPr/>
        </p:nvPicPr>
        <p:blipFill>
          <a:blip r:embed="rId3">
            <a:alphaModFix/>
          </a:blip>
          <a:stretch>
            <a:fillRect/>
          </a:stretch>
        </p:blipFill>
        <p:spPr>
          <a:xfrm rot="789451">
            <a:off x="7082021" y="773296"/>
            <a:ext cx="1610350" cy="21026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BB31-A1AA-42C4-B4EB-130C1DB2378F}"/>
              </a:ext>
            </a:extLst>
          </p:cNvPr>
          <p:cNvSpPr>
            <a:spLocks noGrp="1"/>
          </p:cNvSpPr>
          <p:nvPr>
            <p:ph type="title"/>
          </p:nvPr>
        </p:nvSpPr>
        <p:spPr>
          <a:xfrm>
            <a:off x="322946" y="-24146"/>
            <a:ext cx="8229600" cy="857400"/>
          </a:xfrm>
        </p:spPr>
        <p:txBody>
          <a:bodyPr/>
          <a:lstStyle/>
          <a:p>
            <a:r>
              <a:rPr lang="en-US" dirty="0"/>
              <a:t>Writing a Level 1 or 2 Inquiry Question</a:t>
            </a:r>
          </a:p>
        </p:txBody>
      </p:sp>
      <p:sp>
        <p:nvSpPr>
          <p:cNvPr id="4" name="Text Placeholder 3">
            <a:extLst>
              <a:ext uri="{FF2B5EF4-FFF2-40B4-BE49-F238E27FC236}">
                <a16:creationId xmlns:a16="http://schemas.microsoft.com/office/drawing/2014/main" id="{2F7948BD-436E-4651-8C8F-3192545BD360}"/>
              </a:ext>
            </a:extLst>
          </p:cNvPr>
          <p:cNvSpPr>
            <a:spLocks noGrp="1"/>
          </p:cNvSpPr>
          <p:nvPr>
            <p:ph type="body" idx="1"/>
          </p:nvPr>
        </p:nvSpPr>
        <p:spPr>
          <a:xfrm>
            <a:off x="96172" y="809850"/>
            <a:ext cx="8229600" cy="494400"/>
          </a:xfrm>
        </p:spPr>
        <p:txBody>
          <a:bodyPr/>
          <a:lstStyle/>
          <a:p>
            <a:r>
              <a:rPr lang="en-US" dirty="0"/>
              <a:t>Video: “</a:t>
            </a:r>
            <a:r>
              <a:rPr lang="en-US" dirty="0">
                <a:hlinkClick r:id="rId3"/>
              </a:rPr>
              <a:t>Instant Inquiry: Level 1, 2, and 3 Questions</a:t>
            </a:r>
            <a:r>
              <a:rPr lang="en-US" dirty="0"/>
              <a:t>”</a:t>
            </a:r>
          </a:p>
        </p:txBody>
      </p:sp>
      <p:sp>
        <p:nvSpPr>
          <p:cNvPr id="6" name="Text Placeholder 5">
            <a:extLst>
              <a:ext uri="{FF2B5EF4-FFF2-40B4-BE49-F238E27FC236}">
                <a16:creationId xmlns:a16="http://schemas.microsoft.com/office/drawing/2014/main" id="{A86194C1-CA3A-49CE-85A4-3878120C3571}"/>
              </a:ext>
            </a:extLst>
          </p:cNvPr>
          <p:cNvSpPr>
            <a:spLocks noGrp="1"/>
          </p:cNvSpPr>
          <p:nvPr>
            <p:ph type="body" idx="3"/>
          </p:nvPr>
        </p:nvSpPr>
        <p:spPr>
          <a:xfrm>
            <a:off x="319653" y="1379873"/>
            <a:ext cx="4040100" cy="2884200"/>
          </a:xfrm>
        </p:spPr>
        <p:txBody>
          <a:bodyPr/>
          <a:lstStyle/>
          <a:p>
            <a:pPr marL="0" indent="0">
              <a:lnSpc>
                <a:spcPct val="115000"/>
              </a:lnSpc>
              <a:spcBef>
                <a:spcPts val="0"/>
              </a:spcBef>
              <a:spcAft>
                <a:spcPts val="300"/>
              </a:spcAft>
              <a:buClr>
                <a:schemeClr val="dk1"/>
              </a:buClr>
              <a:buSzPts val="1100"/>
              <a:buNone/>
            </a:pPr>
            <a:r>
              <a:rPr lang="en-US" sz="1600" b="1" dirty="0">
                <a:latin typeface="Calibri" panose="020F0502020204030204" pitchFamily="34" charset="0"/>
                <a:ea typeface="Arial"/>
                <a:cs typeface="Calibri" panose="020F0502020204030204" pitchFamily="34" charset="0"/>
                <a:sym typeface="Arial"/>
              </a:rPr>
              <a:t>Level 1: Right There</a:t>
            </a:r>
            <a:endParaRPr lang="en-US" sz="1600" dirty="0">
              <a:latin typeface="Calibri" panose="020F0502020204030204" pitchFamily="34" charset="0"/>
              <a:ea typeface="Arial"/>
              <a:cs typeface="Calibri" panose="020F0502020204030204" pitchFamily="34" charset="0"/>
              <a:sym typeface="Arial"/>
            </a:endParaRPr>
          </a:p>
          <a:p>
            <a:pPr marL="285750" indent="-285750">
              <a:spcBef>
                <a:spcPts val="0"/>
              </a:spcBef>
              <a:spcAft>
                <a:spcPts val="300"/>
              </a:spcAft>
            </a:pPr>
            <a:r>
              <a:rPr lang="en-US" sz="1400" dirty="0">
                <a:latin typeface="Calibri" panose="020F0502020204030204" pitchFamily="34" charset="0"/>
                <a:ea typeface="Arial"/>
                <a:cs typeface="Calibri" panose="020F0502020204030204" pitchFamily="34" charset="0"/>
                <a:sym typeface="Arial"/>
              </a:rPr>
              <a:t>Answers are explicitly stated in the text or research material.</a:t>
            </a:r>
          </a:p>
          <a:p>
            <a:pPr marL="285750" indent="-285750">
              <a:spcBef>
                <a:spcPts val="0"/>
              </a:spcBef>
              <a:spcAft>
                <a:spcPts val="300"/>
              </a:spcAft>
            </a:pPr>
            <a:r>
              <a:rPr lang="en-US" sz="1400" dirty="0">
                <a:latin typeface="Calibri" panose="020F0502020204030204" pitchFamily="34" charset="0"/>
                <a:ea typeface="Arial"/>
                <a:cs typeface="Calibri" panose="020F0502020204030204" pitchFamily="34" charset="0"/>
                <a:sym typeface="Arial"/>
              </a:rPr>
              <a:t>Read the passage or research material. Locate a fact that is a “who,” “what,” “when,” “where,” “why,” or “how.”</a:t>
            </a:r>
          </a:p>
          <a:p>
            <a:pPr marL="285750" indent="-285750">
              <a:spcBef>
                <a:spcPts val="0"/>
              </a:spcBef>
              <a:spcAft>
                <a:spcPts val="300"/>
              </a:spcAft>
            </a:pPr>
            <a:r>
              <a:rPr lang="en-US" sz="1400" dirty="0">
                <a:latin typeface="Calibri" panose="020F0502020204030204" pitchFamily="34" charset="0"/>
                <a:ea typeface="Arial"/>
                <a:cs typeface="Calibri" panose="020F0502020204030204" pitchFamily="34" charset="0"/>
                <a:sym typeface="Arial"/>
              </a:rPr>
              <a:t>Turn the fact into a question.</a:t>
            </a:r>
          </a:p>
          <a:p>
            <a:pPr marL="285750" indent="-285750">
              <a:spcBef>
                <a:spcPts val="0"/>
              </a:spcBef>
              <a:spcAft>
                <a:spcPts val="300"/>
              </a:spcAft>
            </a:pPr>
            <a:r>
              <a:rPr lang="en-US" sz="1400" dirty="0">
                <a:latin typeface="Calibri" panose="020F0502020204030204" pitchFamily="34" charset="0"/>
                <a:ea typeface="Arial"/>
                <a:cs typeface="Calibri" panose="020F0502020204030204" pitchFamily="34" charset="0"/>
                <a:sym typeface="Arial"/>
              </a:rPr>
              <a:t>Check the answer to make sure it is found in one place, word-for-word, in the text.</a:t>
            </a:r>
          </a:p>
          <a:p>
            <a:pPr marL="285750" indent="-285750">
              <a:spcBef>
                <a:spcPts val="0"/>
              </a:spcBef>
            </a:pPr>
            <a:r>
              <a:rPr lang="en-US" sz="1400" dirty="0">
                <a:latin typeface="Calibri" panose="020F0502020204030204" pitchFamily="34" charset="0"/>
                <a:ea typeface="Arial"/>
                <a:cs typeface="Calibri" panose="020F0502020204030204" pitchFamily="34" charset="0"/>
                <a:sym typeface="Arial"/>
              </a:rPr>
              <a:t>Example: Where did the Tulsa Race Massacre take place?</a:t>
            </a:r>
          </a:p>
        </p:txBody>
      </p:sp>
      <p:sp>
        <p:nvSpPr>
          <p:cNvPr id="7" name="Text Placeholder 6">
            <a:extLst>
              <a:ext uri="{FF2B5EF4-FFF2-40B4-BE49-F238E27FC236}">
                <a16:creationId xmlns:a16="http://schemas.microsoft.com/office/drawing/2014/main" id="{AB009022-609D-4CF1-AB3E-EA2D94F8A401}"/>
              </a:ext>
            </a:extLst>
          </p:cNvPr>
          <p:cNvSpPr>
            <a:spLocks noGrp="1"/>
          </p:cNvSpPr>
          <p:nvPr>
            <p:ph type="body" idx="4"/>
          </p:nvPr>
        </p:nvSpPr>
        <p:spPr>
          <a:xfrm>
            <a:off x="4461163" y="1379873"/>
            <a:ext cx="4114927" cy="2884200"/>
          </a:xfrm>
        </p:spPr>
        <p:txBody>
          <a:bodyPr/>
          <a:lstStyle/>
          <a:p>
            <a:pPr marL="114300" indent="0">
              <a:spcAft>
                <a:spcPts val="300"/>
              </a:spcAft>
              <a:buNone/>
            </a:pPr>
            <a:r>
              <a:rPr lang="en-US" sz="1600" b="1" dirty="0"/>
              <a:t>Level 2: Putting it Together</a:t>
            </a:r>
          </a:p>
          <a:p>
            <a:pPr>
              <a:spcBef>
                <a:spcPts val="0"/>
              </a:spcBef>
              <a:spcAft>
                <a:spcPts val="300"/>
              </a:spcAft>
            </a:pPr>
            <a:r>
              <a:rPr lang="en-US" sz="1400" dirty="0"/>
              <a:t>Answers require you to put information together from different parts of the text or research material.</a:t>
            </a:r>
          </a:p>
          <a:p>
            <a:pPr>
              <a:spcBef>
                <a:spcPts val="0"/>
              </a:spcBef>
              <a:spcAft>
                <a:spcPts val="300"/>
              </a:spcAft>
            </a:pPr>
            <a:r>
              <a:rPr lang="en-US" sz="1400" dirty="0"/>
              <a:t>Read the passage or research material. Locate related facts from at least two different places in the text. </a:t>
            </a:r>
          </a:p>
          <a:p>
            <a:pPr>
              <a:spcBef>
                <a:spcPts val="0"/>
              </a:spcBef>
              <a:spcAft>
                <a:spcPts val="300"/>
              </a:spcAft>
            </a:pPr>
            <a:r>
              <a:rPr lang="en-US" sz="1400" dirty="0"/>
              <a:t>Turn the facts into a question (e.g., “why…” “describe…” “how…”).</a:t>
            </a:r>
          </a:p>
          <a:p>
            <a:pPr>
              <a:spcBef>
                <a:spcPts val="0"/>
              </a:spcBef>
              <a:spcAft>
                <a:spcPts val="300"/>
              </a:spcAft>
            </a:pPr>
            <a:r>
              <a:rPr lang="en-US" sz="1400" dirty="0"/>
              <a:t>Put information together to answer the question in one or more sentences. </a:t>
            </a:r>
          </a:p>
          <a:p>
            <a:pPr>
              <a:spcBef>
                <a:spcPts val="0"/>
              </a:spcBef>
            </a:pPr>
            <a:r>
              <a:rPr lang="en-US" sz="1400" dirty="0"/>
              <a:t>Example: What did Rowan find at the </a:t>
            </a:r>
            <a:br>
              <a:rPr lang="en-US" sz="1400" dirty="0"/>
            </a:br>
            <a:r>
              <a:rPr lang="en-US" sz="1400" dirty="0"/>
              <a:t>beginning of the novel, and how did it </a:t>
            </a:r>
            <a:br>
              <a:rPr lang="en-US" sz="1400" dirty="0"/>
            </a:br>
            <a:r>
              <a:rPr lang="en-US" sz="1400" dirty="0"/>
              <a:t>get there?</a:t>
            </a:r>
          </a:p>
          <a:p>
            <a:pPr marL="114300" indent="0">
              <a:buNone/>
            </a:pPr>
            <a:endParaRPr lang="en-US" sz="1600" dirty="0"/>
          </a:p>
        </p:txBody>
      </p:sp>
    </p:spTree>
    <p:extLst>
      <p:ext uri="{BB962C8B-B14F-4D97-AF65-F5344CB8AC3E}">
        <p14:creationId xmlns:p14="http://schemas.microsoft.com/office/powerpoint/2010/main" val="813667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BB31-A1AA-42C4-B4EB-130C1DB2378F}"/>
              </a:ext>
            </a:extLst>
          </p:cNvPr>
          <p:cNvSpPr>
            <a:spLocks noGrp="1"/>
          </p:cNvSpPr>
          <p:nvPr>
            <p:ph type="title"/>
          </p:nvPr>
        </p:nvSpPr>
        <p:spPr>
          <a:xfrm>
            <a:off x="457200" y="0"/>
            <a:ext cx="8229600" cy="857400"/>
          </a:xfrm>
        </p:spPr>
        <p:txBody>
          <a:bodyPr/>
          <a:lstStyle/>
          <a:p>
            <a:r>
              <a:rPr lang="en-US" dirty="0"/>
              <a:t>Writing a Level 3 Inquiry Question</a:t>
            </a:r>
          </a:p>
        </p:txBody>
      </p:sp>
      <p:sp>
        <p:nvSpPr>
          <p:cNvPr id="6" name="Text Placeholder 5">
            <a:extLst>
              <a:ext uri="{FF2B5EF4-FFF2-40B4-BE49-F238E27FC236}">
                <a16:creationId xmlns:a16="http://schemas.microsoft.com/office/drawing/2014/main" id="{A86194C1-CA3A-49CE-85A4-3878120C3571}"/>
              </a:ext>
            </a:extLst>
          </p:cNvPr>
          <p:cNvSpPr>
            <a:spLocks noGrp="1"/>
          </p:cNvSpPr>
          <p:nvPr>
            <p:ph type="body" idx="1"/>
          </p:nvPr>
        </p:nvSpPr>
        <p:spPr>
          <a:xfrm>
            <a:off x="457200" y="857400"/>
            <a:ext cx="8229600" cy="4070200"/>
          </a:xfrm>
        </p:spPr>
        <p:txBody>
          <a:bodyPr/>
          <a:lstStyle/>
          <a:p>
            <a:pPr marL="0" indent="0">
              <a:lnSpc>
                <a:spcPct val="115000"/>
              </a:lnSpc>
              <a:spcBef>
                <a:spcPts val="0"/>
              </a:spcBef>
              <a:spcAft>
                <a:spcPts val="300"/>
              </a:spcAft>
              <a:buClr>
                <a:schemeClr val="dk1"/>
              </a:buClr>
              <a:buSzPts val="1100"/>
              <a:buNone/>
            </a:pPr>
            <a:r>
              <a:rPr lang="en-US" sz="1600" b="1" dirty="0">
                <a:latin typeface="Calibri" panose="020F0502020204030204" pitchFamily="34" charset="0"/>
                <a:ea typeface="Arial"/>
                <a:cs typeface="Calibri" panose="020F0502020204030204" pitchFamily="34" charset="0"/>
                <a:sym typeface="Arial"/>
              </a:rPr>
              <a:t>Level 3: Making Connections</a:t>
            </a:r>
          </a:p>
          <a:p>
            <a:pPr marL="0" lvl="0" indent="0" algn="l" rtl="0">
              <a:spcBef>
                <a:spcPts val="0"/>
              </a:spcBef>
              <a:spcAft>
                <a:spcPts val="300"/>
              </a:spcAft>
              <a:buClr>
                <a:schemeClr val="dk1"/>
              </a:buClr>
              <a:buSzPts val="1100"/>
              <a:buFont typeface="Arial"/>
              <a:buNone/>
            </a:pPr>
            <a:r>
              <a:rPr lang="en-US" sz="1600" dirty="0">
                <a:latin typeface="Calibri" panose="020F0502020204030204" pitchFamily="34" charset="0"/>
                <a:ea typeface="Arial"/>
                <a:cs typeface="Calibri" panose="020F0502020204030204" pitchFamily="34" charset="0"/>
                <a:sym typeface="Arial"/>
              </a:rPr>
              <a:t>Answers require more than searching the text or research material. They require you to think about what you have just read, what you already know, what you are curious about regarding the topic, and how these ideas relate.</a:t>
            </a:r>
          </a:p>
          <a:p>
            <a:pPr marL="285750" lvl="0" indent="-285750" algn="l" rtl="0">
              <a:spcBef>
                <a:spcPts val="0"/>
              </a:spcBef>
              <a:spcAft>
                <a:spcPts val="100"/>
              </a:spcAft>
              <a:buSzPct val="100000"/>
              <a:buFont typeface="Arial" panose="020B0604020202020204" pitchFamily="34" charset="0"/>
              <a:buChar char="•"/>
            </a:pPr>
            <a:r>
              <a:rPr lang="en-US" sz="1600" dirty="0">
                <a:latin typeface="Calibri" panose="020F0502020204030204" pitchFamily="34" charset="0"/>
                <a:ea typeface="Arial"/>
                <a:cs typeface="Calibri" panose="020F0502020204030204" pitchFamily="34" charset="0"/>
                <a:sym typeface="Arial"/>
              </a:rPr>
              <a:t>Read the passage or research material or think about the topic you are interested in researching.</a:t>
            </a:r>
          </a:p>
          <a:p>
            <a:pPr marL="285750" lvl="0" indent="-285750" algn="l" rtl="0">
              <a:spcBef>
                <a:spcPts val="0"/>
              </a:spcBef>
              <a:spcAft>
                <a:spcPts val="100"/>
              </a:spcAft>
              <a:buSzPct val="100000"/>
              <a:buFont typeface="Arial" panose="020B0604020202020204" pitchFamily="34" charset="0"/>
              <a:buChar char="•"/>
            </a:pPr>
            <a:r>
              <a:rPr lang="en-US" sz="1600" dirty="0">
                <a:latin typeface="Calibri" panose="020F0502020204030204" pitchFamily="34" charset="0"/>
                <a:ea typeface="Arial"/>
                <a:cs typeface="Calibri" panose="020F0502020204030204" pitchFamily="34" charset="0"/>
                <a:sym typeface="Arial"/>
              </a:rPr>
              <a:t>Relate something in the passage, research material, or topic you are researching to something you have read, studied, experienced, or are curious about.</a:t>
            </a:r>
          </a:p>
          <a:p>
            <a:pPr marL="285750" lvl="0" indent="-285750" algn="l" rtl="0">
              <a:spcBef>
                <a:spcPts val="0"/>
              </a:spcBef>
              <a:spcAft>
                <a:spcPts val="100"/>
              </a:spcAft>
              <a:buSzPct val="100000"/>
              <a:buFont typeface="Arial" panose="020B0604020202020204" pitchFamily="34" charset="0"/>
              <a:buChar char="•"/>
            </a:pPr>
            <a:r>
              <a:rPr lang="en-US" sz="1600" dirty="0">
                <a:latin typeface="Calibri" panose="020F0502020204030204" pitchFamily="34" charset="0"/>
                <a:ea typeface="Arial"/>
                <a:cs typeface="Calibri" panose="020F0502020204030204" pitchFamily="34" charset="0"/>
                <a:sym typeface="Arial"/>
              </a:rPr>
              <a:t>Use these stems to make a question: </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How is ___ similar to/different from/related to ____?</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How did ____become an issue or problem?</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What are some different perspectives on the issue of ___?</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Who are/were the major players in the issue of ___, and what effect have they had?</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How was/could the problem/issue of ___be resolved?</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Why is the issue of ____ an important topic for people to understand?</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What are some related problems to the issue of ___?</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What are or will be the long-lasting effects of the issue of ___?</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What have been the long-lasting effects of the issue of ___?</a:t>
            </a:r>
          </a:p>
          <a:p>
            <a:pPr marL="742950" lvl="1" indent="-285750">
              <a:spcBef>
                <a:spcPts val="0"/>
              </a:spcBef>
              <a:spcAft>
                <a:spcPts val="100"/>
              </a:spcAft>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When did the main events take place regarding the issue of ___, and how were those events connected?</a:t>
            </a:r>
          </a:p>
          <a:p>
            <a:pPr marL="742950" lvl="1" indent="-285750">
              <a:spcBef>
                <a:spcPts val="0"/>
              </a:spcBef>
              <a:buSzPct val="100000"/>
              <a:buFont typeface="Arial" panose="020B0604020202020204" pitchFamily="34" charset="0"/>
              <a:buChar char="•"/>
            </a:pPr>
            <a:r>
              <a:rPr lang="en-US" sz="900" dirty="0">
                <a:latin typeface="Calibri" panose="020F0502020204030204" pitchFamily="34" charset="0"/>
                <a:cs typeface="Calibri" panose="020F0502020204030204" pitchFamily="34" charset="0"/>
                <a:sym typeface="Arial"/>
              </a:rPr>
              <a:t>Where did the events occur, and why is/was that location important to the issue of ___?</a:t>
            </a:r>
          </a:p>
        </p:txBody>
      </p:sp>
    </p:spTree>
    <p:extLst>
      <p:ext uri="{BB962C8B-B14F-4D97-AF65-F5344CB8AC3E}">
        <p14:creationId xmlns:p14="http://schemas.microsoft.com/office/powerpoint/2010/main" val="2140080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aphicFrame>
        <p:nvGraphicFramePr>
          <p:cNvPr id="231" name="Google Shape;231;p46"/>
          <p:cNvGraphicFramePr/>
          <p:nvPr>
            <p:extLst>
              <p:ext uri="{D42A27DB-BD31-4B8C-83A1-F6EECF244321}">
                <p14:modId xmlns:p14="http://schemas.microsoft.com/office/powerpoint/2010/main" val="2145516492"/>
              </p:ext>
            </p:extLst>
          </p:nvPr>
        </p:nvGraphicFramePr>
        <p:xfrm>
          <a:off x="2995625" y="242119"/>
          <a:ext cx="4948975" cy="4659260"/>
        </p:xfrm>
        <a:graphic>
          <a:graphicData uri="http://schemas.openxmlformats.org/drawingml/2006/table">
            <a:tbl>
              <a:tblPr>
                <a:noFill/>
                <a:tableStyleId>{FBF00324-76E4-40C4-B6B9-46A0770F5D35}</a:tableStyleId>
              </a:tblPr>
              <a:tblGrid>
                <a:gridCol w="1636350">
                  <a:extLst>
                    <a:ext uri="{9D8B030D-6E8A-4147-A177-3AD203B41FA5}">
                      <a16:colId xmlns:a16="http://schemas.microsoft.com/office/drawing/2014/main" val="20000"/>
                    </a:ext>
                  </a:extLst>
                </a:gridCol>
                <a:gridCol w="1660300">
                  <a:extLst>
                    <a:ext uri="{9D8B030D-6E8A-4147-A177-3AD203B41FA5}">
                      <a16:colId xmlns:a16="http://schemas.microsoft.com/office/drawing/2014/main" val="20001"/>
                    </a:ext>
                  </a:extLst>
                </a:gridCol>
                <a:gridCol w="1652325">
                  <a:extLst>
                    <a:ext uri="{9D8B030D-6E8A-4147-A177-3AD203B41FA5}">
                      <a16:colId xmlns:a16="http://schemas.microsoft.com/office/drawing/2014/main" val="20002"/>
                    </a:ext>
                  </a:extLst>
                </a:gridCol>
              </a:tblGrid>
              <a:tr h="1298936">
                <a:tc>
                  <a:txBody>
                    <a:bodyPr/>
                    <a:lstStyle/>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1. How did this become an issue or problem?</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2. What are some different perspectives on this issue?</a:t>
                      </a:r>
                      <a:endParaRPr sz="120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3. Who are/were the major players and what effect have they had?</a:t>
                      </a:r>
                      <a:endParaRPr sz="120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0"/>
                  </a:ext>
                </a:extLst>
              </a:tr>
              <a:tr h="1497389">
                <a:tc>
                  <a:txBody>
                    <a:bodyPr/>
                    <a:lstStyle/>
                    <a:p>
                      <a:pPr marL="0" lvl="0" indent="0" algn="l"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4. How was/could this problem or issue be resolved?</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5. Why is this an important topic for people to understand?</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6. What are some related problems or issues?</a:t>
                      </a:r>
                      <a:endParaRPr sz="120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a:latin typeface="Calibri" panose="020F0502020204030204" pitchFamily="34" charset="0"/>
                          <a:cs typeface="Calibri" panose="020F0502020204030204" pitchFamily="34" charset="0"/>
                        </a:rPr>
                        <a:t> </a:t>
                      </a:r>
                      <a:endParaRPr sz="120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1"/>
                  </a:ext>
                </a:extLst>
              </a:tr>
              <a:tr h="1695842">
                <a:tc>
                  <a:txBody>
                    <a:bodyPr/>
                    <a:lstStyle/>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7. What are, or will be, the long-lasting effects?</a:t>
                      </a:r>
                      <a:endParaRPr sz="1200" dirty="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8. When did main events take place and how were they connected?</a:t>
                      </a:r>
                      <a:endParaRPr sz="1200"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tc>
                  <a:txBody>
                    <a:bodyPr/>
                    <a:lstStyle/>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r>
                        <a:rPr lang="en" sz="1200" dirty="0">
                          <a:latin typeface="Calibri" panose="020F0502020204030204" pitchFamily="34" charset="0"/>
                          <a:cs typeface="Calibri" panose="020F0502020204030204" pitchFamily="34" charset="0"/>
                        </a:rPr>
                        <a:t>9. Where did the events occur, and why is/was that important?</a:t>
                      </a:r>
                      <a:endParaRPr sz="1200" dirty="0">
                        <a:latin typeface="Calibri" panose="020F0502020204030204" pitchFamily="34" charset="0"/>
                        <a:cs typeface="Calibri" panose="020F0502020204030204" pitchFamily="34" charset="0"/>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32" name="Google Shape;232;p46"/>
          <p:cNvSpPr txBox="1">
            <a:spLocks noGrp="1"/>
          </p:cNvSpPr>
          <p:nvPr>
            <p:ph type="title"/>
          </p:nvPr>
        </p:nvSpPr>
        <p:spPr>
          <a:xfrm>
            <a:off x="195942" y="2179698"/>
            <a:ext cx="2629757" cy="784103"/>
          </a:xfrm>
          <a:prstGeom prst="rect">
            <a:avLst/>
          </a:prstGeom>
        </p:spPr>
        <p:txBody>
          <a:bodyPr spcFirstLastPara="1" wrap="square" lIns="0" tIns="45700" rIns="0" bIns="0" anchor="t" anchorCtr="0">
            <a:noAutofit/>
          </a:bodyPr>
          <a:lstStyle/>
          <a:p>
            <a:pPr marL="0" lvl="0" indent="0" rtl="0">
              <a:lnSpc>
                <a:spcPct val="115000"/>
              </a:lnSpc>
              <a:spcBef>
                <a:spcPts val="0"/>
              </a:spcBef>
              <a:spcAft>
                <a:spcPts val="0"/>
              </a:spcAft>
              <a:buNone/>
            </a:pPr>
            <a:r>
              <a:rPr lang="en" sz="2000" dirty="0">
                <a:solidFill>
                  <a:srgbClr val="980000"/>
                </a:solidFill>
                <a:latin typeface="Calibri" panose="020F0502020204030204" pitchFamily="34" charset="0"/>
                <a:ea typeface="Arial"/>
                <a:cs typeface="Calibri" panose="020F0502020204030204" pitchFamily="34" charset="0"/>
                <a:sym typeface="Arial"/>
              </a:rPr>
              <a:t>Research-Guided Inquiry</a:t>
            </a:r>
            <a:endParaRPr sz="2000" dirty="0">
              <a:solidFill>
                <a:srgbClr val="980000"/>
              </a:solidFill>
              <a:latin typeface="Calibri" panose="020F0502020204030204" pitchFamily="34" charset="0"/>
              <a:ea typeface="Arial"/>
              <a:cs typeface="Calibri" panose="020F0502020204030204" pitchFamily="34" charset="0"/>
              <a:sym typeface="Arial"/>
            </a:endParaRPr>
          </a:p>
          <a:p>
            <a:pPr marL="0" lvl="0" indent="0" rtl="0">
              <a:lnSpc>
                <a:spcPct val="115000"/>
              </a:lnSpc>
              <a:spcBef>
                <a:spcPts val="0"/>
              </a:spcBef>
              <a:spcAft>
                <a:spcPts val="0"/>
              </a:spcAft>
              <a:buNone/>
            </a:pPr>
            <a:r>
              <a:rPr lang="en" sz="2000" dirty="0">
                <a:solidFill>
                  <a:srgbClr val="980000"/>
                </a:solidFill>
                <a:latin typeface="Calibri" panose="020F0502020204030204" pitchFamily="34" charset="0"/>
                <a:ea typeface="Arial"/>
                <a:cs typeface="Calibri" panose="020F0502020204030204" pitchFamily="34" charset="0"/>
                <a:sym typeface="Arial"/>
              </a:rPr>
              <a:t>Question Choice </a:t>
            </a:r>
            <a:r>
              <a:rPr lang="en" sz="2000" dirty="0">
                <a:solidFill>
                  <a:srgbClr val="980000"/>
                </a:solidFill>
                <a:latin typeface="Calibri" panose="020F0502020204030204" pitchFamily="34" charset="0"/>
                <a:cs typeface="Calibri" panose="020F0502020204030204" pitchFamily="34" charset="0"/>
                <a:sym typeface="Arial"/>
              </a:rPr>
              <a:t>Board</a:t>
            </a:r>
            <a:br>
              <a:rPr lang="en" sz="2000" dirty="0">
                <a:solidFill>
                  <a:srgbClr val="980000"/>
                </a:solidFill>
                <a:latin typeface="Calibri" panose="020F0502020204030204" pitchFamily="34" charset="0"/>
                <a:cs typeface="Calibri" panose="020F0502020204030204" pitchFamily="34" charset="0"/>
                <a:sym typeface="Arial"/>
              </a:rPr>
            </a:br>
            <a:br>
              <a:rPr lang="en" sz="2000" dirty="0">
                <a:solidFill>
                  <a:srgbClr val="980000"/>
                </a:solidFill>
                <a:latin typeface="Calibri" panose="020F0502020204030204" pitchFamily="34" charset="0"/>
                <a:cs typeface="Calibri" panose="020F0502020204030204" pitchFamily="34" charset="0"/>
                <a:sym typeface="Arial"/>
              </a:rPr>
            </a:br>
            <a:endParaRPr sz="2000" dirty="0">
              <a:solidFill>
                <a:srgbClr val="98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7"/>
          <p:cNvSpPr txBox="1">
            <a:spLocks noGrp="1"/>
          </p:cNvSpPr>
          <p:nvPr>
            <p:ph type="title"/>
          </p:nvPr>
        </p:nvSpPr>
        <p:spPr>
          <a:xfrm>
            <a:off x="457200" y="226892"/>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Guided Inquiry: Class Practice</a:t>
            </a:r>
            <a:endParaRPr dirty="0"/>
          </a:p>
        </p:txBody>
      </p:sp>
      <p:sp>
        <p:nvSpPr>
          <p:cNvPr id="238" name="Google Shape;238;p47"/>
          <p:cNvSpPr txBox="1">
            <a:spLocks noGrp="1"/>
          </p:cNvSpPr>
          <p:nvPr>
            <p:ph type="body" idx="1"/>
          </p:nvPr>
        </p:nvSpPr>
        <p:spPr>
          <a:xfrm>
            <a:off x="457200" y="1183097"/>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600"/>
              </a:spcAft>
              <a:buSzPts val="2600"/>
              <a:buChar char="•"/>
            </a:pPr>
            <a:r>
              <a:rPr lang="en" dirty="0"/>
              <a:t>Read the Research Questions Choice Board.</a:t>
            </a:r>
            <a:endParaRPr dirty="0"/>
          </a:p>
          <a:p>
            <a:pPr marL="457200" lvl="0" indent="-393700" algn="l" rtl="0">
              <a:spcBef>
                <a:spcPts val="0"/>
              </a:spcBef>
              <a:spcAft>
                <a:spcPts val="600"/>
              </a:spcAft>
              <a:buSzPts val="2600"/>
              <a:buChar char="•"/>
            </a:pPr>
            <a:r>
              <a:rPr lang="en" dirty="0"/>
              <a:t>As a class, write a research question over the “justness” or “injustice” of no cell phones in the classroom.</a:t>
            </a:r>
            <a:endParaRPr dirty="0"/>
          </a:p>
          <a:p>
            <a:pPr marL="457200" lvl="0" indent="-393700" algn="l" rtl="0">
              <a:spcBef>
                <a:spcPts val="0"/>
              </a:spcBef>
              <a:spcAft>
                <a:spcPts val="600"/>
              </a:spcAft>
              <a:buSzPts val="2600"/>
              <a:buChar char="•"/>
            </a:pPr>
            <a:r>
              <a:rPr lang="en" dirty="0"/>
              <a:t>What makes your class question a good research question?</a:t>
            </a:r>
            <a:endParaRPr dirty="0"/>
          </a:p>
          <a:p>
            <a:pPr marL="920750" lvl="1" indent="-285750" algn="l" rtl="0">
              <a:spcBef>
                <a:spcPts val="0"/>
              </a:spcBef>
              <a:spcAft>
                <a:spcPts val="300"/>
              </a:spcAft>
              <a:buSzPct val="100000"/>
              <a:buFont typeface="Arial" panose="020B0604020202020204" pitchFamily="34" charset="0"/>
              <a:buChar char="•"/>
            </a:pPr>
            <a:r>
              <a:rPr lang="en" dirty="0"/>
              <a:t>Is the question open-ended (starting with what, why, or how)?</a:t>
            </a:r>
            <a:endParaRPr dirty="0"/>
          </a:p>
          <a:p>
            <a:pPr marL="920750" lvl="1" indent="-285750" algn="l" rtl="0">
              <a:spcBef>
                <a:spcPts val="0"/>
              </a:spcBef>
              <a:spcAft>
                <a:spcPts val="300"/>
              </a:spcAft>
              <a:buSzPct val="100000"/>
              <a:buFont typeface="Arial" panose="020B0604020202020204" pitchFamily="34" charset="0"/>
              <a:buChar char="•"/>
            </a:pPr>
            <a:r>
              <a:rPr lang="en" dirty="0"/>
              <a:t>Is the question researchable?</a:t>
            </a:r>
            <a:endParaRPr dirty="0"/>
          </a:p>
          <a:p>
            <a:pPr marL="920750" lvl="1" indent="-285750" algn="l" rtl="0">
              <a:spcBef>
                <a:spcPts val="0"/>
              </a:spcBef>
              <a:spcAft>
                <a:spcPts val="0"/>
              </a:spcAft>
              <a:buSzPct val="100000"/>
              <a:buFont typeface="Arial" panose="020B0604020202020204" pitchFamily="34" charset="0"/>
              <a:buChar char="•"/>
            </a:pPr>
            <a:r>
              <a:rPr lang="en" dirty="0"/>
              <a:t>Does the question make real-world connections?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title"/>
          </p:nvPr>
        </p:nvSpPr>
        <p:spPr>
          <a:xfrm>
            <a:off x="457200" y="197826"/>
            <a:ext cx="8229600" cy="7065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Tip of the Iceberg: Deeper Questions</a:t>
            </a:r>
            <a:endParaRPr dirty="0"/>
          </a:p>
        </p:txBody>
      </p:sp>
      <p:sp>
        <p:nvSpPr>
          <p:cNvPr id="244" name="Google Shape;244;p48"/>
          <p:cNvSpPr txBox="1">
            <a:spLocks noGrp="1"/>
          </p:cNvSpPr>
          <p:nvPr>
            <p:ph type="body" idx="1"/>
          </p:nvPr>
        </p:nvSpPr>
        <p:spPr>
          <a:xfrm>
            <a:off x="457200" y="1045650"/>
            <a:ext cx="8229600" cy="3696300"/>
          </a:xfrm>
          <a:prstGeom prst="rect">
            <a:avLst/>
          </a:prstGeom>
        </p:spPr>
        <p:txBody>
          <a:bodyPr spcFirstLastPara="1" wrap="square" lIns="91425" tIns="45700" rIns="91425" bIns="45700" anchor="t" anchorCtr="0">
            <a:noAutofit/>
          </a:bodyPr>
          <a:lstStyle/>
          <a:p>
            <a:pPr marL="431800" indent="-342900">
              <a:spcAft>
                <a:spcPts val="600"/>
              </a:spcAft>
              <a:buSzPts val="2200"/>
            </a:pPr>
            <a:r>
              <a:rPr lang="en" sz="2200" dirty="0"/>
              <a:t>On your Tip of the Iceberg handout, write what you know about the Tulsa Race Massacre on the tip of the iceberg and in the space above the waterline.</a:t>
            </a:r>
            <a:endParaRPr sz="2200" dirty="0"/>
          </a:p>
          <a:p>
            <a:pPr marL="457200" lvl="0" indent="-368300" algn="l" rtl="0">
              <a:spcBef>
                <a:spcPts val="0"/>
              </a:spcBef>
              <a:spcAft>
                <a:spcPts val="600"/>
              </a:spcAft>
              <a:buSzPts val="2200"/>
              <a:buChar char="•"/>
            </a:pPr>
            <a:r>
              <a:rPr lang="en" sz="2200" dirty="0"/>
              <a:t>As a class, </a:t>
            </a:r>
            <a:r>
              <a:rPr lang="en" sz="2200" b="1" dirty="0"/>
              <a:t>brainstorm </a:t>
            </a:r>
            <a:r>
              <a:rPr lang="en" sz="2200" dirty="0"/>
              <a:t>the topics you are curious about regarding the Tulsa Race Massacre (Black Wall Street, Population of the Greenwood District, etc. )</a:t>
            </a:r>
            <a:endParaRPr sz="2200" dirty="0"/>
          </a:p>
          <a:p>
            <a:pPr marL="457200" lvl="0" indent="-368300" algn="l" rtl="0">
              <a:spcBef>
                <a:spcPts val="0"/>
              </a:spcBef>
              <a:spcAft>
                <a:spcPts val="0"/>
              </a:spcAft>
              <a:buSzPts val="2200"/>
              <a:buChar char="•"/>
            </a:pPr>
            <a:r>
              <a:rPr lang="en" sz="2200" dirty="0"/>
              <a:t>Below the surface of the water, write any of the topics you are curious about from the class list or something you think of on </a:t>
            </a:r>
            <a:br>
              <a:rPr lang="en" sz="2200" dirty="0"/>
            </a:br>
            <a:r>
              <a:rPr lang="en" sz="2200" dirty="0"/>
              <a:t>your own.</a:t>
            </a:r>
            <a:endParaRPr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9"/>
          <p:cNvSpPr txBox="1">
            <a:spLocks noGrp="1"/>
          </p:cNvSpPr>
          <p:nvPr>
            <p:ph type="title"/>
          </p:nvPr>
        </p:nvSpPr>
        <p:spPr>
          <a:xfrm>
            <a:off x="457200" y="-8973"/>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sz="3000" dirty="0"/>
              <a:t>Guided Inquiry: Independent Question Development</a:t>
            </a:r>
            <a:endParaRPr sz="3000" dirty="0"/>
          </a:p>
        </p:txBody>
      </p:sp>
      <p:sp>
        <p:nvSpPr>
          <p:cNvPr id="250" name="Google Shape;250;p49"/>
          <p:cNvSpPr txBox="1">
            <a:spLocks noGrp="1"/>
          </p:cNvSpPr>
          <p:nvPr>
            <p:ph type="body" idx="1"/>
          </p:nvPr>
        </p:nvSpPr>
        <p:spPr>
          <a:xfrm>
            <a:off x="457200" y="1066799"/>
            <a:ext cx="8229600" cy="3715657"/>
          </a:xfrm>
          <a:prstGeom prst="rect">
            <a:avLst/>
          </a:prstGeom>
          <a:noFill/>
          <a:ln>
            <a:noFill/>
          </a:ln>
        </p:spPr>
        <p:txBody>
          <a:bodyPr spcFirstLastPara="1" wrap="square" lIns="45700" tIns="0" rIns="45700" bIns="0" anchor="t" anchorCtr="0">
            <a:noAutofit/>
          </a:bodyPr>
          <a:lstStyle/>
          <a:p>
            <a:pPr marL="457200" lvl="0" indent="-381000" algn="l" rtl="0">
              <a:spcBef>
                <a:spcPts val="520"/>
              </a:spcBef>
              <a:spcAft>
                <a:spcPts val="300"/>
              </a:spcAft>
              <a:buSzPts val="2400"/>
              <a:buChar char="•"/>
            </a:pPr>
            <a:r>
              <a:rPr lang="en" sz="2000" dirty="0"/>
              <a:t>On a note card, write three questions you would like to research about the Tulsa Race Massacre or a related topic inspired by the lesson. </a:t>
            </a:r>
            <a:endParaRPr sz="2000" dirty="0"/>
          </a:p>
          <a:p>
            <a:pPr marL="457200" lvl="0" indent="-381000" algn="l" rtl="0">
              <a:spcBef>
                <a:spcPts val="0"/>
              </a:spcBef>
              <a:spcAft>
                <a:spcPts val="300"/>
              </a:spcAft>
              <a:buSzPts val="2400"/>
              <a:buChar char="•"/>
            </a:pPr>
            <a:r>
              <a:rPr lang="en" sz="2000" dirty="0"/>
              <a:t>Remember to start your questions with “what,” “why,” or “how.” Use the Research Questions Choice Board to guide you.</a:t>
            </a:r>
            <a:endParaRPr sz="2000" dirty="0"/>
          </a:p>
          <a:p>
            <a:pPr marL="457200" lvl="0" indent="-381000" algn="l" rtl="0">
              <a:spcBef>
                <a:spcPts val="0"/>
              </a:spcBef>
              <a:spcAft>
                <a:spcPts val="300"/>
              </a:spcAft>
              <a:buSzPts val="2400"/>
              <a:buChar char="•"/>
            </a:pPr>
            <a:r>
              <a:rPr lang="en" sz="2000" dirty="0"/>
              <a:t>Have two classmates read your three research questions and answer the following questions about it:</a:t>
            </a:r>
            <a:endParaRPr sz="2000" dirty="0"/>
          </a:p>
          <a:p>
            <a:pPr marL="920750" lvl="1" indent="-285750" algn="l" rtl="0">
              <a:spcBef>
                <a:spcPts val="0"/>
              </a:spcBef>
              <a:spcAft>
                <a:spcPts val="100"/>
              </a:spcAft>
              <a:buSzPct val="100000"/>
              <a:buFont typeface="Arial" panose="020B0604020202020204" pitchFamily="34" charset="0"/>
              <a:buChar char="•"/>
            </a:pPr>
            <a:r>
              <a:rPr lang="en" sz="1600" dirty="0"/>
              <a:t>Is the question open-ended (starting with what, why, or how)?</a:t>
            </a:r>
            <a:endParaRPr sz="1600" dirty="0"/>
          </a:p>
          <a:p>
            <a:pPr marL="920750" lvl="1" indent="-285750" algn="l" rtl="0">
              <a:spcBef>
                <a:spcPts val="0"/>
              </a:spcBef>
              <a:spcAft>
                <a:spcPts val="100"/>
              </a:spcAft>
              <a:buSzPct val="100000"/>
              <a:buFont typeface="Arial" panose="020B0604020202020204" pitchFamily="34" charset="0"/>
              <a:buChar char="•"/>
            </a:pPr>
            <a:r>
              <a:rPr lang="en" sz="1600" dirty="0"/>
              <a:t>Is the question researchable?</a:t>
            </a:r>
            <a:endParaRPr sz="1600" dirty="0"/>
          </a:p>
          <a:p>
            <a:pPr marL="920750" lvl="1" indent="-285750" algn="l" rtl="0">
              <a:spcBef>
                <a:spcPts val="0"/>
              </a:spcBef>
              <a:spcAft>
                <a:spcPts val="300"/>
              </a:spcAft>
              <a:buSzPct val="100000"/>
              <a:buFont typeface="Arial" panose="020B0604020202020204" pitchFamily="34" charset="0"/>
              <a:buChar char="•"/>
            </a:pPr>
            <a:r>
              <a:rPr lang="en" sz="1600" dirty="0"/>
              <a:t>Does the question make real-world connections?</a:t>
            </a:r>
            <a:endParaRPr sz="1600" dirty="0"/>
          </a:p>
          <a:p>
            <a:pPr marL="457200" lvl="0" indent="-381000" algn="l" rtl="0">
              <a:spcBef>
                <a:spcPts val="0"/>
              </a:spcBef>
              <a:spcAft>
                <a:spcPts val="0"/>
              </a:spcAft>
              <a:buSzPts val="2400"/>
              <a:buChar char="•"/>
            </a:pPr>
            <a:r>
              <a:rPr lang="en" sz="2000" dirty="0"/>
              <a:t>Star the question you would most like to research and turn in for evaluation.</a:t>
            </a:r>
            <a:endParaRPr sz="2400" dirty="0"/>
          </a:p>
          <a:p>
            <a:pPr marL="0" lvl="0" indent="0" algn="l" rtl="0">
              <a:spcBef>
                <a:spcPts val="520"/>
              </a:spcBef>
              <a:spcAft>
                <a:spcPts val="0"/>
              </a:spcAft>
              <a:buNone/>
            </a:pPr>
            <a:endParaRPr dirty="0"/>
          </a:p>
          <a:p>
            <a:pPr marL="914400" lvl="0" indent="0" algn="l" rtl="0">
              <a:spcBef>
                <a:spcPts val="520"/>
              </a:spcBef>
              <a:spcAft>
                <a:spcPts val="0"/>
              </a:spcAft>
              <a:buNone/>
            </a:pPr>
            <a:endParaRPr dirty="0"/>
          </a:p>
          <a:p>
            <a:pPr marL="0" lvl="0" indent="0" algn="l" rtl="0">
              <a:spcBef>
                <a:spcPts val="0"/>
              </a:spcBef>
              <a:spcAft>
                <a:spcPts val="0"/>
              </a:spcAft>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530352" y="987552"/>
            <a:ext cx="7772400" cy="1021842"/>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5000"/>
              <a:buNone/>
            </a:pPr>
            <a:r>
              <a:rPr lang="en-US"/>
              <a:t>Essential Questions</a:t>
            </a:r>
            <a:endParaRPr/>
          </a:p>
        </p:txBody>
      </p:sp>
      <p:sp>
        <p:nvSpPr>
          <p:cNvPr id="82" name="Google Shape;82;p3"/>
          <p:cNvSpPr txBox="1">
            <a:spLocks noGrp="1"/>
          </p:cNvSpPr>
          <p:nvPr>
            <p:ph type="body" idx="1"/>
          </p:nvPr>
        </p:nvSpPr>
        <p:spPr>
          <a:xfrm>
            <a:off x="530352" y="2028498"/>
            <a:ext cx="7772400" cy="1132284"/>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600"/>
              </a:spcAft>
              <a:buClr>
                <a:schemeClr val="lt1"/>
              </a:buClr>
              <a:buSzPts val="2600"/>
              <a:buChar char="•"/>
            </a:pPr>
            <a:r>
              <a:rPr lang="en-US" dirty="0"/>
              <a:t>What is injustice?</a:t>
            </a:r>
          </a:p>
          <a:p>
            <a:pPr marL="457200" lvl="0" indent="-393700" algn="l" rtl="0">
              <a:lnSpc>
                <a:spcPct val="100000"/>
              </a:lnSpc>
              <a:spcBef>
                <a:spcPts val="0"/>
              </a:spcBef>
              <a:spcAft>
                <a:spcPts val="0"/>
              </a:spcAft>
              <a:buClr>
                <a:schemeClr val="lt1"/>
              </a:buClr>
              <a:buSzPts val="2600"/>
              <a:buChar char="•"/>
            </a:pPr>
            <a:r>
              <a:rPr lang="en-US" dirty="0"/>
              <a:t>How does the portrayal of injustice in historical fiction compare with the portrayal of the same event in the news?</a:t>
            </a:r>
          </a:p>
          <a:p>
            <a:pPr marL="457200" lvl="0" indent="-393700" algn="l" rtl="0">
              <a:lnSpc>
                <a:spcPct val="100000"/>
              </a:lnSpc>
              <a:spcBef>
                <a:spcPts val="0"/>
              </a:spcBef>
              <a:spcAft>
                <a:spcPts val="0"/>
              </a:spcAft>
              <a:buClr>
                <a:schemeClr val="lt1"/>
              </a:buClr>
              <a:buSzPts val="260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457200" y="528070"/>
            <a:ext cx="8229600" cy="39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Take a Stand: Four Corners</a:t>
            </a:r>
            <a:endParaRPr dirty="0"/>
          </a:p>
        </p:txBody>
      </p:sp>
      <p:sp>
        <p:nvSpPr>
          <p:cNvPr id="135" name="Google Shape;135;p33"/>
          <p:cNvSpPr txBox="1"/>
          <p:nvPr/>
        </p:nvSpPr>
        <p:spPr>
          <a:xfrm>
            <a:off x="484900" y="1130550"/>
            <a:ext cx="3706200" cy="10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dk1"/>
                </a:solidFill>
                <a:latin typeface="Calibri"/>
                <a:ea typeface="Calibri"/>
                <a:cs typeface="Calibri"/>
                <a:sym typeface="Calibri"/>
              </a:rPr>
              <a:t>After you view the video below, stand by the sign that best reflects how you feel about the video’s topic.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36" name="Google Shape;136;p33"/>
          <p:cNvSpPr txBox="1"/>
          <p:nvPr/>
        </p:nvSpPr>
        <p:spPr>
          <a:xfrm>
            <a:off x="515200" y="2151605"/>
            <a:ext cx="3645600" cy="1724400"/>
          </a:xfrm>
          <a:prstGeom prst="rect">
            <a:avLst/>
          </a:prstGeom>
          <a:noFill/>
          <a:ln>
            <a:noFill/>
          </a:ln>
        </p:spPr>
        <p:txBody>
          <a:bodyPr spcFirstLastPara="1" wrap="square" lIns="91425" tIns="91425" rIns="91425" bIns="91425" anchor="t" anchorCtr="0">
            <a:noAutofit/>
          </a:bodyPr>
          <a:lstStyle/>
          <a:p>
            <a:pPr lvl="0">
              <a:buClr>
                <a:schemeClr val="dk1"/>
              </a:buClr>
              <a:buSzPts val="2400"/>
            </a:pPr>
            <a:r>
              <a:rPr lang="en-US" sz="1800" u="sng" dirty="0">
                <a:solidFill>
                  <a:schemeClr val="hlink"/>
                </a:solidFill>
                <a:highlight>
                  <a:srgbClr val="F7F7F7"/>
                </a:highlight>
                <a:latin typeface="Calibri" panose="020F0502020204030204" pitchFamily="34" charset="0"/>
                <a:cs typeface="Calibri" panose="020F0502020204030204" pitchFamily="34" charset="0"/>
                <a:hlinkClick r:id="rId3"/>
              </a:rPr>
              <a:t>Video #1: Boys’ vs. Girls’ Clothing</a:t>
            </a:r>
            <a:endParaRPr lang="en-US" sz="18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lang="en"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Calibri"/>
                <a:ea typeface="Calibri"/>
                <a:cs typeface="Calibri"/>
                <a:sym typeface="Calibri"/>
              </a:rPr>
              <a:t>Do you </a:t>
            </a:r>
            <a:r>
              <a:rPr lang="en" sz="1800" b="1" dirty="0">
                <a:solidFill>
                  <a:schemeClr val="dk1"/>
                </a:solidFill>
                <a:latin typeface="Calibri"/>
                <a:ea typeface="Calibri"/>
                <a:cs typeface="Calibri"/>
                <a:sym typeface="Calibri"/>
              </a:rPr>
              <a:t>agree</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disagree</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strongly</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agree</a:t>
            </a:r>
            <a:r>
              <a:rPr lang="en" sz="1800" dirty="0">
                <a:solidFill>
                  <a:schemeClr val="dk1"/>
                </a:solidFill>
                <a:latin typeface="Calibri"/>
                <a:ea typeface="Calibri"/>
                <a:cs typeface="Calibri"/>
                <a:sym typeface="Calibri"/>
              </a:rPr>
              <a:t>, or </a:t>
            </a:r>
            <a:r>
              <a:rPr lang="en" sz="1800" b="1" dirty="0">
                <a:solidFill>
                  <a:schemeClr val="dk1"/>
                </a:solidFill>
                <a:latin typeface="Calibri"/>
                <a:ea typeface="Calibri"/>
                <a:cs typeface="Calibri"/>
                <a:sym typeface="Calibri"/>
              </a:rPr>
              <a:t>strongly</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disagree</a:t>
            </a:r>
            <a:r>
              <a:rPr lang="en" sz="1800" dirty="0">
                <a:solidFill>
                  <a:schemeClr val="dk1"/>
                </a:solidFill>
                <a:latin typeface="Calibri"/>
                <a:ea typeface="Calibri"/>
                <a:cs typeface="Calibri"/>
                <a:sym typeface="Calibri"/>
              </a:rPr>
              <a:t> that  boys should wear boys’ clothing and girls should wear girls’ clothing? Discuss your choice with your group.</a:t>
            </a:r>
          </a:p>
          <a:p>
            <a:pPr marL="0" lvl="0" indent="0" algn="l" rtl="0">
              <a:spcBef>
                <a:spcPts val="0"/>
              </a:spcBef>
              <a:spcAft>
                <a:spcPts val="0"/>
              </a:spcAft>
              <a:buClr>
                <a:schemeClr val="dk1"/>
              </a:buClr>
              <a:buSzPts val="1100"/>
              <a:buFont typeface="Arial"/>
              <a:buNone/>
            </a:pPr>
            <a:endParaRPr lang="en" dirty="0">
              <a:solidFill>
                <a:schemeClr val="dk1"/>
              </a:solidFill>
              <a:latin typeface="Calibri"/>
              <a:ea typeface="Calibri"/>
              <a:cs typeface="Calibri"/>
              <a:sym typeface="Calibri"/>
              <a:hlinkClick r:id="rId4"/>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Calibri"/>
                <a:ea typeface="Calibri"/>
                <a:cs typeface="Calibri"/>
                <a:sym typeface="Calibri"/>
                <a:hlinkClick r:id="rId4"/>
              </a:rPr>
              <a:t>Video #1 Four Corners Answers</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 name="Google Shape;145;p34">
            <a:extLst>
              <a:ext uri="{FF2B5EF4-FFF2-40B4-BE49-F238E27FC236}">
                <a16:creationId xmlns:a16="http://schemas.microsoft.com/office/drawing/2014/main" id="{B0DF5A03-F214-73DC-6F74-953497C20FB6}"/>
              </a:ext>
            </a:extLst>
          </p:cNvPr>
          <p:cNvPicPr preferRelativeResize="0">
            <a:picLocks noChangeAspect="1"/>
          </p:cNvPicPr>
          <p:nvPr/>
        </p:nvPicPr>
        <p:blipFill rotWithShape="1">
          <a:blip r:embed="rId5">
            <a:alphaModFix/>
          </a:blip>
          <a:srcRect r="839"/>
          <a:stretch/>
        </p:blipFill>
        <p:spPr>
          <a:xfrm rot="539999">
            <a:off x="5706988" y="481070"/>
            <a:ext cx="2628792" cy="32675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457200" y="530126"/>
            <a:ext cx="8229600" cy="4830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Take a Stand: Four Corners</a:t>
            </a:r>
            <a:endParaRPr dirty="0"/>
          </a:p>
        </p:txBody>
      </p:sp>
      <p:sp>
        <p:nvSpPr>
          <p:cNvPr id="143" name="Google Shape;143;p34"/>
          <p:cNvSpPr txBox="1">
            <a:spLocks noGrp="1"/>
          </p:cNvSpPr>
          <p:nvPr>
            <p:ph type="body" idx="1"/>
          </p:nvPr>
        </p:nvSpPr>
        <p:spPr>
          <a:xfrm>
            <a:off x="457200" y="1157175"/>
            <a:ext cx="3762600" cy="104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800" dirty="0"/>
              <a:t>After you view the video below, stand by the sign that best reflects how you feel about the video’s topic. </a:t>
            </a:r>
            <a:endParaRPr sz="1800" dirty="0"/>
          </a:p>
          <a:p>
            <a:pPr marL="0" lvl="0" indent="0" algn="l" rtl="0">
              <a:spcBef>
                <a:spcPts val="0"/>
              </a:spcBef>
              <a:spcAft>
                <a:spcPts val="0"/>
              </a:spcAft>
              <a:buNone/>
            </a:pPr>
            <a:endParaRPr sz="2000" dirty="0"/>
          </a:p>
          <a:p>
            <a:pPr marL="0" lvl="0" indent="0" algn="l" rtl="0">
              <a:spcBef>
                <a:spcPts val="0"/>
              </a:spcBef>
              <a:spcAft>
                <a:spcPts val="0"/>
              </a:spcAft>
              <a:buClr>
                <a:schemeClr val="dk1"/>
              </a:buClr>
              <a:buSzPts val="2400"/>
              <a:buFont typeface="Arial"/>
              <a:buNone/>
            </a:pPr>
            <a:endParaRPr sz="2000" dirty="0"/>
          </a:p>
        </p:txBody>
      </p:sp>
      <p:sp>
        <p:nvSpPr>
          <p:cNvPr id="144" name="Google Shape;144;p34"/>
          <p:cNvSpPr txBox="1"/>
          <p:nvPr/>
        </p:nvSpPr>
        <p:spPr>
          <a:xfrm>
            <a:off x="5279075" y="1093100"/>
            <a:ext cx="3296100" cy="29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5" name="Google Shape;145;p34"/>
          <p:cNvPicPr preferRelativeResize="0">
            <a:picLocks noChangeAspect="1"/>
          </p:cNvPicPr>
          <p:nvPr/>
        </p:nvPicPr>
        <p:blipFill rotWithShape="1">
          <a:blip r:embed="rId3">
            <a:alphaModFix/>
          </a:blip>
          <a:srcRect r="839"/>
          <a:stretch/>
        </p:blipFill>
        <p:spPr>
          <a:xfrm rot="539999">
            <a:off x="5706988" y="481070"/>
            <a:ext cx="2628792" cy="3267544"/>
          </a:xfrm>
          <a:prstGeom prst="rect">
            <a:avLst/>
          </a:prstGeom>
          <a:noFill/>
          <a:ln>
            <a:noFill/>
          </a:ln>
        </p:spPr>
      </p:pic>
      <p:sp>
        <p:nvSpPr>
          <p:cNvPr id="147" name="Google Shape;147;p34"/>
          <p:cNvSpPr txBox="1"/>
          <p:nvPr/>
        </p:nvSpPr>
        <p:spPr>
          <a:xfrm>
            <a:off x="457200" y="2114843"/>
            <a:ext cx="3837775" cy="17187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u="sng" dirty="0">
                <a:solidFill>
                  <a:schemeClr val="hlink"/>
                </a:solidFill>
                <a:highlight>
                  <a:srgbClr val="F7F7F7"/>
                </a:highlight>
                <a:latin typeface="Calibri"/>
                <a:ea typeface="Calibri"/>
                <a:cs typeface="Calibri"/>
                <a:sym typeface="Calibri"/>
                <a:hlinkClick r:id="rId4"/>
              </a:rPr>
              <a:t>Video #2: Poverty</a:t>
            </a:r>
            <a:endParaRPr lang="en-US" sz="18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dirty="0">
                <a:solidFill>
                  <a:schemeClr val="dk1"/>
                </a:solidFill>
                <a:latin typeface="Calibri"/>
                <a:ea typeface="Calibri"/>
                <a:cs typeface="Calibri"/>
                <a:sym typeface="Calibri"/>
              </a:rPr>
              <a:t>Do you </a:t>
            </a:r>
            <a:r>
              <a:rPr lang="en" sz="1800" b="1" dirty="0">
                <a:solidFill>
                  <a:schemeClr val="dk1"/>
                </a:solidFill>
                <a:latin typeface="Calibri"/>
                <a:ea typeface="Calibri"/>
                <a:cs typeface="Calibri"/>
                <a:sym typeface="Calibri"/>
              </a:rPr>
              <a:t>agree</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disagree</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strongly</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agree</a:t>
            </a:r>
            <a:r>
              <a:rPr lang="en" sz="1800" dirty="0">
                <a:solidFill>
                  <a:schemeClr val="dk1"/>
                </a:solidFill>
                <a:latin typeface="Calibri"/>
                <a:ea typeface="Calibri"/>
                <a:cs typeface="Calibri"/>
                <a:sym typeface="Calibri"/>
              </a:rPr>
              <a:t>, or </a:t>
            </a:r>
            <a:r>
              <a:rPr lang="en" sz="1800" b="1" dirty="0">
                <a:solidFill>
                  <a:schemeClr val="dk1"/>
                </a:solidFill>
                <a:latin typeface="Calibri"/>
                <a:ea typeface="Calibri"/>
                <a:cs typeface="Calibri"/>
                <a:sym typeface="Calibri"/>
              </a:rPr>
              <a:t>strongly</a:t>
            </a:r>
            <a:r>
              <a:rPr lang="en" sz="1800" dirty="0">
                <a:solidFill>
                  <a:schemeClr val="dk1"/>
                </a:solidFill>
                <a:latin typeface="Calibri"/>
                <a:ea typeface="Calibri"/>
                <a:cs typeface="Calibri"/>
                <a:sym typeface="Calibri"/>
              </a:rPr>
              <a:t> </a:t>
            </a:r>
            <a:r>
              <a:rPr lang="en" sz="1800" b="1" dirty="0">
                <a:solidFill>
                  <a:schemeClr val="dk1"/>
                </a:solidFill>
                <a:latin typeface="Calibri"/>
                <a:ea typeface="Calibri"/>
                <a:cs typeface="Calibri"/>
                <a:sym typeface="Calibri"/>
              </a:rPr>
              <a:t>disagree</a:t>
            </a:r>
            <a:r>
              <a:rPr lang="en" sz="1800" dirty="0">
                <a:solidFill>
                  <a:schemeClr val="dk1"/>
                </a:solidFill>
                <a:latin typeface="Calibri"/>
                <a:ea typeface="Calibri"/>
                <a:cs typeface="Calibri"/>
                <a:sym typeface="Calibri"/>
              </a:rPr>
              <a:t> that you would avoid the little girl who was dirty and begging? Discuss your choice with your group.</a:t>
            </a:r>
          </a:p>
          <a:p>
            <a:pPr lvl="0">
              <a:buClr>
                <a:schemeClr val="dk1"/>
              </a:buClr>
              <a:buSzPts val="1100"/>
            </a:pPr>
            <a:endParaRPr lang="en-US" dirty="0">
              <a:solidFill>
                <a:schemeClr val="dk1"/>
              </a:solidFill>
              <a:latin typeface="Calibri"/>
              <a:ea typeface="Calibri"/>
              <a:cs typeface="Calibri"/>
              <a:sym typeface="Calibri"/>
              <a:hlinkClick r:id="rId5"/>
            </a:endParaRPr>
          </a:p>
          <a:p>
            <a:pPr lvl="0">
              <a:buClr>
                <a:schemeClr val="dk1"/>
              </a:buClr>
              <a:buSzPts val="1100"/>
            </a:pPr>
            <a:r>
              <a:rPr lang="en-US" sz="1800" dirty="0">
                <a:solidFill>
                  <a:schemeClr val="dk1"/>
                </a:solidFill>
                <a:latin typeface="Calibri"/>
                <a:ea typeface="Calibri"/>
                <a:cs typeface="Calibri"/>
                <a:sym typeface="Calibri"/>
                <a:hlinkClick r:id="rId6"/>
              </a:rPr>
              <a:t>Video #2 Four Corners Answers</a:t>
            </a:r>
            <a:endParaRPr lang="en-US"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5"/>
          <p:cNvSpPr txBox="1">
            <a:spLocks noGrp="1"/>
          </p:cNvSpPr>
          <p:nvPr>
            <p:ph type="title"/>
          </p:nvPr>
        </p:nvSpPr>
        <p:spPr>
          <a:xfrm>
            <a:off x="457200" y="262686"/>
            <a:ext cx="8229600" cy="57185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Definition of Injustice</a:t>
            </a:r>
            <a:endParaRPr dirty="0"/>
          </a:p>
        </p:txBody>
      </p:sp>
      <p:sp>
        <p:nvSpPr>
          <p:cNvPr id="154" name="Google Shape;154;p35"/>
          <p:cNvSpPr txBox="1">
            <a:spLocks noGrp="1"/>
          </p:cNvSpPr>
          <p:nvPr>
            <p:ph type="body" idx="1"/>
          </p:nvPr>
        </p:nvSpPr>
        <p:spPr>
          <a:xfrm>
            <a:off x="457200" y="954314"/>
            <a:ext cx="4953000" cy="3715656"/>
          </a:xfrm>
          <a:prstGeom prst="rect">
            <a:avLst/>
          </a:prstGeom>
          <a:noFill/>
          <a:ln>
            <a:noFill/>
          </a:ln>
        </p:spPr>
        <p:txBody>
          <a:bodyPr spcFirstLastPara="1" wrap="square" lIns="45700" tIns="0" rIns="45700" bIns="0" anchor="t" anchorCtr="0">
            <a:noAutofit/>
          </a:bodyPr>
          <a:lstStyle/>
          <a:p>
            <a:pPr marL="457200" lvl="0" indent="-393700" algn="l" rtl="0">
              <a:spcBef>
                <a:spcPts val="0"/>
              </a:spcBef>
              <a:spcAft>
                <a:spcPts val="600"/>
              </a:spcAft>
              <a:buSzPts val="2600"/>
              <a:buChar char="•"/>
            </a:pPr>
            <a:r>
              <a:rPr lang="en" sz="2400" b="1" dirty="0"/>
              <a:t>Think</a:t>
            </a:r>
            <a:r>
              <a:rPr lang="en" sz="2400" i="1" dirty="0"/>
              <a:t> </a:t>
            </a:r>
            <a:r>
              <a:rPr lang="en" sz="2400" dirty="0"/>
              <a:t>about the videos with unjust situations.</a:t>
            </a:r>
            <a:endParaRPr sz="2400" dirty="0"/>
          </a:p>
          <a:p>
            <a:pPr marL="457200" lvl="0" indent="-393700" algn="l" rtl="0">
              <a:spcBef>
                <a:spcPts val="0"/>
              </a:spcBef>
              <a:spcAft>
                <a:spcPts val="600"/>
              </a:spcAft>
              <a:buSzPts val="2600"/>
              <a:buChar char="•"/>
            </a:pPr>
            <a:r>
              <a:rPr lang="en" sz="2400" b="1" dirty="0"/>
              <a:t>Pair</a:t>
            </a:r>
            <a:r>
              <a:rPr lang="en" sz="2400" dirty="0"/>
              <a:t> up with a partner, and write a definition of injustice together.</a:t>
            </a:r>
            <a:endParaRPr sz="2400" dirty="0"/>
          </a:p>
          <a:p>
            <a:pPr marL="457200" lvl="0" indent="-393700" algn="l" rtl="0">
              <a:spcBef>
                <a:spcPts val="0"/>
              </a:spcBef>
              <a:spcAft>
                <a:spcPts val="600"/>
              </a:spcAft>
              <a:buSzPts val="2600"/>
              <a:buChar char="•"/>
            </a:pPr>
            <a:r>
              <a:rPr lang="en" sz="2400" dirty="0"/>
              <a:t>Use </a:t>
            </a:r>
            <a:r>
              <a:rPr lang="en" sz="2400" u="sng" dirty="0">
                <a:solidFill>
                  <a:srgbClr val="306E7C"/>
                </a:solidFill>
                <a:hlinkClick r:id="rId3">
                  <a:extLst>
                    <a:ext uri="{A12FA001-AC4F-418D-AE19-62706E023703}">
                      <ahyp:hlinkClr xmlns:ahyp="http://schemas.microsoft.com/office/drawing/2018/hyperlinkcolor" val="tx"/>
                    </a:ext>
                  </a:extLst>
                </a:hlinkClick>
              </a:rPr>
              <a:t>Mentimeter</a:t>
            </a:r>
            <a:r>
              <a:rPr lang="en" sz="2400" dirty="0">
                <a:solidFill>
                  <a:srgbClr val="333333"/>
                </a:solidFill>
                <a:latin typeface="Arial"/>
                <a:ea typeface="Arial"/>
                <a:cs typeface="Arial"/>
                <a:sym typeface="Arial"/>
              </a:rPr>
              <a:t> </a:t>
            </a:r>
            <a:r>
              <a:rPr lang="en" sz="2400" dirty="0"/>
              <a:t>to </a:t>
            </a:r>
            <a:r>
              <a:rPr lang="en" sz="2400" b="1" dirty="0"/>
              <a:t>share</a:t>
            </a:r>
            <a:r>
              <a:rPr lang="en" sz="2400" dirty="0"/>
              <a:t> your definition.</a:t>
            </a:r>
            <a:endParaRPr sz="2400" dirty="0"/>
          </a:p>
          <a:p>
            <a:pPr marL="457200" lvl="0" indent="-393700" algn="l" rtl="0">
              <a:spcBef>
                <a:spcPts val="0"/>
              </a:spcBef>
              <a:spcAft>
                <a:spcPts val="0"/>
              </a:spcAft>
              <a:buSzPts val="2600"/>
              <a:buChar char="•"/>
            </a:pPr>
            <a:r>
              <a:rPr lang="en" sz="2400" dirty="0"/>
              <a:t>On </a:t>
            </a:r>
            <a:r>
              <a:rPr lang="en" sz="2400" b="1" dirty="0"/>
              <a:t>menti.com</a:t>
            </a:r>
            <a:r>
              <a:rPr lang="en" sz="2400" dirty="0"/>
              <a:t>, use this Mentimeter code:</a:t>
            </a:r>
          </a:p>
          <a:p>
            <a:pPr marL="457200" lvl="0" indent="0" algn="l" rtl="0">
              <a:spcBef>
                <a:spcPts val="0"/>
              </a:spcBef>
              <a:spcAft>
                <a:spcPts val="0"/>
              </a:spcAft>
              <a:buNone/>
            </a:pPr>
            <a:r>
              <a:rPr lang="en-US" sz="2400" dirty="0">
                <a:highlight>
                  <a:srgbClr val="FFFF00"/>
                </a:highlight>
              </a:rPr>
              <a:t>[insert code here]</a:t>
            </a:r>
          </a:p>
          <a:p>
            <a:pPr marL="457200" lvl="0" indent="0" algn="l" rtl="0">
              <a:spcBef>
                <a:spcPts val="0"/>
              </a:spcBef>
              <a:spcAft>
                <a:spcPts val="0"/>
              </a:spcAft>
              <a:buNone/>
            </a:pPr>
            <a:endParaRPr lang="en-US" dirty="0"/>
          </a:p>
        </p:txBody>
      </p:sp>
      <p:pic>
        <p:nvPicPr>
          <p:cNvPr id="155" name="Google Shape;155;p35"/>
          <p:cNvPicPr preferRelativeResize="0">
            <a:picLocks noChangeAspect="1"/>
          </p:cNvPicPr>
          <p:nvPr/>
        </p:nvPicPr>
        <p:blipFill rotWithShape="1">
          <a:blip r:embed="rId4">
            <a:alphaModFix/>
          </a:blip>
          <a:srcRect l="1305" r="1213" b="1518"/>
          <a:stretch/>
        </p:blipFill>
        <p:spPr>
          <a:xfrm rot="540002">
            <a:off x="5900028" y="441401"/>
            <a:ext cx="2544443" cy="3298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6"/>
          <p:cNvSpPr txBox="1">
            <a:spLocks noGrp="1"/>
          </p:cNvSpPr>
          <p:nvPr>
            <p:ph type="title"/>
          </p:nvPr>
        </p:nvSpPr>
        <p:spPr>
          <a:xfrm>
            <a:off x="457200" y="235859"/>
            <a:ext cx="8229600" cy="538689"/>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Tulsa Race Massacre (1921)                                     </a:t>
            </a:r>
            <a:endParaRPr dirty="0">
              <a:solidFill>
                <a:srgbClr val="980000"/>
              </a:solidFill>
            </a:endParaRPr>
          </a:p>
        </p:txBody>
      </p:sp>
      <p:sp>
        <p:nvSpPr>
          <p:cNvPr id="161" name="Google Shape;161;p36"/>
          <p:cNvSpPr txBox="1">
            <a:spLocks noGrp="1"/>
          </p:cNvSpPr>
          <p:nvPr>
            <p:ph type="body" idx="1"/>
          </p:nvPr>
        </p:nvSpPr>
        <p:spPr>
          <a:xfrm>
            <a:off x="457200" y="830943"/>
            <a:ext cx="5874657" cy="4176486"/>
          </a:xfrm>
          <a:prstGeom prst="rect">
            <a:avLst/>
          </a:prstGeom>
        </p:spPr>
        <p:txBody>
          <a:bodyPr spcFirstLastPara="1" wrap="square" lIns="91425" tIns="45700" rIns="91425" bIns="45700" anchor="t" anchorCtr="0">
            <a:noAutofit/>
          </a:bodyPr>
          <a:lstStyle/>
          <a:p>
            <a:pPr marL="457200" lvl="0" indent="-393700" algn="l" rtl="0">
              <a:spcBef>
                <a:spcPts val="0"/>
              </a:spcBef>
              <a:spcAft>
                <a:spcPts val="300"/>
              </a:spcAft>
              <a:buSzPts val="2600"/>
              <a:buChar char="•"/>
            </a:pPr>
            <a:r>
              <a:rPr lang="en" sz="2400" dirty="0"/>
              <a:t>Pick up a copy of the </a:t>
            </a:r>
            <a:r>
              <a:rPr lang="en" sz="2400" u="sng" dirty="0">
                <a:solidFill>
                  <a:schemeClr val="hlink"/>
                </a:solidFill>
                <a:hlinkClick r:id="rId3"/>
              </a:rPr>
              <a:t>Tulsa Race Massacre</a:t>
            </a:r>
            <a:r>
              <a:rPr lang="en" sz="2400" dirty="0"/>
              <a:t> article (digital or physical). </a:t>
            </a:r>
            <a:endParaRPr sz="2400" dirty="0"/>
          </a:p>
          <a:p>
            <a:pPr marL="457200" lvl="0" indent="-393700" algn="l" rtl="0">
              <a:spcBef>
                <a:spcPts val="0"/>
              </a:spcBef>
              <a:spcAft>
                <a:spcPts val="300"/>
              </a:spcAft>
              <a:buSzPts val="2600"/>
              <a:buChar char="•"/>
            </a:pPr>
            <a:r>
              <a:rPr lang="en" sz="2400" dirty="0"/>
              <a:t>Number the paragraphs 1-15 on the paper copy.</a:t>
            </a:r>
            <a:endParaRPr sz="2400" dirty="0"/>
          </a:p>
          <a:p>
            <a:pPr marL="457200" lvl="0" indent="-393700" algn="l" rtl="0">
              <a:spcBef>
                <a:spcPts val="0"/>
              </a:spcBef>
              <a:spcAft>
                <a:spcPts val="300"/>
              </a:spcAft>
              <a:buSzPts val="2600"/>
              <a:buChar char="•"/>
            </a:pPr>
            <a:r>
              <a:rPr lang="en" sz="2400" dirty="0"/>
              <a:t>Once in a group, read the assigned paragraphs with your group.</a:t>
            </a:r>
            <a:endParaRPr sz="2400" dirty="0"/>
          </a:p>
          <a:p>
            <a:pPr marL="457200" lvl="0" indent="-393700" algn="l" rtl="0">
              <a:spcBef>
                <a:spcPts val="0"/>
              </a:spcBef>
              <a:spcAft>
                <a:spcPts val="300"/>
              </a:spcAft>
              <a:buSzPts val="2600"/>
              <a:buChar char="•"/>
            </a:pPr>
            <a:r>
              <a:rPr lang="en" sz="2400" dirty="0"/>
              <a:t>Write a 1-2 sentence summary on the plain white paper provided.</a:t>
            </a:r>
            <a:endParaRPr sz="2400" dirty="0"/>
          </a:p>
          <a:p>
            <a:pPr marL="457200" lvl="0" indent="-393700" algn="l" rtl="0">
              <a:spcBef>
                <a:spcPts val="0"/>
              </a:spcBef>
              <a:spcAft>
                <a:spcPts val="0"/>
              </a:spcAft>
              <a:buSzPts val="2600"/>
              <a:buChar char="•"/>
            </a:pPr>
            <a:r>
              <a:rPr lang="en" sz="2400" dirty="0"/>
              <a:t>Have one person your group share your group’s summary with the class.</a:t>
            </a:r>
            <a:endParaRPr sz="2400" dirty="0"/>
          </a:p>
        </p:txBody>
      </p:sp>
      <p:pic>
        <p:nvPicPr>
          <p:cNvPr id="162" name="Google Shape;162;p36"/>
          <p:cNvPicPr preferRelativeResize="0"/>
          <p:nvPr/>
        </p:nvPicPr>
        <p:blipFill>
          <a:blip r:embed="rId4">
            <a:alphaModFix/>
          </a:blip>
          <a:stretch>
            <a:fillRect/>
          </a:stretch>
        </p:blipFill>
        <p:spPr>
          <a:xfrm rot="390563">
            <a:off x="6579301" y="698536"/>
            <a:ext cx="2183700" cy="27932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457200" y="248176"/>
            <a:ext cx="8305800" cy="5511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sz="3000" dirty="0"/>
              <a:t>Text Evidence and Parenthetical Documentation</a:t>
            </a:r>
            <a:endParaRPr sz="3000" dirty="0"/>
          </a:p>
        </p:txBody>
      </p:sp>
      <p:pic>
        <p:nvPicPr>
          <p:cNvPr id="168" name="Google Shape;168;p37" descr="mla-in-text-citations-reference-overview"/>
          <p:cNvPicPr preferRelativeResize="0"/>
          <p:nvPr/>
        </p:nvPicPr>
        <p:blipFill>
          <a:blip r:embed="rId3">
            <a:alphaModFix/>
          </a:blip>
          <a:stretch>
            <a:fillRect/>
          </a:stretch>
        </p:blipFill>
        <p:spPr>
          <a:xfrm>
            <a:off x="1003275" y="904350"/>
            <a:ext cx="4283100" cy="4119825"/>
          </a:xfrm>
          <a:prstGeom prst="rect">
            <a:avLst/>
          </a:prstGeom>
          <a:noFill/>
          <a:ln>
            <a:noFill/>
          </a:ln>
        </p:spPr>
      </p:pic>
      <p:sp>
        <p:nvSpPr>
          <p:cNvPr id="169" name="Google Shape;169;p37"/>
          <p:cNvSpPr txBox="1"/>
          <p:nvPr/>
        </p:nvSpPr>
        <p:spPr>
          <a:xfrm>
            <a:off x="1130417" y="1026419"/>
            <a:ext cx="2502900" cy="2403000"/>
          </a:xfrm>
          <a:prstGeom prst="rect">
            <a:avLst/>
          </a:prstGeom>
          <a:noFill/>
          <a:ln>
            <a:noFill/>
          </a:ln>
        </p:spPr>
        <p:txBody>
          <a:bodyPr spcFirstLastPara="1" wrap="square" lIns="91425" tIns="91425" rIns="91425" bIns="91425" anchor="ctr" anchorCtr="0">
            <a:noAutofit/>
          </a:bodyPr>
          <a:lstStyle/>
          <a:p>
            <a:pPr marL="0" lvl="0" indent="0" algn="l" rtl="0">
              <a:lnSpc>
                <a:spcPct val="124000"/>
              </a:lnSpc>
              <a:spcBef>
                <a:spcPts val="1400"/>
              </a:spcBef>
              <a:spcAft>
                <a:spcPts val="400"/>
              </a:spcAft>
              <a:buNone/>
            </a:pPr>
            <a:endParaRPr sz="1300" b="1">
              <a:solidFill>
                <a:srgbClr val="222222"/>
              </a:solidFill>
              <a:highlight>
                <a:srgbClr val="FFFFFF"/>
              </a:highlight>
            </a:endParaRPr>
          </a:p>
        </p:txBody>
      </p:sp>
      <p:sp>
        <p:nvSpPr>
          <p:cNvPr id="170" name="Google Shape;170;p37"/>
          <p:cNvSpPr txBox="1"/>
          <p:nvPr/>
        </p:nvSpPr>
        <p:spPr>
          <a:xfrm>
            <a:off x="5369600" y="4150659"/>
            <a:ext cx="2642400" cy="8735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50" b="0" i="0" dirty="0" err="1">
                <a:solidFill>
                  <a:srgbClr val="444444"/>
                </a:solidFill>
                <a:effectLst/>
                <a:latin typeface="Calibri" panose="020F0502020204030204" pitchFamily="34" charset="0"/>
                <a:cs typeface="Calibri" panose="020F0502020204030204" pitchFamily="34" charset="0"/>
              </a:rPr>
              <a:t>N.a.</a:t>
            </a:r>
            <a:r>
              <a:rPr lang="en-US" sz="1050" b="0" i="0" dirty="0">
                <a:solidFill>
                  <a:srgbClr val="444444"/>
                </a:solidFill>
                <a:effectLst/>
                <a:latin typeface="Calibri" panose="020F0502020204030204" pitchFamily="34" charset="0"/>
                <a:cs typeface="Calibri" panose="020F0502020204030204" pitchFamily="34" charset="0"/>
              </a:rPr>
              <a:t> (n.d.). MLA In-Text Citations &amp; Parenthetical Citations. </a:t>
            </a:r>
            <a:r>
              <a:rPr lang="en-US" sz="1050" b="0" i="1" dirty="0">
                <a:solidFill>
                  <a:srgbClr val="444444"/>
                </a:solidFill>
                <a:effectLst/>
                <a:latin typeface="Calibri" panose="020F0502020204030204" pitchFamily="34" charset="0"/>
                <a:cs typeface="Calibri" panose="020F0502020204030204" pitchFamily="34" charset="0"/>
              </a:rPr>
              <a:t>Easy Bib</a:t>
            </a:r>
            <a:r>
              <a:rPr lang="en-US" sz="1050" b="0" i="0" dirty="0">
                <a:solidFill>
                  <a:srgbClr val="444444"/>
                </a:solidFill>
                <a:effectLst/>
                <a:latin typeface="Calibri" panose="020F0502020204030204" pitchFamily="34" charset="0"/>
                <a:cs typeface="Calibri" panose="020F0502020204030204" pitchFamily="34" charset="0"/>
              </a:rPr>
              <a:t>. </a:t>
            </a:r>
            <a:r>
              <a:rPr lang="en-US" sz="1050" b="0" i="0" dirty="0">
                <a:solidFill>
                  <a:srgbClr val="444444"/>
                </a:solidFill>
                <a:effectLst/>
                <a:latin typeface="Calibri" panose="020F0502020204030204" pitchFamily="34" charset="0"/>
                <a:cs typeface="Calibri" panose="020F0502020204030204" pitchFamily="34" charset="0"/>
                <a:hlinkClick r:id="rId4"/>
              </a:rPr>
              <a:t>https://www.easybib.com/guides/citation-guides/mla-format/how-to-cite-a-parenthetical-citations-mla/</a:t>
            </a:r>
            <a:r>
              <a:rPr lang="en-US" sz="1050" b="0" i="0" dirty="0">
                <a:solidFill>
                  <a:srgbClr val="444444"/>
                </a:solidFill>
                <a:effectLst/>
                <a:latin typeface="Calibri" panose="020F0502020204030204" pitchFamily="34" charset="0"/>
                <a:cs typeface="Calibri" panose="020F0502020204030204" pitchFamily="34" charset="0"/>
              </a:rPr>
              <a:t> </a:t>
            </a:r>
            <a:endParaRPr sz="900" dirty="0">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8"/>
          <p:cNvSpPr txBox="1">
            <a:spLocks noGrp="1"/>
          </p:cNvSpPr>
          <p:nvPr>
            <p:ph type="title"/>
          </p:nvPr>
        </p:nvSpPr>
        <p:spPr>
          <a:xfrm>
            <a:off x="457200" y="528070"/>
            <a:ext cx="8229600" cy="4125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Excerpt: Categorical Highlighting</a:t>
            </a:r>
            <a:endParaRPr dirty="0"/>
          </a:p>
        </p:txBody>
      </p:sp>
      <p:sp>
        <p:nvSpPr>
          <p:cNvPr id="176" name="Google Shape;176;p38"/>
          <p:cNvSpPr txBox="1">
            <a:spLocks noGrp="1"/>
          </p:cNvSpPr>
          <p:nvPr>
            <p:ph type="body" idx="1"/>
          </p:nvPr>
        </p:nvSpPr>
        <p:spPr>
          <a:xfrm>
            <a:off x="457198" y="1011225"/>
            <a:ext cx="6152611" cy="40695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600"/>
              </a:spcAft>
              <a:buSzPts val="2400"/>
              <a:buChar char="•"/>
            </a:pPr>
            <a:r>
              <a:rPr lang="en" sz="2100" dirty="0"/>
              <a:t>Read an excerpt from Jennifer Latham’s novel </a:t>
            </a:r>
            <a:r>
              <a:rPr lang="en" sz="2100" i="1" dirty="0"/>
              <a:t>Dreamland Burning </a:t>
            </a:r>
            <a:r>
              <a:rPr lang="en" sz="2100" dirty="0"/>
              <a:t>(pages 23-27). </a:t>
            </a:r>
            <a:endParaRPr sz="2100" dirty="0"/>
          </a:p>
          <a:p>
            <a:pPr marL="457200" lvl="0" indent="-381000" algn="l" rtl="0">
              <a:spcBef>
                <a:spcPts val="0"/>
              </a:spcBef>
              <a:spcAft>
                <a:spcPts val="600"/>
              </a:spcAft>
              <a:buSzPts val="2400"/>
              <a:buChar char="•"/>
            </a:pPr>
            <a:r>
              <a:rPr lang="en" sz="2100" dirty="0"/>
              <a:t>Think about the following question: </a:t>
            </a:r>
            <a:r>
              <a:rPr lang="en" sz="2100" i="1" dirty="0"/>
              <a:t>What is the injustice in this excerpt?</a:t>
            </a:r>
            <a:endParaRPr sz="2100" dirty="0"/>
          </a:p>
          <a:p>
            <a:pPr marL="457200" lvl="0" indent="-381000" algn="l" rtl="0">
              <a:spcBef>
                <a:spcPts val="0"/>
              </a:spcBef>
              <a:spcAft>
                <a:spcPts val="600"/>
              </a:spcAft>
              <a:buSzPts val="2400"/>
              <a:buChar char="•"/>
            </a:pPr>
            <a:r>
              <a:rPr lang="en" sz="2100" dirty="0"/>
              <a:t>Choose two highlighter colors.</a:t>
            </a:r>
            <a:endParaRPr sz="2100" dirty="0"/>
          </a:p>
          <a:p>
            <a:pPr marL="457200" lvl="0" indent="-393700" algn="l" rtl="0">
              <a:spcBef>
                <a:spcPts val="0"/>
              </a:spcBef>
              <a:spcAft>
                <a:spcPts val="0"/>
              </a:spcAft>
              <a:buSzPts val="2600"/>
              <a:buChar char="•"/>
            </a:pPr>
            <a:r>
              <a:rPr lang="en" sz="2100" dirty="0"/>
              <a:t>Use the two colors to highlight examples of injustice that are demonstrated through the following types of language: </a:t>
            </a:r>
            <a:r>
              <a:rPr lang="en" sz="2100" dirty="0">
                <a:highlight>
                  <a:srgbClr val="FFFF00"/>
                </a:highlight>
              </a:rPr>
              <a:t>racially discriminatory language</a:t>
            </a:r>
            <a:r>
              <a:rPr lang="en" sz="2100" dirty="0"/>
              <a:t> and </a:t>
            </a:r>
            <a:r>
              <a:rPr lang="en" sz="2100" dirty="0">
                <a:highlight>
                  <a:srgbClr val="00FFFF"/>
                </a:highlight>
              </a:rPr>
              <a:t>inflammatory language.</a:t>
            </a:r>
            <a:endParaRPr sz="2100" dirty="0">
              <a:highlight>
                <a:srgbClr val="00FFFF"/>
              </a:highlight>
            </a:endParaRPr>
          </a:p>
        </p:txBody>
      </p:sp>
      <p:sp>
        <p:nvSpPr>
          <p:cNvPr id="177" name="Google Shape;177;p38"/>
          <p:cNvSpPr txBox="1"/>
          <p:nvPr/>
        </p:nvSpPr>
        <p:spPr>
          <a:xfrm>
            <a:off x="7511775" y="1860400"/>
            <a:ext cx="73434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78" name="Google Shape;178;p38"/>
          <p:cNvPicPr preferRelativeResize="0"/>
          <p:nvPr/>
        </p:nvPicPr>
        <p:blipFill>
          <a:blip r:embed="rId3">
            <a:alphaModFix/>
          </a:blip>
          <a:stretch>
            <a:fillRect/>
          </a:stretch>
        </p:blipFill>
        <p:spPr>
          <a:xfrm rot="360000">
            <a:off x="6746233" y="767312"/>
            <a:ext cx="2061388" cy="2718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457200" y="108861"/>
            <a:ext cx="8229600" cy="55057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Paired Texts H-Chart</a:t>
            </a:r>
            <a:endParaRPr dirty="0"/>
          </a:p>
        </p:txBody>
      </p:sp>
      <p:sp>
        <p:nvSpPr>
          <p:cNvPr id="184" name="Google Shape;184;p39"/>
          <p:cNvSpPr txBox="1">
            <a:spLocks noGrp="1"/>
          </p:cNvSpPr>
          <p:nvPr>
            <p:ph type="body" idx="1"/>
          </p:nvPr>
        </p:nvSpPr>
        <p:spPr>
          <a:xfrm>
            <a:off x="457199" y="766885"/>
            <a:ext cx="4898571" cy="4157089"/>
          </a:xfrm>
          <a:prstGeom prst="rect">
            <a:avLst/>
          </a:prstGeom>
          <a:noFill/>
          <a:ln>
            <a:noFill/>
          </a:ln>
        </p:spPr>
        <p:txBody>
          <a:bodyPr spcFirstLastPara="1" wrap="square" lIns="45700" tIns="0" rIns="45700" bIns="0" anchor="t" anchorCtr="0">
            <a:noAutofit/>
          </a:bodyPr>
          <a:lstStyle/>
          <a:p>
            <a:pPr marL="457200" lvl="0" indent="-330200" algn="l" rtl="0">
              <a:spcBef>
                <a:spcPts val="0"/>
              </a:spcBef>
              <a:spcAft>
                <a:spcPts val="600"/>
              </a:spcAft>
              <a:buSzPts val="1600"/>
              <a:buChar char="•"/>
            </a:pPr>
            <a:r>
              <a:rPr lang="en" sz="1600" dirty="0"/>
              <a:t>Using the highlighted excerpt, record the answers to the question, “What is the injustice in this excerpt?” on the H-Chart.</a:t>
            </a:r>
            <a:endParaRPr sz="1600" dirty="0"/>
          </a:p>
          <a:p>
            <a:pPr marL="457200" lvl="0" indent="-330200" algn="l" rtl="0">
              <a:spcBef>
                <a:spcPts val="0"/>
              </a:spcBef>
              <a:spcAft>
                <a:spcPts val="600"/>
              </a:spcAft>
              <a:buSzPts val="1600"/>
              <a:buChar char="•"/>
            </a:pPr>
            <a:r>
              <a:rPr lang="en" sz="1600" dirty="0"/>
              <a:t>On the H-Chart, describe examples of injustice using bullet points. Use </a:t>
            </a:r>
            <a:r>
              <a:rPr lang="en" sz="1600" b="1" dirty="0"/>
              <a:t>text evidence</a:t>
            </a:r>
            <a:r>
              <a:rPr lang="en" sz="1600" dirty="0"/>
              <a:t> to support your answer.</a:t>
            </a:r>
            <a:endParaRPr sz="1600" dirty="0"/>
          </a:p>
          <a:p>
            <a:pPr marL="927100" lvl="1" indent="-285750" algn="l" rtl="0">
              <a:spcBef>
                <a:spcPts val="0"/>
              </a:spcBef>
              <a:spcAft>
                <a:spcPts val="600"/>
              </a:spcAft>
              <a:buSzPct val="100000"/>
              <a:buFont typeface="Arial" panose="020B0604020202020204" pitchFamily="34" charset="0"/>
              <a:buChar char="•"/>
            </a:pPr>
            <a:r>
              <a:rPr lang="en" sz="1400" dirty="0"/>
              <a:t>Example: </a:t>
            </a:r>
            <a:r>
              <a:rPr lang="en" sz="1400" i="1" dirty="0"/>
              <a:t>The injustice in this quote is the way some police officers assume you are doing something suspicious just because of the color of your skin. “It wasn’t like there was a shortage of news stories about bad cops assuming the worst when it came to brown-skinned kids like me” (Latham 18).</a:t>
            </a:r>
            <a:endParaRPr sz="1400" i="1" dirty="0"/>
          </a:p>
          <a:p>
            <a:pPr marL="457200" lvl="0" indent="-330200" algn="l" rtl="0">
              <a:spcBef>
                <a:spcPts val="0"/>
              </a:spcBef>
              <a:spcAft>
                <a:spcPts val="600"/>
              </a:spcAft>
              <a:buSzPts val="1600"/>
              <a:buChar char="•"/>
            </a:pPr>
            <a:r>
              <a:rPr lang="en" sz="1600" dirty="0"/>
              <a:t>When you have completed your notes, discuss your answers with your partner.</a:t>
            </a:r>
            <a:endParaRPr sz="1600" dirty="0"/>
          </a:p>
          <a:p>
            <a:pPr marL="457200" lvl="0" indent="-330200" algn="l" rtl="0">
              <a:spcBef>
                <a:spcPts val="0"/>
              </a:spcBef>
              <a:spcAft>
                <a:spcPts val="0"/>
              </a:spcAft>
              <a:buSzPts val="1600"/>
              <a:buChar char="•"/>
            </a:pPr>
            <a:r>
              <a:rPr lang="en" sz="1600" dirty="0"/>
              <a:t>Revise your list if you have anything to add after your discussion.</a:t>
            </a:r>
            <a:endParaRPr sz="1600" dirty="0"/>
          </a:p>
        </p:txBody>
      </p:sp>
      <p:pic>
        <p:nvPicPr>
          <p:cNvPr id="2" name="Google Shape;206;p42">
            <a:extLst>
              <a:ext uri="{FF2B5EF4-FFF2-40B4-BE49-F238E27FC236}">
                <a16:creationId xmlns:a16="http://schemas.microsoft.com/office/drawing/2014/main" id="{FF9FF630-97B3-8D0D-EFE7-46BF7D652073}"/>
              </a:ext>
            </a:extLst>
          </p:cNvPr>
          <p:cNvPicPr preferRelativeResize="0">
            <a:picLocks noChangeAspect="1"/>
          </p:cNvPicPr>
          <p:nvPr/>
        </p:nvPicPr>
        <p:blipFill>
          <a:blip r:embed="rId3">
            <a:alphaModFix/>
          </a:blip>
          <a:stretch>
            <a:fillRect/>
          </a:stretch>
        </p:blipFill>
        <p:spPr>
          <a:xfrm rot="540000">
            <a:off x="6028447" y="428069"/>
            <a:ext cx="2426875" cy="3150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2307</Words>
  <Application>Microsoft Office PowerPoint</Application>
  <PresentationFormat>On-screen Show (16:9)</PresentationFormat>
  <Paragraphs>182</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Georgia</vt:lpstr>
      <vt:lpstr>Constantia</vt:lpstr>
      <vt:lpstr>Calibri</vt:lpstr>
      <vt:lpstr>Noto Sans Symbols</vt:lpstr>
      <vt:lpstr>Arial</vt:lpstr>
      <vt:lpstr>LEARN theme</vt:lpstr>
      <vt:lpstr>LEARN theme</vt:lpstr>
      <vt:lpstr>1_LEARN theme</vt:lpstr>
      <vt:lpstr>Hall of Injustice, Part 1</vt:lpstr>
      <vt:lpstr>Essential Questions</vt:lpstr>
      <vt:lpstr>Take a Stand: Four Corners</vt:lpstr>
      <vt:lpstr>Take a Stand: Four Corners</vt:lpstr>
      <vt:lpstr>Definition of Injustice</vt:lpstr>
      <vt:lpstr>Tulsa Race Massacre (1921)                                     </vt:lpstr>
      <vt:lpstr>Text Evidence and Parenthetical Documentation</vt:lpstr>
      <vt:lpstr>Excerpt: Categorical Highlighting</vt:lpstr>
      <vt:lpstr>Paired Texts H-Chart</vt:lpstr>
      <vt:lpstr>Article: Categorical Highlighting</vt:lpstr>
      <vt:lpstr>Paired Texts H-Chart</vt:lpstr>
      <vt:lpstr>Paired Texts H-Chart</vt:lpstr>
      <vt:lpstr>Inverted Pyramid: Class Discussion</vt:lpstr>
      <vt:lpstr>Writing a Level 1 or 2 Inquiry Question</vt:lpstr>
      <vt:lpstr>Writing a Level 3 Inquiry Question</vt:lpstr>
      <vt:lpstr>Research-Guided Inquiry Question Choice Board  </vt:lpstr>
      <vt:lpstr>Guided Inquiry: Class Practice</vt:lpstr>
      <vt:lpstr>Tip of the Iceberg: Deeper Questions</vt:lpstr>
      <vt:lpstr>Guided Inquiry: Independent Question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of Injustice, Part 1</dc:title>
  <dc:creator>K20 Center</dc:creator>
  <cp:lastModifiedBy>Daniella Peters</cp:lastModifiedBy>
  <cp:revision>9</cp:revision>
  <dcterms:modified xsi:type="dcterms:W3CDTF">2023-01-25T21:19:47Z</dcterms:modified>
</cp:coreProperties>
</file>