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P5FQ2zAZYFsc3GEx6IXMP0Orc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50819-B2F7-4607-B1B8-F2E154C736C8}" v="10" dt="2020-11-03T22:54:19.104"/>
  </p1510:revLst>
</p1510:revInfo>
</file>

<file path=ppt/tableStyles.xml><?xml version="1.0" encoding="utf-8"?>
<a:tblStyleLst xmlns:a="http://schemas.openxmlformats.org/drawingml/2006/main" def="{664D2EE4-60A4-4534-ABC1-80B41FC88BDA}">
  <a:tblStyle styleId="{664D2EE4-60A4-4534-ABC1-80B41FC88B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7E7"/>
          </a:solidFill>
        </a:fill>
      </a:tcStyle>
    </a:wholeTbl>
    <a:band1H>
      <a:tcTxStyle/>
      <a:tcStyle>
        <a:tcBdr/>
        <a:fill>
          <a:solidFill>
            <a:srgbClr val="DDCBCB"/>
          </a:solidFill>
        </a:fill>
      </a:tcStyle>
    </a:band1H>
    <a:band2H>
      <a:tcTxStyle/>
      <a:tcStyle>
        <a:tcBdr/>
      </a:tcStyle>
    </a:band2H>
    <a:band1V>
      <a:tcTxStyle/>
      <a:tcStyle>
        <a:tcBdr/>
        <a:fill>
          <a:solidFill>
            <a:srgbClr val="DDCBCB"/>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114"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4FB50819-B2F7-4607-B1B8-F2E154C736C8}"/>
    <pc:docChg chg="custSel modSld">
      <pc:chgData name="Taylor Thurston" userId="10285e41d43c4120" providerId="LiveId" clId="{4FB50819-B2F7-4607-B1B8-F2E154C736C8}" dt="2020-11-03T22:58:24.905" v="36" actId="115"/>
      <pc:docMkLst>
        <pc:docMk/>
      </pc:docMkLst>
      <pc:sldChg chg="modSp mod">
        <pc:chgData name="Taylor Thurston" userId="10285e41d43c4120" providerId="LiveId" clId="{4FB50819-B2F7-4607-B1B8-F2E154C736C8}" dt="2020-11-03T22:44:15.934" v="0"/>
        <pc:sldMkLst>
          <pc:docMk/>
          <pc:sldMk cId="0" sldId="256"/>
        </pc:sldMkLst>
        <pc:spChg chg="mod">
          <ac:chgData name="Taylor Thurston" userId="10285e41d43c4120" providerId="LiveId" clId="{4FB50819-B2F7-4607-B1B8-F2E154C736C8}" dt="2020-11-03T22:44:15.934" v="0"/>
          <ac:spMkLst>
            <pc:docMk/>
            <pc:sldMk cId="0" sldId="256"/>
            <ac:spMk id="76" creationId="{00000000-0000-0000-0000-000000000000}"/>
          </ac:spMkLst>
        </pc:spChg>
      </pc:sldChg>
      <pc:sldChg chg="modSp mod">
        <pc:chgData name="Taylor Thurston" userId="10285e41d43c4120" providerId="LiveId" clId="{4FB50819-B2F7-4607-B1B8-F2E154C736C8}" dt="2020-11-03T22:46:44.348" v="7" actId="27636"/>
        <pc:sldMkLst>
          <pc:docMk/>
          <pc:sldMk cId="0" sldId="258"/>
        </pc:sldMkLst>
        <pc:spChg chg="mod">
          <ac:chgData name="Taylor Thurston" userId="10285e41d43c4120" providerId="LiveId" clId="{4FB50819-B2F7-4607-B1B8-F2E154C736C8}" dt="2020-11-03T22:46:44.348" v="7" actId="27636"/>
          <ac:spMkLst>
            <pc:docMk/>
            <pc:sldMk cId="0" sldId="258"/>
            <ac:spMk id="87" creationId="{00000000-0000-0000-0000-000000000000}"/>
          </ac:spMkLst>
        </pc:spChg>
        <pc:spChg chg="mod">
          <ac:chgData name="Taylor Thurston" userId="10285e41d43c4120" providerId="LiveId" clId="{4FB50819-B2F7-4607-B1B8-F2E154C736C8}" dt="2020-11-03T22:45:23.042" v="1" actId="33524"/>
          <ac:spMkLst>
            <pc:docMk/>
            <pc:sldMk cId="0" sldId="258"/>
            <ac:spMk id="91" creationId="{00000000-0000-0000-0000-000000000000}"/>
          </ac:spMkLst>
        </pc:spChg>
      </pc:sldChg>
      <pc:sldChg chg="modSp mod">
        <pc:chgData name="Taylor Thurston" userId="10285e41d43c4120" providerId="LiveId" clId="{4FB50819-B2F7-4607-B1B8-F2E154C736C8}" dt="2020-11-03T22:46:57.685" v="14" actId="20577"/>
        <pc:sldMkLst>
          <pc:docMk/>
          <pc:sldMk cId="0" sldId="260"/>
        </pc:sldMkLst>
        <pc:spChg chg="mod">
          <ac:chgData name="Taylor Thurston" userId="10285e41d43c4120" providerId="LiveId" clId="{4FB50819-B2F7-4607-B1B8-F2E154C736C8}" dt="2020-11-03T22:46:56.094" v="12" actId="20577"/>
          <ac:spMkLst>
            <pc:docMk/>
            <pc:sldMk cId="0" sldId="260"/>
            <ac:spMk id="107" creationId="{00000000-0000-0000-0000-000000000000}"/>
          </ac:spMkLst>
        </pc:spChg>
        <pc:spChg chg="mod">
          <ac:chgData name="Taylor Thurston" userId="10285e41d43c4120" providerId="LiveId" clId="{4FB50819-B2F7-4607-B1B8-F2E154C736C8}" dt="2020-11-03T22:46:57.685" v="14" actId="20577"/>
          <ac:spMkLst>
            <pc:docMk/>
            <pc:sldMk cId="0" sldId="260"/>
            <ac:spMk id="108" creationId="{00000000-0000-0000-0000-000000000000}"/>
          </ac:spMkLst>
        </pc:spChg>
      </pc:sldChg>
      <pc:sldChg chg="modSp mod">
        <pc:chgData name="Taylor Thurston" userId="10285e41d43c4120" providerId="LiveId" clId="{4FB50819-B2F7-4607-B1B8-F2E154C736C8}" dt="2020-11-03T22:46:44.331" v="5" actId="27636"/>
        <pc:sldMkLst>
          <pc:docMk/>
          <pc:sldMk cId="0" sldId="263"/>
        </pc:sldMkLst>
        <pc:spChg chg="mod">
          <ac:chgData name="Taylor Thurston" userId="10285e41d43c4120" providerId="LiveId" clId="{4FB50819-B2F7-4607-B1B8-F2E154C736C8}" dt="2020-11-03T22:46:44.331" v="5" actId="27636"/>
          <ac:spMkLst>
            <pc:docMk/>
            <pc:sldMk cId="0" sldId="263"/>
            <ac:spMk id="130" creationId="{00000000-0000-0000-0000-000000000000}"/>
          </ac:spMkLst>
        </pc:spChg>
      </pc:sldChg>
      <pc:sldChg chg="modSp mod">
        <pc:chgData name="Taylor Thurston" userId="10285e41d43c4120" providerId="LiveId" clId="{4FB50819-B2F7-4607-B1B8-F2E154C736C8}" dt="2020-11-03T22:49:39.706" v="24" actId="20577"/>
        <pc:sldMkLst>
          <pc:docMk/>
          <pc:sldMk cId="0" sldId="264"/>
        </pc:sldMkLst>
        <pc:spChg chg="mod">
          <ac:chgData name="Taylor Thurston" userId="10285e41d43c4120" providerId="LiveId" clId="{4FB50819-B2F7-4607-B1B8-F2E154C736C8}" dt="2020-11-03T22:46:44.337" v="6" actId="27636"/>
          <ac:spMkLst>
            <pc:docMk/>
            <pc:sldMk cId="0" sldId="264"/>
            <ac:spMk id="136" creationId="{00000000-0000-0000-0000-000000000000}"/>
          </ac:spMkLst>
        </pc:spChg>
        <pc:spChg chg="mod">
          <ac:chgData name="Taylor Thurston" userId="10285e41d43c4120" providerId="LiveId" clId="{4FB50819-B2F7-4607-B1B8-F2E154C736C8}" dt="2020-11-03T22:49:39.706" v="24" actId="20577"/>
          <ac:spMkLst>
            <pc:docMk/>
            <pc:sldMk cId="0" sldId="264"/>
            <ac:spMk id="137" creationId="{00000000-0000-0000-0000-000000000000}"/>
          </ac:spMkLst>
        </pc:spChg>
      </pc:sldChg>
      <pc:sldChg chg="modSp mod">
        <pc:chgData name="Taylor Thurston" userId="10285e41d43c4120" providerId="LiveId" clId="{4FB50819-B2F7-4607-B1B8-F2E154C736C8}" dt="2020-11-03T22:58:24.905" v="36" actId="115"/>
        <pc:sldMkLst>
          <pc:docMk/>
          <pc:sldMk cId="0" sldId="265"/>
        </pc:sldMkLst>
        <pc:spChg chg="mod">
          <ac:chgData name="Taylor Thurston" userId="10285e41d43c4120" providerId="LiveId" clId="{4FB50819-B2F7-4607-B1B8-F2E154C736C8}" dt="2020-11-03T22:58:24.905" v="36" actId="115"/>
          <ac:spMkLst>
            <pc:docMk/>
            <pc:sldMk cId="0" sldId="265"/>
            <ac:spMk id="143" creationId="{00000000-0000-0000-0000-000000000000}"/>
          </ac:spMkLst>
        </pc:spChg>
      </pc:sldChg>
      <pc:sldChg chg="modSp">
        <pc:chgData name="Taylor Thurston" userId="10285e41d43c4120" providerId="LiveId" clId="{4FB50819-B2F7-4607-B1B8-F2E154C736C8}" dt="2020-11-03T22:52:54.512" v="25"/>
        <pc:sldMkLst>
          <pc:docMk/>
          <pc:sldMk cId="0" sldId="267"/>
        </pc:sldMkLst>
        <pc:picChg chg="mod">
          <ac:chgData name="Taylor Thurston" userId="10285e41d43c4120" providerId="LiveId" clId="{4FB50819-B2F7-4607-B1B8-F2E154C736C8}" dt="2020-11-03T22:52:54.512" v="25"/>
          <ac:picMkLst>
            <pc:docMk/>
            <pc:sldMk cId="0" sldId="267"/>
            <ac:picMk id="157" creationId="{00000000-0000-0000-0000-000000000000}"/>
          </ac:picMkLst>
        </pc:picChg>
      </pc:sldChg>
      <pc:sldChg chg="modSp">
        <pc:chgData name="Taylor Thurston" userId="10285e41d43c4120" providerId="LiveId" clId="{4FB50819-B2F7-4607-B1B8-F2E154C736C8}" dt="2020-11-03T22:54:19.104" v="26"/>
        <pc:sldMkLst>
          <pc:docMk/>
          <pc:sldMk cId="0" sldId="269"/>
        </pc:sldMkLst>
        <pc:picChg chg="mod">
          <ac:chgData name="Taylor Thurston" userId="10285e41d43c4120" providerId="LiveId" clId="{4FB50819-B2F7-4607-B1B8-F2E154C736C8}" dt="2020-11-03T22:54:19.104" v="26"/>
          <ac:picMkLst>
            <pc:docMk/>
            <pc:sldMk cId="0" sldId="269"/>
            <ac:picMk id="170" creationId="{00000000-0000-0000-0000-000000000000}"/>
          </ac:picMkLst>
        </pc:picChg>
      </pc:sldChg>
      <pc:sldChg chg="modSp mod">
        <pc:chgData name="Taylor Thurston" userId="10285e41d43c4120" providerId="LiveId" clId="{4FB50819-B2F7-4607-B1B8-F2E154C736C8}" dt="2020-11-03T22:56:20.441" v="29" actId="14100"/>
        <pc:sldMkLst>
          <pc:docMk/>
          <pc:sldMk cId="0" sldId="273"/>
        </pc:sldMkLst>
        <pc:spChg chg="mod">
          <ac:chgData name="Taylor Thurston" userId="10285e41d43c4120" providerId="LiveId" clId="{4FB50819-B2F7-4607-B1B8-F2E154C736C8}" dt="2020-11-03T22:56:20.441" v="29" actId="14100"/>
          <ac:spMkLst>
            <pc:docMk/>
            <pc:sldMk cId="0" sldId="273"/>
            <ac:spMk id="196" creationId="{00000000-0000-0000-0000-000000000000}"/>
          </ac:spMkLst>
        </pc:spChg>
      </pc:sldChg>
      <pc:sldChg chg="modSp mod">
        <pc:chgData name="Taylor Thurston" userId="10285e41d43c4120" providerId="LiveId" clId="{4FB50819-B2F7-4607-B1B8-F2E154C736C8}" dt="2020-11-03T22:56:43.433" v="30" actId="14100"/>
        <pc:sldMkLst>
          <pc:docMk/>
          <pc:sldMk cId="0" sldId="274"/>
        </pc:sldMkLst>
        <pc:spChg chg="mod">
          <ac:chgData name="Taylor Thurston" userId="10285e41d43c4120" providerId="LiveId" clId="{4FB50819-B2F7-4607-B1B8-F2E154C736C8}" dt="2020-11-03T22:56:43.433" v="30" actId="14100"/>
          <ac:spMkLst>
            <pc:docMk/>
            <pc:sldMk cId="0" sldId="274"/>
            <ac:spMk id="2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photos/brick-wall-bricks-brick-background-124582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uides.nyu.edu/poste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03d700d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803d700d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03d700dd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803d700dd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Video source: </a:t>
            </a:r>
            <a:r>
              <a:rPr lang="en-US" dirty="0" err="1"/>
              <a:t>Tulsaccprof</a:t>
            </a:r>
            <a:r>
              <a:rPr lang="en-US" dirty="0"/>
              <a:t>. (2012, Dec. 17). Writing an effective thesis statement [Video]. YouTube. https://www.youtube.com/watch?v=4sx42_C10zw</a:t>
            </a:r>
            <a:endParaRPr dirty="0"/>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Video source: </a:t>
            </a:r>
            <a:r>
              <a:rPr lang="en-US" dirty="0"/>
              <a:t>Andrew. (2013, April 21). How to write a thesis for beginners [Video]. YouTube. https://www.youtube.com/watch?v=wCzuAMVmIZ8</a:t>
            </a:r>
            <a:endParaRPr dirty="0"/>
          </a:p>
        </p:txBody>
      </p:sp>
      <p:sp>
        <p:nvSpPr>
          <p:cNvPr id="167" name="Google Shape;1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03d700dd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803d700dd6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Image source: </a:t>
            </a:r>
            <a:r>
              <a:rPr lang="en-US"/>
              <a:t>Pixabay. (n.d.). Brick wall. </a:t>
            </a:r>
            <a:r>
              <a:rPr lang="en-US" u="sng">
                <a:solidFill>
                  <a:schemeClr val="hlink"/>
                </a:solidFill>
                <a:hlinkClick r:id="rId3"/>
              </a:rPr>
              <a:t>https://pixabay.com/photos/brick-wall-bricks-brick-background-1245825/</a:t>
            </a:r>
            <a:endParaRPr/>
          </a:p>
        </p:txBody>
      </p:sp>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3d700dd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803d700dd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03d700dd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803d700dd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Source: </a:t>
            </a:r>
            <a:r>
              <a:rPr lang="en-US"/>
              <a:t>NYU Libraries. (2020, May 18). </a:t>
            </a:r>
            <a:r>
              <a:rPr lang="en-US" i="1"/>
              <a:t>How to create a research poster: Poster basics</a:t>
            </a:r>
            <a:r>
              <a:rPr lang="en-US"/>
              <a:t>. Research Guides. </a:t>
            </a:r>
            <a:r>
              <a:rPr lang="en-US" u="sng">
                <a:solidFill>
                  <a:schemeClr val="hlink"/>
                </a:solidFill>
                <a:hlinkClick r:id="rId3"/>
              </a:rPr>
              <a:t>https://guides.nyu.edu/posters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03d700dd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803d700dd6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2faabb039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52faabb039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400"/>
              <a:buNone/>
            </a:pPr>
            <a:r>
              <a:rPr lang="en-US" b="1" dirty="0">
                <a:solidFill>
                  <a:srgbClr val="333333"/>
                </a:solidFill>
              </a:rPr>
              <a:t>Image source: </a:t>
            </a:r>
            <a:r>
              <a:rPr lang="en-US" dirty="0">
                <a:solidFill>
                  <a:srgbClr val="333333"/>
                </a:solidFill>
              </a:rPr>
              <a:t>Chang, N., Henry, C., &amp; </a:t>
            </a:r>
            <a:r>
              <a:rPr lang="en-US" dirty="0" err="1">
                <a:solidFill>
                  <a:srgbClr val="333333"/>
                </a:solidFill>
              </a:rPr>
              <a:t>Maiolo</a:t>
            </a:r>
            <a:r>
              <a:rPr lang="en-US" dirty="0">
                <a:solidFill>
                  <a:srgbClr val="333333"/>
                </a:solidFill>
              </a:rPr>
              <a:t>, M. (2019). The massacre of black Wall Street. The Atlantic/HBO. www.theatlantic.com/sponsored/hbo-2019/the-massacre-of-black-wall-street/3217/</a:t>
            </a:r>
            <a:endParaRPr dirty="0">
              <a:solidFill>
                <a:srgbClr val="333333"/>
              </a:solidFill>
            </a:endParaRPr>
          </a:p>
          <a:p>
            <a:pPr marL="457200" lvl="0" indent="-228600" algn="l" rtl="0">
              <a:lnSpc>
                <a:spcPct val="115000"/>
              </a:lnSpc>
              <a:spcBef>
                <a:spcPts val="1100"/>
              </a:spcBef>
              <a:spcAft>
                <a:spcPts val="0"/>
              </a:spcAft>
              <a:buClr>
                <a:srgbClr val="333333"/>
              </a:buClr>
              <a:buSzPts val="1050"/>
              <a:buNone/>
            </a:pPr>
            <a:endParaRPr sz="1050" dirty="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1100"/>
              </a:spcBef>
              <a:spcAft>
                <a:spcPts val="0"/>
              </a:spcAft>
              <a:buSzPts val="1400"/>
              <a:buNone/>
            </a:pPr>
            <a:endParaRPr dirty="0"/>
          </a:p>
        </p:txBody>
      </p:sp>
      <p:sp>
        <p:nvSpPr>
          <p:cNvPr id="85" name="Google Shape;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Definition source: </a:t>
            </a:r>
            <a:r>
              <a:rPr lang="en-US"/>
              <a:t>lexico.com</a:t>
            </a: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400"/>
              <a:buNone/>
            </a:pPr>
            <a:r>
              <a:rPr lang="en-US" b="1">
                <a:solidFill>
                  <a:srgbClr val="333333"/>
                </a:solidFill>
              </a:rPr>
              <a:t>Video source: </a:t>
            </a:r>
            <a:r>
              <a:rPr lang="en-US">
                <a:solidFill>
                  <a:srgbClr val="333333"/>
                </a:solidFill>
              </a:rPr>
              <a:t>Tulsa Public Schools. (2018, June 1). The Tulsa race massacre; Then and now. [Video]. YouTube. https://www.youtube.com/watch?v=GhoAGJUDEvc</a:t>
            </a:r>
            <a:endParaRPr>
              <a:solidFill>
                <a:srgbClr val="333333"/>
              </a:solidFill>
            </a:endParaRPr>
          </a:p>
          <a:p>
            <a:pPr marL="0" lvl="0" indent="0" algn="l" rtl="0">
              <a:lnSpc>
                <a:spcPct val="100000"/>
              </a:lnSpc>
              <a:spcBef>
                <a:spcPts val="1100"/>
              </a:spcBef>
              <a:spcAft>
                <a:spcPts val="0"/>
              </a:spcAft>
              <a:buSzPts val="1400"/>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100"/>
              </a:spcBef>
              <a:spcAft>
                <a:spcPts val="0"/>
              </a:spcAft>
              <a:buSzPts val="1400"/>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Note: </a:t>
            </a:r>
            <a:r>
              <a:rPr lang="en-US"/>
              <a:t>If students did not complete Hall of Injustice: Part 1, you can take them through the Extend portion of that lesson to create their Inquiry-Based Research questions.</a:t>
            </a:r>
            <a:endParaRPr/>
          </a:p>
        </p:txBody>
      </p:sp>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8"/>
        <p:cNvGrpSpPr/>
        <p:nvPr/>
      </p:nvGrpSpPr>
      <p:grpSpPr>
        <a:xfrm>
          <a:off x="0" y="0"/>
          <a:ext cx="0" cy="0"/>
          <a:chOff x="0" y="0"/>
          <a:chExt cx="0" cy="0"/>
        </a:xfrm>
      </p:grpSpPr>
      <p:sp>
        <p:nvSpPr>
          <p:cNvPr id="49" name="Google Shape;4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1" name="Google Shape;5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55"/>
        <p:cNvGrpSpPr/>
        <p:nvPr/>
      </p:nvGrpSpPr>
      <p:grpSpPr>
        <a:xfrm>
          <a:off x="0" y="0"/>
          <a:ext cx="0" cy="0"/>
          <a:chOff x="0" y="0"/>
          <a:chExt cx="0" cy="0"/>
        </a:xfrm>
      </p:grpSpPr>
      <p:pic>
        <p:nvPicPr>
          <p:cNvPr id="56" name="Google Shape;5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7"/>
        <p:cNvGrpSpPr/>
        <p:nvPr/>
      </p:nvGrpSpPr>
      <p:grpSpPr>
        <a:xfrm>
          <a:off x="0" y="0"/>
          <a:ext cx="0" cy="0"/>
          <a:chOff x="0" y="0"/>
          <a:chExt cx="0" cy="0"/>
        </a:xfrm>
      </p:grpSpPr>
      <p:sp>
        <p:nvSpPr>
          <p:cNvPr id="58" name="Google Shape;58;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6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6" name="Google Shape;66;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7"/>
        <p:cNvGrpSpPr/>
        <p:nvPr/>
      </p:nvGrpSpPr>
      <p:grpSpPr>
        <a:xfrm>
          <a:off x="0" y="0"/>
          <a:ext cx="0" cy="0"/>
          <a:chOff x="0" y="0"/>
          <a:chExt cx="0" cy="0"/>
        </a:xfrm>
      </p:grpSpPr>
      <p:sp>
        <p:nvSpPr>
          <p:cNvPr id="68" name="Google Shape;6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70" name="Google Shape;70;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38" name="Google Shape;3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3" name="Google Shape;43;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4" name="Google Shape;44;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5" name="Google Shape;4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pic>
        <p:nvPicPr>
          <p:cNvPr id="47" name="Google Shape;47;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k20center.ou.edu/strategy/ed4bc73102cfdf13e3a18ee87202394b"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sx42_C10zw"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CzuAMVmIZ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Hall of Injustice: Part Two</a:t>
            </a:r>
            <a:endParaRPr/>
          </a:p>
        </p:txBody>
      </p:sp>
      <p:sp>
        <p:nvSpPr>
          <p:cNvPr id="76" name="Google Shape;76;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Guided Inquiry Research</a:t>
            </a:r>
          </a:p>
          <a:p>
            <a:pPr marL="0" marR="34288" lvl="0" indent="0" algn="l" rtl="0">
              <a:spcBef>
                <a:spcPts val="0"/>
              </a:spcBef>
              <a:spcAft>
                <a:spcPts val="0"/>
              </a:spcAft>
              <a:buSzPts val="2600"/>
              <a:buNone/>
            </a:pPr>
            <a:r>
              <a:rPr lang="en-US" dirty="0"/>
              <a:t>ELA &amp; Oklahoma History</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803d700dd6_0_0"/>
          <p:cNvSpPr txBox="1">
            <a:spLocks noGrp="1"/>
          </p:cNvSpPr>
          <p:nvPr>
            <p:ph type="title"/>
          </p:nvPr>
        </p:nvSpPr>
        <p:spPr>
          <a:xfrm>
            <a:off x="457200" y="24231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Research Time!</a:t>
            </a:r>
            <a:endParaRPr/>
          </a:p>
        </p:txBody>
      </p:sp>
      <p:sp>
        <p:nvSpPr>
          <p:cNvPr id="143" name="Google Shape;143;g803d700dd6_0_0"/>
          <p:cNvSpPr txBox="1">
            <a:spLocks noGrp="1"/>
          </p:cNvSpPr>
          <p:nvPr>
            <p:ph type="body" idx="1"/>
          </p:nvPr>
        </p:nvSpPr>
        <p:spPr>
          <a:xfrm>
            <a:off x="581025" y="1199198"/>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Using the </a:t>
            </a:r>
            <a:r>
              <a:rPr lang="en-US" dirty="0">
                <a:solidFill>
                  <a:schemeClr val="tx1"/>
                </a:solidFill>
              </a:rPr>
              <a:t>Inquiry Log</a:t>
            </a:r>
            <a:r>
              <a:rPr lang="en-US" dirty="0"/>
              <a:t>, research your Inquiry Question.</a:t>
            </a:r>
            <a:endParaRPr dirty="0"/>
          </a:p>
          <a:p>
            <a:pPr marL="457200" lvl="0" indent="-393700" algn="l" rtl="0">
              <a:lnSpc>
                <a:spcPct val="100000"/>
              </a:lnSpc>
              <a:spcBef>
                <a:spcPts val="0"/>
              </a:spcBef>
              <a:spcAft>
                <a:spcPts val="0"/>
              </a:spcAft>
              <a:buSzPts val="2600"/>
              <a:buChar char="•"/>
            </a:pPr>
            <a:r>
              <a:rPr lang="en-US" dirty="0"/>
              <a:t>Use 3–5 sources to locate your answer. </a:t>
            </a:r>
            <a:endParaRPr dirty="0"/>
          </a:p>
          <a:p>
            <a:pPr marL="457200" lvl="0" indent="-393700" algn="l" rtl="0">
              <a:lnSpc>
                <a:spcPct val="100000"/>
              </a:lnSpc>
              <a:spcBef>
                <a:spcPts val="0"/>
              </a:spcBef>
              <a:spcAft>
                <a:spcPts val="0"/>
              </a:spcAft>
              <a:buSzPts val="2600"/>
              <a:buChar char="•"/>
            </a:pPr>
            <a:r>
              <a:rPr lang="en-US" dirty="0"/>
              <a:t>Use the </a:t>
            </a:r>
            <a:r>
              <a:rPr lang="en-US" u="sng" dirty="0">
                <a:solidFill>
                  <a:schemeClr val="hlink"/>
                </a:solidFill>
                <a:hlinkClick r:id="rId3"/>
              </a:rPr>
              <a:t>A-CLAP Strategy</a:t>
            </a:r>
            <a:r>
              <a:rPr lang="en-US" dirty="0"/>
              <a:t> to evaluate your sources.</a:t>
            </a:r>
            <a:endParaRPr dirty="0"/>
          </a:p>
          <a:p>
            <a:pPr marL="457200" lvl="0" indent="-393700" algn="l" rtl="0">
              <a:lnSpc>
                <a:spcPct val="100000"/>
              </a:lnSpc>
              <a:spcBef>
                <a:spcPts val="0"/>
              </a:spcBef>
              <a:spcAft>
                <a:spcPts val="0"/>
              </a:spcAft>
              <a:buSzPts val="2600"/>
              <a:buChar char="•"/>
            </a:pPr>
            <a:r>
              <a:rPr lang="en-US" dirty="0"/>
              <a:t>Use resources from the </a:t>
            </a:r>
            <a:r>
              <a:rPr lang="en-US" dirty="0">
                <a:solidFill>
                  <a:schemeClr val="tx1"/>
                </a:solidFill>
              </a:rPr>
              <a:t>Resource Choice Board</a:t>
            </a:r>
            <a:r>
              <a:rPr lang="en-US" dirty="0"/>
              <a:t>, or conduct your own search. </a:t>
            </a:r>
            <a:endParaRPr dirty="0"/>
          </a:p>
          <a:p>
            <a:pPr marL="520700" lvl="1" indent="0" algn="l" rtl="0">
              <a:lnSpc>
                <a:spcPct val="100000"/>
              </a:lnSpc>
              <a:spcBef>
                <a:spcPts val="0"/>
              </a:spcBef>
              <a:spcAft>
                <a:spcPts val="0"/>
              </a:spcAft>
              <a:buSzPts val="2600"/>
              <a:buNone/>
            </a:pPr>
            <a:r>
              <a:rPr lang="en-US" b="1" dirty="0">
                <a:solidFill>
                  <a:srgbClr val="3974AD"/>
                </a:solidFill>
              </a:rPr>
              <a:t>Remember that .</a:t>
            </a:r>
            <a:r>
              <a:rPr lang="en-US" b="1" dirty="0" err="1">
                <a:solidFill>
                  <a:srgbClr val="3974AD"/>
                </a:solidFill>
              </a:rPr>
              <a:t>edu</a:t>
            </a:r>
            <a:r>
              <a:rPr lang="en-US" b="1" dirty="0">
                <a:solidFill>
                  <a:srgbClr val="3974AD"/>
                </a:solidFill>
              </a:rPr>
              <a:t>, .gov, and .org are generally more reliable than .com.</a:t>
            </a:r>
            <a:endParaRPr b="1" dirty="0">
              <a:solidFill>
                <a:srgbClr val="3974A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803d700dd6_0_6"/>
          <p:cNvSpPr txBox="1">
            <a:spLocks noGrp="1"/>
          </p:cNvSpPr>
          <p:nvPr>
            <p:ph type="title"/>
          </p:nvPr>
        </p:nvSpPr>
        <p:spPr>
          <a:xfrm>
            <a:off x="648268" y="211900"/>
            <a:ext cx="8038531" cy="5616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A-CLAP Strategy for Resources</a:t>
            </a:r>
            <a:endParaRPr dirty="0"/>
          </a:p>
        </p:txBody>
      </p:sp>
      <p:sp>
        <p:nvSpPr>
          <p:cNvPr id="149" name="Google Shape;149;g803d700dd6_0_6"/>
          <p:cNvSpPr txBox="1">
            <a:spLocks noGrp="1"/>
          </p:cNvSpPr>
          <p:nvPr>
            <p:ph type="body" idx="1"/>
          </p:nvPr>
        </p:nvSpPr>
        <p:spPr>
          <a:xfrm>
            <a:off x="648268" y="909376"/>
            <a:ext cx="6124470" cy="4234224"/>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SzPts val="1200"/>
              <a:buNone/>
            </a:pPr>
            <a:r>
              <a:rPr lang="en-US" sz="1400" b="1" dirty="0">
                <a:solidFill>
                  <a:srgbClr val="3974AD"/>
                </a:solidFill>
              </a:rPr>
              <a:t>Authority</a:t>
            </a:r>
            <a:r>
              <a:rPr lang="en-US" sz="1400" dirty="0">
                <a:solidFill>
                  <a:srgbClr val="3974AD"/>
                </a:solidFill>
              </a:rPr>
              <a:t>: </a:t>
            </a:r>
            <a:r>
              <a:rPr lang="en-US" sz="1400" dirty="0"/>
              <a:t>Is there an author, editor, publisher, or institution provided? Does the individual or organization list their qualifications or credentials? </a:t>
            </a:r>
            <a:endParaRPr sz="1400" dirty="0"/>
          </a:p>
          <a:p>
            <a:pPr marL="152400" lvl="0" indent="0" algn="l" rtl="0">
              <a:lnSpc>
                <a:spcPct val="100000"/>
              </a:lnSpc>
              <a:spcBef>
                <a:spcPts val="1800"/>
              </a:spcBef>
              <a:spcAft>
                <a:spcPts val="0"/>
              </a:spcAft>
              <a:buSzPts val="1200"/>
              <a:buNone/>
            </a:pPr>
            <a:r>
              <a:rPr lang="en-US" sz="1400" b="1" dirty="0">
                <a:solidFill>
                  <a:srgbClr val="3974AD"/>
                </a:solidFill>
              </a:rPr>
              <a:t>Currency</a:t>
            </a:r>
            <a:r>
              <a:rPr lang="en-US" sz="1400" dirty="0">
                <a:solidFill>
                  <a:srgbClr val="3974AD"/>
                </a:solidFill>
              </a:rPr>
              <a:t>:</a:t>
            </a:r>
            <a:r>
              <a:rPr lang="en-US" sz="1400" dirty="0"/>
              <a:t> Is there a date that shows when the source was published or last updated? Keep in mind that not knowing the date of publication for factual or statistical information can call its accuracy into question. </a:t>
            </a:r>
            <a:endParaRPr sz="1400" dirty="0"/>
          </a:p>
          <a:p>
            <a:pPr marL="152400" lvl="0" indent="0" algn="l" rtl="0">
              <a:lnSpc>
                <a:spcPct val="100000"/>
              </a:lnSpc>
              <a:spcBef>
                <a:spcPts val="1800"/>
              </a:spcBef>
              <a:spcAft>
                <a:spcPts val="0"/>
              </a:spcAft>
              <a:buSzPts val="1200"/>
              <a:buNone/>
            </a:pPr>
            <a:r>
              <a:rPr lang="en-US" sz="1400" b="1" dirty="0">
                <a:solidFill>
                  <a:srgbClr val="3974AD"/>
                </a:solidFill>
              </a:rPr>
              <a:t>Leaning</a:t>
            </a:r>
            <a:r>
              <a:rPr lang="en-US" sz="1400" dirty="0">
                <a:solidFill>
                  <a:srgbClr val="3974AD"/>
                </a:solidFill>
              </a:rPr>
              <a:t>:</a:t>
            </a:r>
            <a:r>
              <a:rPr lang="en-US" sz="1400" dirty="0"/>
              <a:t> Look for objective sources that present information with a minimum of bias and without the intention to persuade. If a debatable issue is covered, are both sides presented? </a:t>
            </a:r>
            <a:endParaRPr sz="1400" dirty="0"/>
          </a:p>
          <a:p>
            <a:pPr marL="152400" lvl="0" indent="0" algn="l" rtl="0">
              <a:lnSpc>
                <a:spcPct val="100000"/>
              </a:lnSpc>
              <a:spcBef>
                <a:spcPts val="1800"/>
              </a:spcBef>
              <a:spcAft>
                <a:spcPts val="0"/>
              </a:spcAft>
              <a:buSzPts val="1200"/>
              <a:buNone/>
            </a:pPr>
            <a:r>
              <a:rPr lang="en-US" sz="1400" b="1" dirty="0">
                <a:solidFill>
                  <a:srgbClr val="3974AD"/>
                </a:solidFill>
              </a:rPr>
              <a:t>Accuracy</a:t>
            </a:r>
            <a:r>
              <a:rPr lang="en-US" sz="1400" dirty="0">
                <a:solidFill>
                  <a:srgbClr val="3974AD"/>
                </a:solidFill>
              </a:rPr>
              <a:t>:</a:t>
            </a:r>
            <a:r>
              <a:rPr lang="en-US" sz="1400" dirty="0"/>
              <a:t> Based on the reading you have already done on the subject, can you corroborate this information with other sources? Is factual information referenced in footnotes or a "Works Cited" list?</a:t>
            </a:r>
            <a:endParaRPr sz="1400" dirty="0"/>
          </a:p>
          <a:p>
            <a:pPr marL="152400" lvl="0" indent="0" algn="l" rtl="0">
              <a:lnSpc>
                <a:spcPct val="100000"/>
              </a:lnSpc>
              <a:spcBef>
                <a:spcPts val="1800"/>
              </a:spcBef>
              <a:spcAft>
                <a:spcPts val="0"/>
              </a:spcAft>
              <a:buSzPts val="1200"/>
              <a:buNone/>
            </a:pPr>
            <a:r>
              <a:rPr lang="en-US" sz="1400" b="1" dirty="0">
                <a:solidFill>
                  <a:srgbClr val="3974AD"/>
                </a:solidFill>
              </a:rPr>
              <a:t>Purpose:</a:t>
            </a:r>
            <a:r>
              <a:rPr lang="en-US" sz="1400" dirty="0">
                <a:solidFill>
                  <a:srgbClr val="3974AD"/>
                </a:solidFill>
              </a:rPr>
              <a:t> </a:t>
            </a:r>
            <a:r>
              <a:rPr lang="en-US" sz="1400" dirty="0"/>
              <a:t>Judge whether the source is geared to a scholarly or nonprofessional audience. Is the information relevant to your needs? If online, use the URL or other linked websites to help you determine its purpose. </a:t>
            </a:r>
            <a:endParaRPr sz="1400" dirty="0"/>
          </a:p>
          <a:p>
            <a:pPr marL="457200" lvl="0" indent="0" algn="l" rtl="0">
              <a:lnSpc>
                <a:spcPct val="100000"/>
              </a:lnSpc>
              <a:spcBef>
                <a:spcPts val="2320"/>
              </a:spcBef>
              <a:spcAft>
                <a:spcPts val="0"/>
              </a:spcAft>
              <a:buSzPts val="2600"/>
              <a:buNone/>
            </a:pPr>
            <a:endParaRPr sz="1200" dirty="0"/>
          </a:p>
        </p:txBody>
      </p:sp>
      <p:sp>
        <p:nvSpPr>
          <p:cNvPr id="150" name="Google Shape;150;g803d700dd6_0_6"/>
          <p:cNvSpPr txBox="1"/>
          <p:nvPr/>
        </p:nvSpPr>
        <p:spPr>
          <a:xfrm>
            <a:off x="6918289" y="1949270"/>
            <a:ext cx="1979526" cy="830997"/>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lt1"/>
                </a:solidFill>
                <a:latin typeface="Calibri"/>
                <a:ea typeface="Calibri"/>
                <a:cs typeface="Calibri"/>
                <a:sym typeface="Calibri"/>
              </a:rPr>
              <a:t>Assess the reliability of each source you use in your research.</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311700" y="300150"/>
            <a:ext cx="8520600" cy="5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000"/>
              <a:t>Thesis Statements</a:t>
            </a:r>
            <a:endParaRPr sz="3000"/>
          </a:p>
        </p:txBody>
      </p:sp>
      <p:sp>
        <p:nvSpPr>
          <p:cNvPr id="156" name="Google Shape;156;p9"/>
          <p:cNvSpPr txBox="1">
            <a:spLocks noGrp="1"/>
          </p:cNvSpPr>
          <p:nvPr>
            <p:ph type="body" idx="1"/>
          </p:nvPr>
        </p:nvSpPr>
        <p:spPr>
          <a:xfrm>
            <a:off x="311700" y="873637"/>
            <a:ext cx="8714400" cy="45944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400">
                <a:latin typeface="Calibri"/>
                <a:ea typeface="Calibri"/>
                <a:cs typeface="Calibri"/>
                <a:sym typeface="Calibri"/>
              </a:rPr>
              <a:t>A thesis statement is a one-sentence point of your essay. </a:t>
            </a:r>
            <a:endParaRPr/>
          </a:p>
          <a:p>
            <a:pPr marL="114300" lvl="0" indent="0" algn="l" rtl="0">
              <a:lnSpc>
                <a:spcPct val="100000"/>
              </a:lnSpc>
              <a:spcBef>
                <a:spcPts val="0"/>
              </a:spcBef>
              <a:spcAft>
                <a:spcPts val="0"/>
              </a:spcAft>
              <a:buSzPts val="1800"/>
              <a:buNone/>
            </a:pPr>
            <a:endParaRPr sz="1400">
              <a:latin typeface="Calibri"/>
              <a:ea typeface="Calibri"/>
              <a:cs typeface="Calibri"/>
              <a:sym typeface="Calibri"/>
            </a:endParaRPr>
          </a:p>
        </p:txBody>
      </p:sp>
      <p:pic>
        <p:nvPicPr>
          <p:cNvPr id="157" name="Google Shape;157;p9" title="Writing an Effective Thesis Statement">
            <a:hlinkClick r:id="rId3"/>
          </p:cNvPr>
          <p:cNvPicPr preferRelativeResize="0"/>
          <p:nvPr/>
        </p:nvPicPr>
        <p:blipFill rotWithShape="1">
          <a:blip r:embed="rId4">
            <a:alphaModFix/>
          </a:blip>
          <a:srcRect/>
          <a:stretch/>
        </p:blipFill>
        <p:spPr>
          <a:xfrm>
            <a:off x="1524000" y="1392072"/>
            <a:ext cx="6096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311700" y="300150"/>
            <a:ext cx="8520600" cy="5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000"/>
              <a:t>Formulating a Thesis Statement</a:t>
            </a:r>
            <a:endParaRPr sz="3000"/>
          </a:p>
        </p:txBody>
      </p:sp>
      <p:sp>
        <p:nvSpPr>
          <p:cNvPr id="163" name="Google Shape;163;p11"/>
          <p:cNvSpPr txBox="1">
            <a:spLocks noGrp="1"/>
          </p:cNvSpPr>
          <p:nvPr>
            <p:ph type="body" idx="1"/>
          </p:nvPr>
        </p:nvSpPr>
        <p:spPr>
          <a:xfrm>
            <a:off x="311700" y="873637"/>
            <a:ext cx="8520625" cy="7247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600">
                <a:latin typeface="Calibri"/>
                <a:ea typeface="Calibri"/>
                <a:cs typeface="Calibri"/>
                <a:sym typeface="Calibri"/>
              </a:rPr>
              <a:t>Take your research question and turn it into a thesis statement with a topic, a claim, and specific main points.</a:t>
            </a:r>
            <a:endParaRPr sz="1600">
              <a:latin typeface="Calibri"/>
              <a:ea typeface="Calibri"/>
              <a:cs typeface="Calibri"/>
              <a:sym typeface="Calibri"/>
            </a:endParaRPr>
          </a:p>
        </p:txBody>
      </p:sp>
      <p:graphicFrame>
        <p:nvGraphicFramePr>
          <p:cNvPr id="164" name="Google Shape;164;p11"/>
          <p:cNvGraphicFramePr/>
          <p:nvPr/>
        </p:nvGraphicFramePr>
        <p:xfrm>
          <a:off x="561974" y="1588836"/>
          <a:ext cx="7200900" cy="3286160"/>
        </p:xfrm>
        <a:graphic>
          <a:graphicData uri="http://schemas.openxmlformats.org/drawingml/2006/table">
            <a:tbl>
              <a:tblPr firstCol="1" bandRow="1">
                <a:noFill/>
                <a:tableStyleId>{664D2EE4-60A4-4534-ABC1-80B41FC88BDA}</a:tableStyleId>
              </a:tblPr>
              <a:tblGrid>
                <a:gridCol w="1857375">
                  <a:extLst>
                    <a:ext uri="{9D8B030D-6E8A-4147-A177-3AD203B41FA5}">
                      <a16:colId xmlns:a16="http://schemas.microsoft.com/office/drawing/2014/main" val="20000"/>
                    </a:ext>
                  </a:extLst>
                </a:gridCol>
                <a:gridCol w="5343525">
                  <a:extLst>
                    <a:ext uri="{9D8B030D-6E8A-4147-A177-3AD203B41FA5}">
                      <a16:colId xmlns:a16="http://schemas.microsoft.com/office/drawing/2014/main" val="20001"/>
                    </a:ext>
                  </a:extLst>
                </a:gridCol>
              </a:tblGrid>
              <a:tr h="607700">
                <a:tc>
                  <a:txBody>
                    <a:bodyPr/>
                    <a:lstStyle/>
                    <a:p>
                      <a:pPr marL="0" marR="0" lvl="0" indent="0" algn="l" rtl="0">
                        <a:lnSpc>
                          <a:spcPct val="100000"/>
                        </a:lnSpc>
                        <a:spcBef>
                          <a:spcPts val="0"/>
                        </a:spcBef>
                        <a:spcAft>
                          <a:spcPts val="0"/>
                        </a:spcAft>
                        <a:buNone/>
                      </a:pPr>
                      <a:r>
                        <a:rPr lang="en-US" sz="1400" u="none" strike="noStrike" cap="none"/>
                        <a:t>Research Question</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How does artwork in Tulsa reflect the events of the massacre, and how does art help people to remember and heal?</a:t>
                      </a:r>
                      <a:endParaRPr/>
                    </a:p>
                  </a:txBody>
                  <a:tcPr marL="91450" marR="91450" marT="45725" marB="45725"/>
                </a:tc>
                <a:extLst>
                  <a:ext uri="{0D108BD9-81ED-4DB2-BD59-A6C34878D82A}">
                    <a16:rowId xmlns:a16="http://schemas.microsoft.com/office/drawing/2014/main" val="10000"/>
                  </a:ext>
                </a:extLst>
              </a:tr>
              <a:tr h="607700">
                <a:tc>
                  <a:txBody>
                    <a:bodyPr/>
                    <a:lstStyle/>
                    <a:p>
                      <a:pPr marL="0" marR="0" lvl="0" indent="0" algn="l" rtl="0">
                        <a:lnSpc>
                          <a:spcPct val="100000"/>
                        </a:lnSpc>
                        <a:spcBef>
                          <a:spcPts val="0"/>
                        </a:spcBef>
                        <a:spcAft>
                          <a:spcPts val="0"/>
                        </a:spcAft>
                        <a:buNone/>
                      </a:pPr>
                      <a:r>
                        <a:rPr lang="en-US" sz="1400" u="none" strike="noStrike" cap="none"/>
                        <a:t>Topic</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Artwork in Tulsa</a:t>
                      </a:r>
                      <a:endParaRPr/>
                    </a:p>
                  </a:txBody>
                  <a:tcPr marL="91450" marR="91450" marT="45725" marB="45725"/>
                </a:tc>
                <a:extLst>
                  <a:ext uri="{0D108BD9-81ED-4DB2-BD59-A6C34878D82A}">
                    <a16:rowId xmlns:a16="http://schemas.microsoft.com/office/drawing/2014/main" val="10001"/>
                  </a:ext>
                </a:extLst>
              </a:tr>
              <a:tr h="607700">
                <a:tc>
                  <a:txBody>
                    <a:bodyPr/>
                    <a:lstStyle/>
                    <a:p>
                      <a:pPr marL="0" marR="0" lvl="0" indent="0" algn="l" rtl="0">
                        <a:lnSpc>
                          <a:spcPct val="100000"/>
                        </a:lnSpc>
                        <a:spcBef>
                          <a:spcPts val="0"/>
                        </a:spcBef>
                        <a:spcAft>
                          <a:spcPts val="0"/>
                        </a:spcAft>
                        <a:buNone/>
                      </a:pPr>
                      <a:r>
                        <a:rPr lang="en-US" sz="1400" u="none" strike="noStrike" cap="none"/>
                        <a:t>Claim</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Artwork </a:t>
                      </a:r>
                      <a:r>
                        <a:rPr lang="en-US" sz="1400" b="1" i="1" u="none" strike="noStrike" cap="none"/>
                        <a:t>reflects</a:t>
                      </a:r>
                      <a:r>
                        <a:rPr lang="en-US" sz="1400" u="none" strike="noStrike" cap="none"/>
                        <a:t> the events of the massacre.</a:t>
                      </a:r>
                      <a:endParaRPr/>
                    </a:p>
                  </a:txBody>
                  <a:tcPr marL="91450" marR="91450" marT="45725" marB="45725"/>
                </a:tc>
                <a:extLst>
                  <a:ext uri="{0D108BD9-81ED-4DB2-BD59-A6C34878D82A}">
                    <a16:rowId xmlns:a16="http://schemas.microsoft.com/office/drawing/2014/main" val="10002"/>
                  </a:ext>
                </a:extLst>
              </a:tr>
              <a:tr h="607700">
                <a:tc>
                  <a:txBody>
                    <a:bodyPr/>
                    <a:lstStyle/>
                    <a:p>
                      <a:pPr marL="0" marR="0" lvl="0" indent="0" algn="l" rtl="0">
                        <a:lnSpc>
                          <a:spcPct val="100000"/>
                        </a:lnSpc>
                        <a:spcBef>
                          <a:spcPts val="0"/>
                        </a:spcBef>
                        <a:spcAft>
                          <a:spcPts val="0"/>
                        </a:spcAft>
                        <a:buNone/>
                      </a:pPr>
                      <a:r>
                        <a:rPr lang="en-US" sz="1400" u="none" strike="noStrike" cap="none"/>
                        <a:t>Main Points</a:t>
                      </a:r>
                      <a:endParaRPr/>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u="none" strike="noStrike" cap="none"/>
                        <a:t>Artwork tells the story.</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u="none" strike="noStrike" cap="none"/>
                        <a:t>Artwork helps people remember and heal.</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u="none" strike="noStrike" cap="none"/>
                        <a:t>Artwork keeps the story alive.</a:t>
                      </a:r>
                      <a:endParaRPr/>
                    </a:p>
                  </a:txBody>
                  <a:tcPr marL="91450" marR="91450" marT="45725" marB="45725"/>
                </a:tc>
                <a:extLst>
                  <a:ext uri="{0D108BD9-81ED-4DB2-BD59-A6C34878D82A}">
                    <a16:rowId xmlns:a16="http://schemas.microsoft.com/office/drawing/2014/main" val="10003"/>
                  </a:ext>
                </a:extLst>
              </a:tr>
              <a:tr h="607700">
                <a:tc>
                  <a:txBody>
                    <a:bodyPr/>
                    <a:lstStyle/>
                    <a:p>
                      <a:pPr marL="0" marR="0" lvl="0" indent="0" algn="l" rtl="0">
                        <a:lnSpc>
                          <a:spcPct val="100000"/>
                        </a:lnSpc>
                        <a:spcBef>
                          <a:spcPts val="0"/>
                        </a:spcBef>
                        <a:spcAft>
                          <a:spcPts val="0"/>
                        </a:spcAft>
                        <a:buNone/>
                      </a:pPr>
                      <a:r>
                        <a:rPr lang="en-US" sz="1400" u="none" strike="noStrike" cap="none"/>
                        <a:t>Thesis Statement</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Artwork in Tulsa reflects the events of the massacre of 1921 by telling the story, helping people remember and heal, and keeping the story alive for future generations.</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300150"/>
            <a:ext cx="8520600" cy="5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000"/>
              <a:t>More About Thesis Statements</a:t>
            </a:r>
            <a:endParaRPr sz="3000"/>
          </a:p>
        </p:txBody>
      </p:sp>
      <p:pic>
        <p:nvPicPr>
          <p:cNvPr id="170" name="Google Shape;170;p31" title="How to write a thesis for beginners">
            <a:hlinkClick r:id="rId3"/>
          </p:cNvPr>
          <p:cNvPicPr preferRelativeResize="0"/>
          <p:nvPr/>
        </p:nvPicPr>
        <p:blipFill rotWithShape="1">
          <a:blip r:embed="rId4">
            <a:alphaModFix/>
          </a:blip>
          <a:srcRect/>
          <a:stretch/>
        </p:blipFill>
        <p:spPr>
          <a:xfrm>
            <a:off x="1524000" y="1300802"/>
            <a:ext cx="6096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803d700dd6_0_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“Tell Me All About It” Informative Essay</a:t>
            </a:r>
            <a:endParaRPr/>
          </a:p>
          <a:p>
            <a:pPr marL="0" lvl="0" indent="0" algn="l" rtl="0">
              <a:lnSpc>
                <a:spcPct val="100000"/>
              </a:lnSpc>
              <a:spcBef>
                <a:spcPts val="0"/>
              </a:spcBef>
              <a:spcAft>
                <a:spcPts val="0"/>
              </a:spcAft>
              <a:buSzPts val="3600"/>
              <a:buNone/>
            </a:pPr>
            <a:endParaRPr/>
          </a:p>
        </p:txBody>
      </p:sp>
      <p:sp>
        <p:nvSpPr>
          <p:cNvPr id="176" name="Google Shape;176;g803d700dd6_0_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r>
              <a:rPr lang="en-US" dirty="0"/>
              <a:t>Write an informative essay that includes all of the following:</a:t>
            </a:r>
            <a:endParaRPr dirty="0"/>
          </a:p>
          <a:p>
            <a:pPr marL="628650" lvl="0" indent="-400050" algn="l" rtl="0">
              <a:lnSpc>
                <a:spcPct val="100000"/>
              </a:lnSpc>
              <a:spcBef>
                <a:spcPts val="0"/>
              </a:spcBef>
              <a:spcAft>
                <a:spcPts val="0"/>
              </a:spcAft>
              <a:buSzPts val="2600"/>
              <a:buChar char="•"/>
            </a:pPr>
            <a:r>
              <a:rPr lang="en-US" dirty="0"/>
              <a:t>Your thesis statement.</a:t>
            </a:r>
            <a:endParaRPr dirty="0"/>
          </a:p>
          <a:p>
            <a:pPr marL="628650" lvl="0" indent="-400050" algn="l" rtl="0">
              <a:lnSpc>
                <a:spcPct val="100000"/>
              </a:lnSpc>
              <a:spcBef>
                <a:spcPts val="0"/>
              </a:spcBef>
              <a:spcAft>
                <a:spcPts val="0"/>
              </a:spcAft>
              <a:buSzPts val="2600"/>
              <a:buChar char="•"/>
            </a:pPr>
            <a:r>
              <a:rPr lang="en-US" dirty="0"/>
              <a:t>An answer to your research question.</a:t>
            </a:r>
            <a:endParaRPr dirty="0"/>
          </a:p>
          <a:p>
            <a:pPr marL="628650" lvl="0" indent="-400050" algn="l" rtl="0">
              <a:lnSpc>
                <a:spcPct val="100000"/>
              </a:lnSpc>
              <a:spcBef>
                <a:spcPts val="0"/>
              </a:spcBef>
              <a:spcAft>
                <a:spcPts val="0"/>
              </a:spcAft>
              <a:buSzPts val="2600"/>
              <a:buChar char="•"/>
            </a:pPr>
            <a:r>
              <a:rPr lang="en-US" dirty="0"/>
              <a:t>Information from 3–5 sources, including both direct and indirect quotes.</a:t>
            </a:r>
            <a:endParaRPr dirty="0"/>
          </a:p>
          <a:p>
            <a:pPr marL="628650" lvl="0" indent="-400050" algn="l" rtl="0">
              <a:lnSpc>
                <a:spcPct val="100000"/>
              </a:lnSpc>
              <a:spcBef>
                <a:spcPts val="0"/>
              </a:spcBef>
              <a:spcAft>
                <a:spcPts val="0"/>
              </a:spcAft>
              <a:buSzPts val="2600"/>
              <a:buChar char="•"/>
            </a:pPr>
            <a:r>
              <a:rPr lang="en-US" dirty="0"/>
              <a:t>A Works Cited page. </a:t>
            </a:r>
            <a:r>
              <a:rPr lang="en-US" i="1" dirty="0"/>
              <a:t>(Refer to EasyBib.com for a citation generator.)</a:t>
            </a:r>
            <a:endParaRPr i="1" dirty="0"/>
          </a:p>
          <a:p>
            <a:pPr marL="628650" lvl="0" indent="-400050" algn="l" rtl="0">
              <a:lnSpc>
                <a:spcPct val="100000"/>
              </a:lnSpc>
              <a:spcBef>
                <a:spcPts val="0"/>
              </a:spcBef>
              <a:spcAft>
                <a:spcPts val="0"/>
              </a:spcAft>
              <a:buSzPts val="2600"/>
              <a:buChar char="•"/>
            </a:pPr>
            <a:r>
              <a:rPr lang="en-US" dirty="0"/>
              <a:t>A connection to current events.</a:t>
            </a:r>
            <a:endParaRPr dirty="0"/>
          </a:p>
          <a:p>
            <a:pPr marL="91440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2" descr="A brick wall&#10;&#10;Description automatically generated"/>
          <p:cNvPicPr preferRelativeResize="0"/>
          <p:nvPr/>
        </p:nvPicPr>
        <p:blipFill rotWithShape="1">
          <a:blip r:embed="rId3">
            <a:alphaModFix amt="25000"/>
          </a:blip>
          <a:srcRect/>
          <a:stretch/>
        </p:blipFill>
        <p:spPr>
          <a:xfrm>
            <a:off x="-440557" y="1414822"/>
            <a:ext cx="10025113" cy="7315200"/>
          </a:xfrm>
          <a:prstGeom prst="rect">
            <a:avLst/>
          </a:prstGeom>
          <a:noFill/>
          <a:ln>
            <a:noFill/>
          </a:ln>
        </p:spPr>
      </p:pic>
      <p:sp>
        <p:nvSpPr>
          <p:cNvPr id="182" name="Google Shape;182;p12"/>
          <p:cNvSpPr txBox="1">
            <a:spLocks noGrp="1"/>
          </p:cNvSpPr>
          <p:nvPr>
            <p:ph type="title"/>
          </p:nvPr>
        </p:nvSpPr>
        <p:spPr>
          <a:xfrm>
            <a:off x="668740" y="636094"/>
            <a:ext cx="8163560" cy="5727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3240"/>
              <a:t>Commit and Toss</a:t>
            </a:r>
            <a:endParaRPr sz="3240"/>
          </a:p>
        </p:txBody>
      </p:sp>
      <p:sp>
        <p:nvSpPr>
          <p:cNvPr id="183" name="Google Shape;183;p12"/>
          <p:cNvSpPr txBox="1">
            <a:spLocks noGrp="1"/>
          </p:cNvSpPr>
          <p:nvPr>
            <p:ph type="body" idx="1"/>
          </p:nvPr>
        </p:nvSpPr>
        <p:spPr>
          <a:xfrm>
            <a:off x="311700" y="2135875"/>
            <a:ext cx="8520600" cy="2801700"/>
          </a:xfrm>
          <a:prstGeom prst="rect">
            <a:avLst/>
          </a:prstGeom>
          <a:noFill/>
          <a:ln>
            <a:noFill/>
          </a:ln>
        </p:spPr>
        <p:txBody>
          <a:bodyPr spcFirstLastPara="1" wrap="square" lIns="45700" tIns="0" rIns="45700" bIns="0" anchor="t" anchorCtr="0">
            <a:noAutofit/>
          </a:bodyPr>
          <a:lstStyle/>
          <a:p>
            <a:pPr marL="63500" lvl="0" indent="0" algn="ctr" rtl="0">
              <a:lnSpc>
                <a:spcPct val="100000"/>
              </a:lnSpc>
              <a:spcBef>
                <a:spcPts val="0"/>
              </a:spcBef>
              <a:spcAft>
                <a:spcPts val="0"/>
              </a:spcAft>
              <a:buSzPts val="2600"/>
              <a:buNone/>
            </a:pPr>
            <a:r>
              <a:rPr lang="en-US" sz="3600" b="1">
                <a:solidFill>
                  <a:srgbClr val="3974AD"/>
                </a:solidFill>
                <a:latin typeface="Arial"/>
                <a:ea typeface="Arial"/>
                <a:cs typeface="Arial"/>
                <a:sym typeface="Arial"/>
              </a:rPr>
              <a:t>What is the purpose of street art? </a:t>
            </a:r>
            <a:endParaRPr sz="3600" b="1">
              <a:solidFill>
                <a:srgbClr val="3974AD"/>
              </a:solidFill>
              <a:latin typeface="Arial"/>
              <a:ea typeface="Arial"/>
              <a:cs typeface="Arial"/>
              <a:sym typeface="Arial"/>
            </a:endParaRPr>
          </a:p>
          <a:p>
            <a:pPr marL="457200" lvl="0" indent="0" algn="ctr" rtl="0">
              <a:lnSpc>
                <a:spcPct val="115000"/>
              </a:lnSpc>
              <a:spcBef>
                <a:spcPts val="0"/>
              </a:spcBef>
              <a:spcAft>
                <a:spcPts val="0"/>
              </a:spcAft>
              <a:buSzPts val="2600"/>
              <a:buNone/>
            </a:pPr>
            <a:endParaRPr sz="3600" b="1">
              <a:solidFill>
                <a:srgbClr val="3974AD"/>
              </a:solidFill>
            </a:endParaRPr>
          </a:p>
          <a:p>
            <a:pPr marL="1371600" lvl="0" indent="0" algn="ctr" rtl="0">
              <a:lnSpc>
                <a:spcPct val="100000"/>
              </a:lnSpc>
              <a:spcBef>
                <a:spcPts val="800"/>
              </a:spcBef>
              <a:spcAft>
                <a:spcPts val="0"/>
              </a:spcAft>
              <a:buSzPts val="2600"/>
              <a:buNone/>
            </a:pPr>
            <a:endParaRPr sz="2300" b="1">
              <a:solidFill>
                <a:srgbClr val="3974AD"/>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03d700dd6_0_15"/>
          <p:cNvSpPr txBox="1">
            <a:spLocks noGrp="1"/>
          </p:cNvSpPr>
          <p:nvPr>
            <p:ph type="title"/>
          </p:nvPr>
        </p:nvSpPr>
        <p:spPr>
          <a:xfrm>
            <a:off x="311700" y="254300"/>
            <a:ext cx="8520600" cy="56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Black Wall Street Art</a:t>
            </a:r>
            <a:endParaRPr/>
          </a:p>
        </p:txBody>
      </p:sp>
      <p:sp>
        <p:nvSpPr>
          <p:cNvPr id="189" name="Google Shape;189;g803d700dd6_0_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endParaRPr/>
          </a:p>
        </p:txBody>
      </p:sp>
      <p:pic>
        <p:nvPicPr>
          <p:cNvPr id="190" name="Google Shape;190;g803d700dd6_0_15"/>
          <p:cNvPicPr preferRelativeResize="0"/>
          <p:nvPr/>
        </p:nvPicPr>
        <p:blipFill rotWithShape="1">
          <a:blip r:embed="rId3">
            <a:alphaModFix/>
          </a:blip>
          <a:srcRect/>
          <a:stretch/>
        </p:blipFill>
        <p:spPr>
          <a:xfrm>
            <a:off x="0" y="962399"/>
            <a:ext cx="9144000" cy="390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803d700dd6_0_21"/>
          <p:cNvSpPr txBox="1">
            <a:spLocks noGrp="1"/>
          </p:cNvSpPr>
          <p:nvPr>
            <p:ph type="title"/>
          </p:nvPr>
        </p:nvSpPr>
        <p:spPr>
          <a:xfrm>
            <a:off x="457200" y="34199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Hall of Injustice Research Poster</a:t>
            </a:r>
            <a:endParaRPr/>
          </a:p>
        </p:txBody>
      </p:sp>
      <p:sp>
        <p:nvSpPr>
          <p:cNvPr id="196" name="Google Shape;196;g803d700dd6_0_21"/>
          <p:cNvSpPr txBox="1">
            <a:spLocks noGrp="1"/>
          </p:cNvSpPr>
          <p:nvPr>
            <p:ph type="body" idx="1"/>
          </p:nvPr>
        </p:nvSpPr>
        <p:spPr>
          <a:xfrm>
            <a:off x="457200" y="1302754"/>
            <a:ext cx="5607777" cy="329190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520"/>
              </a:spcBef>
              <a:spcAft>
                <a:spcPts val="0"/>
              </a:spcAft>
              <a:buSzPts val="1600"/>
              <a:buNone/>
            </a:pPr>
            <a:r>
              <a:rPr lang="en-US" sz="2000" dirty="0"/>
              <a:t>Create a graffiti-style Research Poster that </a:t>
            </a:r>
            <a:br>
              <a:rPr lang="en-US" sz="2000" dirty="0"/>
            </a:br>
            <a:r>
              <a:rPr lang="en-US" sz="2000" dirty="0"/>
              <a:t>communicates a powerful message. Consider the following:</a:t>
            </a:r>
            <a:endParaRPr dirty="0"/>
          </a:p>
          <a:p>
            <a:pPr marL="469900" lvl="0" indent="-238125" algn="l" rtl="0">
              <a:lnSpc>
                <a:spcPct val="100000"/>
              </a:lnSpc>
              <a:spcBef>
                <a:spcPts val="520"/>
              </a:spcBef>
              <a:spcAft>
                <a:spcPts val="0"/>
              </a:spcAft>
              <a:buSzPts val="1600"/>
              <a:buChar char="•"/>
            </a:pPr>
            <a:r>
              <a:rPr lang="en-US" sz="2000" dirty="0">
                <a:solidFill>
                  <a:srgbClr val="333333"/>
                </a:solidFill>
              </a:rPr>
              <a:t>What did you find in your research that was most important, interesting, or astounding?</a:t>
            </a:r>
            <a:endParaRPr dirty="0"/>
          </a:p>
          <a:p>
            <a:pPr marL="469900" lvl="0" indent="-238125" algn="l" rtl="0">
              <a:lnSpc>
                <a:spcPct val="100000"/>
              </a:lnSpc>
              <a:spcBef>
                <a:spcPts val="520"/>
              </a:spcBef>
              <a:spcAft>
                <a:spcPts val="0"/>
              </a:spcAft>
              <a:buSzPts val="1600"/>
              <a:buChar char="•"/>
            </a:pPr>
            <a:r>
              <a:rPr lang="en-US" sz="2000" dirty="0">
                <a:solidFill>
                  <a:srgbClr val="333333"/>
                </a:solidFill>
              </a:rPr>
              <a:t>How might you visually share your research?</a:t>
            </a:r>
            <a:endParaRPr dirty="0"/>
          </a:p>
          <a:p>
            <a:pPr marL="469900" lvl="0" indent="-238125" algn="l" rtl="0">
              <a:lnSpc>
                <a:spcPct val="100000"/>
              </a:lnSpc>
              <a:spcBef>
                <a:spcPts val="520"/>
              </a:spcBef>
              <a:spcAft>
                <a:spcPts val="0"/>
              </a:spcAft>
              <a:buSzPts val="1600"/>
              <a:buChar char="•"/>
            </a:pPr>
            <a:r>
              <a:rPr lang="en-US" sz="2000" dirty="0">
                <a:solidFill>
                  <a:srgbClr val="333333"/>
                </a:solidFill>
              </a:rPr>
              <a:t>How might you incorporate charts, graphs, photos, or images? </a:t>
            </a:r>
            <a:endParaRPr sz="2000" dirty="0">
              <a:solidFill>
                <a:srgbClr val="333333"/>
              </a:solidFill>
            </a:endParaRPr>
          </a:p>
          <a:p>
            <a:pPr marL="914400" lvl="0" indent="0" algn="l" rtl="0">
              <a:lnSpc>
                <a:spcPct val="100000"/>
              </a:lnSpc>
              <a:spcBef>
                <a:spcPts val="800"/>
              </a:spcBef>
              <a:spcAft>
                <a:spcPts val="800"/>
              </a:spcAft>
              <a:buSzPts val="2600"/>
              <a:buNone/>
            </a:pPr>
            <a:endParaRPr sz="2700" dirty="0"/>
          </a:p>
        </p:txBody>
      </p:sp>
      <p:pic>
        <p:nvPicPr>
          <p:cNvPr id="197" name="Google Shape;197;g803d700dd6_0_21" descr="A close up of a sign&#10;&#10;Description automatically generated"/>
          <p:cNvPicPr preferRelativeResize="0"/>
          <p:nvPr/>
        </p:nvPicPr>
        <p:blipFill rotWithShape="1">
          <a:blip r:embed="rId3">
            <a:alphaModFix/>
          </a:blip>
          <a:srcRect t="1619"/>
          <a:stretch/>
        </p:blipFill>
        <p:spPr>
          <a:xfrm rot="540000">
            <a:off x="6259414" y="1247574"/>
            <a:ext cx="2064832" cy="26483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803d700dd6_0_28"/>
          <p:cNvSpPr txBox="1"/>
          <p:nvPr/>
        </p:nvSpPr>
        <p:spPr>
          <a:xfrm>
            <a:off x="4362828" y="791215"/>
            <a:ext cx="3721493" cy="1847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20"/>
              </a:spcBef>
              <a:spcAft>
                <a:spcPts val="0"/>
              </a:spcAft>
              <a:buClr>
                <a:schemeClr val="dk1"/>
              </a:buClr>
              <a:buSzPts val="1100"/>
              <a:buFont typeface="Arial"/>
              <a:buNone/>
            </a:pPr>
            <a:r>
              <a:rPr lang="en-US" sz="2000" b="1" i="0" u="none" strike="noStrike" cap="none" dirty="0">
                <a:solidFill>
                  <a:schemeClr val="dk1"/>
                </a:solidFill>
                <a:latin typeface="Calibri"/>
                <a:ea typeface="Calibri"/>
                <a:cs typeface="Calibri"/>
                <a:sym typeface="Calibri"/>
              </a:rPr>
              <a:t>Graffiti Poster Components:</a:t>
            </a:r>
            <a:endParaRPr sz="2000" b="1"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520"/>
              </a:spcBef>
              <a:spcAft>
                <a:spcPts val="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Title</a:t>
            </a:r>
            <a:endParaRPr sz="20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Research question</a:t>
            </a:r>
            <a:endParaRPr sz="20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Answer to question </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(thesis statement)</a:t>
            </a:r>
            <a:endParaRPr sz="20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Reflection statement: </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alibri"/>
                <a:ea typeface="Calibri"/>
                <a:cs typeface="Calibri"/>
                <a:sym typeface="Calibri"/>
              </a:rPr>
              <a:t>“How has remembering the Tulsa Race Massacre impacted you?”</a:t>
            </a:r>
            <a:endParaRPr sz="2000" b="1"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Photos, charts, or graphs</a:t>
            </a:r>
            <a:endParaRPr sz="2000" b="0" i="0" u="none" strike="noStrike" cap="none" dirty="0">
              <a:solidFill>
                <a:srgbClr val="000000"/>
              </a:solidFill>
              <a:latin typeface="Calibri"/>
              <a:ea typeface="Calibri"/>
              <a:cs typeface="Calibri"/>
              <a:sym typeface="Calibri"/>
            </a:endParaRPr>
          </a:p>
        </p:txBody>
      </p:sp>
      <p:pic>
        <p:nvPicPr>
          <p:cNvPr id="203" name="Google Shape;203;g803d700dd6_0_28"/>
          <p:cNvPicPr preferRelativeResize="0"/>
          <p:nvPr/>
        </p:nvPicPr>
        <p:blipFill rotWithShape="1">
          <a:blip r:embed="rId3">
            <a:alphaModFix/>
          </a:blip>
          <a:srcRect/>
          <a:stretch/>
        </p:blipFill>
        <p:spPr>
          <a:xfrm rot="-445312">
            <a:off x="711914" y="1201479"/>
            <a:ext cx="2747856" cy="3869969"/>
          </a:xfrm>
          <a:prstGeom prst="rect">
            <a:avLst/>
          </a:prstGeom>
          <a:noFill/>
          <a:ln>
            <a:noFill/>
          </a:ln>
          <a:effectLst>
            <a:outerShdw blurRad="292100" dist="139700" dir="2700000" algn="tl" rotWithShape="0">
              <a:srgbClr val="333333">
                <a:alpha val="64705"/>
              </a:srgbClr>
            </a:outerShdw>
          </a:effectLst>
        </p:spPr>
      </p:pic>
      <p:sp>
        <p:nvSpPr>
          <p:cNvPr id="204" name="Google Shape;204;g803d700dd6_0_28"/>
          <p:cNvSpPr txBox="1"/>
          <p:nvPr/>
        </p:nvSpPr>
        <p:spPr>
          <a:xfrm>
            <a:off x="364475" y="345558"/>
            <a:ext cx="3569572" cy="57634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980000"/>
                </a:solidFill>
                <a:latin typeface="Calibri"/>
                <a:ea typeface="Calibri"/>
                <a:cs typeface="Calibri"/>
                <a:sym typeface="Calibri"/>
              </a:rPr>
              <a:t>Poster Example</a:t>
            </a:r>
            <a:endParaRPr sz="3600" b="0" i="0" u="none" strike="noStrike" cap="none">
              <a:solidFill>
                <a:srgbClr val="98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530352" y="987552"/>
            <a:ext cx="7772400" cy="1021842"/>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5000"/>
              <a:buNone/>
            </a:pPr>
            <a:r>
              <a:rPr lang="en-US"/>
              <a:t>Essential Questions</a:t>
            </a:r>
            <a:endParaRPr/>
          </a:p>
        </p:txBody>
      </p:sp>
      <p:sp>
        <p:nvSpPr>
          <p:cNvPr id="82" name="Google Shape;82;p3"/>
          <p:cNvSpPr txBox="1">
            <a:spLocks noGrp="1"/>
          </p:cNvSpPr>
          <p:nvPr>
            <p:ph type="body" idx="1"/>
          </p:nvPr>
        </p:nvSpPr>
        <p:spPr>
          <a:xfrm>
            <a:off x="530352" y="2028498"/>
            <a:ext cx="7772400" cy="1132284"/>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lt1"/>
              </a:buClr>
              <a:buSzPts val="2600"/>
              <a:buChar char="•"/>
            </a:pPr>
            <a:r>
              <a:rPr lang="en-US" i="1"/>
              <a:t>How does remembering historical events impact the present? </a:t>
            </a:r>
            <a:endParaRPr i="1"/>
          </a:p>
          <a:p>
            <a:pPr marL="457200" lvl="0" indent="-393700" algn="l" rtl="0">
              <a:lnSpc>
                <a:spcPct val="100000"/>
              </a:lnSpc>
              <a:spcBef>
                <a:spcPts val="0"/>
              </a:spcBef>
              <a:spcAft>
                <a:spcPts val="0"/>
              </a:spcAft>
              <a:buClr>
                <a:schemeClr val="lt1"/>
              </a:buClr>
              <a:buSzPts val="2600"/>
              <a:buChar char="•"/>
            </a:pPr>
            <a:r>
              <a:rPr lang="en-US" i="1"/>
              <a:t>What are you curious about regarding the Tulsa Race Massacre (1921) or its impact on modern day Tulsa, Oklahoma?</a:t>
            </a:r>
            <a:endParaRPr i="1"/>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p:nvPr/>
        </p:nvSpPr>
        <p:spPr>
          <a:xfrm>
            <a:off x="488299" y="244292"/>
            <a:ext cx="4169425" cy="76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980000"/>
                </a:solidFill>
                <a:latin typeface="Calibri"/>
                <a:ea typeface="Calibri"/>
                <a:cs typeface="Calibri"/>
                <a:sym typeface="Calibri"/>
              </a:rPr>
              <a:t>Poster Timeline</a:t>
            </a:r>
            <a:endParaRPr sz="3600" b="0" i="0" u="none" strike="noStrike" cap="none">
              <a:solidFill>
                <a:srgbClr val="980000"/>
              </a:solidFill>
              <a:latin typeface="Calibri"/>
              <a:ea typeface="Calibri"/>
              <a:cs typeface="Calibri"/>
              <a:sym typeface="Calibri"/>
            </a:endParaRPr>
          </a:p>
        </p:txBody>
      </p:sp>
      <p:sp>
        <p:nvSpPr>
          <p:cNvPr id="210" name="Google Shape;210;p32"/>
          <p:cNvSpPr/>
          <p:nvPr/>
        </p:nvSpPr>
        <p:spPr>
          <a:xfrm>
            <a:off x="631400" y="1005392"/>
            <a:ext cx="5472000" cy="1938992"/>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chemeClr val="accent4"/>
              </a:buClr>
              <a:buSzPts val="2400"/>
              <a:buFont typeface="Calibri"/>
              <a:buAutoNum type="arabicPeriod"/>
            </a:pPr>
            <a:r>
              <a:rPr lang="en-US" sz="2400" b="0" i="0" u="none" strike="noStrike" cap="none">
                <a:solidFill>
                  <a:schemeClr val="dk1"/>
                </a:solidFill>
                <a:latin typeface="Calibri"/>
                <a:ea typeface="Calibri"/>
                <a:cs typeface="Calibri"/>
                <a:sym typeface="Calibri"/>
              </a:rPr>
              <a:t>Complete a handwritten rough draft.</a:t>
            </a:r>
            <a:endParaRPr/>
          </a:p>
          <a:p>
            <a:pPr marL="457200" marR="0" lvl="0" indent="-317500" algn="l" rtl="0">
              <a:lnSpc>
                <a:spcPct val="100000"/>
              </a:lnSpc>
              <a:spcBef>
                <a:spcPts val="0"/>
              </a:spcBef>
              <a:spcAft>
                <a:spcPts val="0"/>
              </a:spcAft>
              <a:buClr>
                <a:schemeClr val="accent4"/>
              </a:buClr>
              <a:buSzPts val="2400"/>
              <a:buFont typeface="Calibri"/>
              <a:buAutoNum type="arabicPeriod"/>
            </a:pPr>
            <a:r>
              <a:rPr lang="en-US" sz="2400" b="0" i="0" u="none" strike="noStrike" cap="none">
                <a:solidFill>
                  <a:schemeClr val="dk1"/>
                </a:solidFill>
                <a:latin typeface="Calibri"/>
                <a:ea typeface="Calibri"/>
                <a:cs typeface="Calibri"/>
                <a:sym typeface="Calibri"/>
              </a:rPr>
              <a:t>Create your poster using one of the following:</a:t>
            </a:r>
            <a:endParaRPr/>
          </a:p>
          <a:p>
            <a:pPr marL="742950" marR="0" lvl="1" indent="-228600" algn="l" rtl="0">
              <a:lnSpc>
                <a:spcPct val="100000"/>
              </a:lnSpc>
              <a:spcBef>
                <a:spcPts val="0"/>
              </a:spcBef>
              <a:spcAft>
                <a:spcPts val="0"/>
              </a:spcAft>
              <a:buClr>
                <a:schemeClr val="accent4"/>
              </a:buClr>
              <a:buSzPts val="2400"/>
              <a:buFont typeface="Arial"/>
              <a:buChar char="•"/>
            </a:pPr>
            <a:r>
              <a:rPr lang="en-US" sz="2400" b="0" i="0" u="none" strike="noStrike" cap="none">
                <a:solidFill>
                  <a:schemeClr val="dk1"/>
                </a:solidFill>
                <a:latin typeface="Calibri"/>
                <a:ea typeface="Calibri"/>
                <a:cs typeface="Calibri"/>
                <a:sym typeface="Calibri"/>
              </a:rPr>
              <a:t>Traditional art materials</a:t>
            </a:r>
            <a:endParaRPr/>
          </a:p>
          <a:p>
            <a:pPr marL="742950" marR="0" lvl="1" indent="-228600" algn="l" rtl="0">
              <a:lnSpc>
                <a:spcPct val="100000"/>
              </a:lnSpc>
              <a:spcBef>
                <a:spcPts val="0"/>
              </a:spcBef>
              <a:spcAft>
                <a:spcPts val="0"/>
              </a:spcAft>
              <a:buClr>
                <a:schemeClr val="accent4"/>
              </a:buClr>
              <a:buSzPts val="2400"/>
              <a:buFont typeface="Arial"/>
              <a:buChar char="•"/>
            </a:pPr>
            <a:r>
              <a:rPr lang="en-US" sz="2400" b="0" i="0" u="none" strike="noStrike" cap="none">
                <a:solidFill>
                  <a:schemeClr val="dk1"/>
                </a:solidFill>
                <a:latin typeface="Calibri"/>
                <a:ea typeface="Calibri"/>
                <a:cs typeface="Calibri"/>
                <a:sym typeface="Calibri"/>
              </a:rPr>
              <a:t>Canva (digital poster) </a:t>
            </a:r>
            <a:endParaRPr/>
          </a:p>
        </p:txBody>
      </p:sp>
      <p:sp>
        <p:nvSpPr>
          <p:cNvPr id="211" name="Google Shape;211;p32"/>
          <p:cNvSpPr/>
          <p:nvPr/>
        </p:nvSpPr>
        <p:spPr>
          <a:xfrm>
            <a:off x="5290805" y="2267284"/>
            <a:ext cx="3581400" cy="262636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Calibri"/>
                <a:ea typeface="Calibri"/>
                <a:cs typeface="Calibri"/>
                <a:sym typeface="Calibri"/>
              </a:rPr>
              <a:t>Canva Directions: </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Create a Canva account and choose a poster layout. </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Consider using a brick background to maintain the graffiti style. </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Use the tools to create a poster that is uniquely yours.</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Remember to save as you work and download your completed poster.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52faabb039_1_9"/>
          <p:cNvSpPr txBox="1">
            <a:spLocks noGrp="1"/>
          </p:cNvSpPr>
          <p:nvPr>
            <p:ph type="title"/>
          </p:nvPr>
        </p:nvSpPr>
        <p:spPr>
          <a:xfrm>
            <a:off x="457200" y="205976"/>
            <a:ext cx="8229600" cy="6732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a:t>Elevator Speech</a:t>
            </a:r>
            <a:endParaRPr/>
          </a:p>
        </p:txBody>
      </p:sp>
      <p:sp>
        <p:nvSpPr>
          <p:cNvPr id="217" name="Google Shape;217;g52faabb039_1_9"/>
          <p:cNvSpPr txBox="1">
            <a:spLocks noGrp="1"/>
          </p:cNvSpPr>
          <p:nvPr>
            <p:ph type="body" idx="1"/>
          </p:nvPr>
        </p:nvSpPr>
        <p:spPr>
          <a:xfrm>
            <a:off x="457199" y="879175"/>
            <a:ext cx="4962525" cy="4212900"/>
          </a:xfrm>
          <a:prstGeom prst="rect">
            <a:avLst/>
          </a:prstGeom>
          <a:noFill/>
          <a:ln>
            <a:noFill/>
          </a:ln>
        </p:spPr>
        <p:txBody>
          <a:bodyPr spcFirstLastPara="1" wrap="square" lIns="91400" tIns="91400" rIns="91400" bIns="91400" anchor="t" anchorCtr="0">
            <a:noAutofit/>
          </a:bodyPr>
          <a:lstStyle/>
          <a:p>
            <a:pPr marL="127000" lvl="0" indent="0" algn="l" rtl="0">
              <a:lnSpc>
                <a:spcPct val="100000"/>
              </a:lnSpc>
              <a:spcBef>
                <a:spcPts val="0"/>
              </a:spcBef>
              <a:spcAft>
                <a:spcPts val="0"/>
              </a:spcAft>
              <a:buSzPts val="1600"/>
              <a:buNone/>
            </a:pPr>
            <a:r>
              <a:rPr lang="en-US" sz="2400"/>
              <a:t>In your speech: </a:t>
            </a:r>
            <a:endParaRPr/>
          </a:p>
          <a:p>
            <a:pPr marL="571500" lvl="0" indent="-285750" algn="l" rtl="0">
              <a:lnSpc>
                <a:spcPct val="100000"/>
              </a:lnSpc>
              <a:spcBef>
                <a:spcPts val="0"/>
              </a:spcBef>
              <a:spcAft>
                <a:spcPts val="0"/>
              </a:spcAft>
              <a:buSzPts val="2400"/>
              <a:buChar char="•"/>
            </a:pPr>
            <a:r>
              <a:rPr lang="en-US" sz="2400"/>
              <a:t>Explain the components of your poster.</a:t>
            </a:r>
            <a:endParaRPr/>
          </a:p>
          <a:p>
            <a:pPr marL="571500" lvl="0" indent="-285750" algn="l" rtl="0">
              <a:lnSpc>
                <a:spcPct val="100000"/>
              </a:lnSpc>
              <a:spcBef>
                <a:spcPts val="0"/>
              </a:spcBef>
              <a:spcAft>
                <a:spcPts val="0"/>
              </a:spcAft>
              <a:buSzPts val="2400"/>
              <a:buChar char="•"/>
            </a:pPr>
            <a:r>
              <a:rPr lang="en-US" sz="2400"/>
              <a:t>Complete this thought: </a:t>
            </a:r>
            <a:br>
              <a:rPr lang="en-US" sz="2400"/>
            </a:br>
            <a:r>
              <a:rPr lang="en-US" sz="2400" i="1">
                <a:solidFill>
                  <a:srgbClr val="3974AD"/>
                </a:solidFill>
              </a:rPr>
              <a:t>My research poster has the most powerful message regarding the Tulsa Race Massacre because...</a:t>
            </a:r>
            <a:endParaRPr sz="2400" i="1">
              <a:solidFill>
                <a:srgbClr val="3974AD"/>
              </a:solidFill>
            </a:endParaRPr>
          </a:p>
          <a:p>
            <a:pPr marL="0" lvl="0" indent="0" algn="l" rtl="0">
              <a:lnSpc>
                <a:spcPct val="100000"/>
              </a:lnSpc>
              <a:spcBef>
                <a:spcPts val="520"/>
              </a:spcBef>
              <a:spcAft>
                <a:spcPts val="0"/>
              </a:spcAft>
              <a:buSzPts val="2600"/>
              <a:buNone/>
            </a:pPr>
            <a:endParaRPr/>
          </a:p>
        </p:txBody>
      </p:sp>
      <p:pic>
        <p:nvPicPr>
          <p:cNvPr id="218" name="Google Shape;218;g52faabb039_1_9" descr="A close up of a sign&#10;&#10;Description automatically generated"/>
          <p:cNvPicPr preferRelativeResize="0"/>
          <p:nvPr/>
        </p:nvPicPr>
        <p:blipFill rotWithShape="1">
          <a:blip r:embed="rId3">
            <a:alphaModFix/>
          </a:blip>
          <a:srcRect l="738" t="2156" r="861"/>
          <a:stretch/>
        </p:blipFill>
        <p:spPr>
          <a:xfrm rot="540000">
            <a:off x="5646469" y="838714"/>
            <a:ext cx="2378520" cy="30861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382588" y="637876"/>
            <a:ext cx="8229600" cy="3273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600"/>
              <a:buFont typeface="Calibri"/>
              <a:buNone/>
            </a:pPr>
            <a:r>
              <a:rPr lang="en-US" sz="3240"/>
              <a:t>Caption This</a:t>
            </a:r>
            <a:endParaRPr sz="1260"/>
          </a:p>
        </p:txBody>
      </p:sp>
      <p:sp>
        <p:nvSpPr>
          <p:cNvPr id="88" name="Google Shape;88;p4"/>
          <p:cNvSpPr txBox="1">
            <a:spLocks noGrp="1"/>
          </p:cNvSpPr>
          <p:nvPr>
            <p:ph type="body" idx="1"/>
          </p:nvPr>
        </p:nvSpPr>
        <p:spPr>
          <a:xfrm>
            <a:off x="214640" y="4858934"/>
            <a:ext cx="4040100" cy="258588"/>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0"/>
              </a:spcBef>
              <a:spcAft>
                <a:spcPts val="0"/>
              </a:spcAft>
              <a:buSzPts val="2400"/>
              <a:buNone/>
            </a:pPr>
            <a:r>
              <a:rPr lang="en-US" sz="1400"/>
              <a:t>Tulsa 1921 Image One</a:t>
            </a:r>
            <a:endParaRPr sz="1400"/>
          </a:p>
        </p:txBody>
      </p:sp>
      <p:sp>
        <p:nvSpPr>
          <p:cNvPr id="89" name="Google Shape;89;p4"/>
          <p:cNvSpPr txBox="1">
            <a:spLocks noGrp="1"/>
          </p:cNvSpPr>
          <p:nvPr>
            <p:ph type="body" idx="2"/>
          </p:nvPr>
        </p:nvSpPr>
        <p:spPr>
          <a:xfrm>
            <a:off x="4885012" y="4840172"/>
            <a:ext cx="4041900" cy="303328"/>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0"/>
              </a:spcBef>
              <a:spcAft>
                <a:spcPts val="0"/>
              </a:spcAft>
              <a:buSzPts val="2400"/>
              <a:buNone/>
            </a:pPr>
            <a:r>
              <a:rPr lang="en-US" sz="1400"/>
              <a:t>Tulsa 1921 Image Two</a:t>
            </a:r>
            <a:endParaRPr sz="1400"/>
          </a:p>
        </p:txBody>
      </p:sp>
      <p:sp>
        <p:nvSpPr>
          <p:cNvPr id="90" name="Google Shape;90;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p>
            <a:pPr marL="231775" lvl="0" indent="-117475" algn="l" rtl="0">
              <a:lnSpc>
                <a:spcPct val="100000"/>
              </a:lnSpc>
              <a:spcBef>
                <a:spcPts val="0"/>
              </a:spcBef>
              <a:spcAft>
                <a:spcPts val="0"/>
              </a:spcAft>
              <a:buSzPts val="1800"/>
              <a:buNone/>
            </a:pPr>
            <a:endParaRPr/>
          </a:p>
        </p:txBody>
      </p:sp>
      <p:sp>
        <p:nvSpPr>
          <p:cNvPr id="91" name="Google Shape;91;p4"/>
          <p:cNvSpPr txBox="1"/>
          <p:nvPr/>
        </p:nvSpPr>
        <p:spPr>
          <a:xfrm>
            <a:off x="282214" y="1035098"/>
            <a:ext cx="7470087" cy="801913"/>
          </a:xfrm>
          <a:prstGeom prst="rect">
            <a:avLst/>
          </a:prstGeom>
          <a:noFill/>
          <a:ln>
            <a:noFill/>
          </a:ln>
        </p:spPr>
        <p:txBody>
          <a:bodyPr spcFirstLastPara="1" wrap="square" lIns="91425" tIns="91425" rIns="91425" bIns="91425" anchor="b" anchorCtr="0">
            <a:noAutofit/>
          </a:bodyPr>
          <a:lstStyle/>
          <a:p>
            <a:pPr marL="488950" marR="0" lvl="0" indent="-342900" algn="l" rtl="0">
              <a:lnSpc>
                <a:spcPct val="100000"/>
              </a:lnSpc>
              <a:spcBef>
                <a:spcPts val="0"/>
              </a:spcBef>
              <a:spcAft>
                <a:spcPts val="0"/>
              </a:spcAft>
              <a:buClr>
                <a:schemeClr val="accent4"/>
              </a:buClr>
              <a:buSzPts val="1600"/>
              <a:buFont typeface="Arial"/>
              <a:buAutoNum type="arabicPeriod"/>
            </a:pPr>
            <a:r>
              <a:rPr lang="en-US" sz="1600" b="0" i="0" u="none" strike="noStrike" cap="none" dirty="0">
                <a:solidFill>
                  <a:schemeClr val="dk1"/>
                </a:solidFill>
                <a:latin typeface="Calibri"/>
                <a:ea typeface="Calibri"/>
                <a:cs typeface="Calibri"/>
                <a:sym typeface="Calibri"/>
              </a:rPr>
              <a:t>Look closely at the images, paying attention to all the details. </a:t>
            </a:r>
            <a:endParaRPr dirty="0"/>
          </a:p>
          <a:p>
            <a:pPr marL="488950" marR="0" lvl="0" indent="-342900" algn="l" rtl="0">
              <a:lnSpc>
                <a:spcPct val="100000"/>
              </a:lnSpc>
              <a:spcBef>
                <a:spcPts val="0"/>
              </a:spcBef>
              <a:spcAft>
                <a:spcPts val="0"/>
              </a:spcAft>
              <a:buClr>
                <a:schemeClr val="accent4"/>
              </a:buClr>
              <a:buSzPts val="1600"/>
              <a:buFont typeface="Arial"/>
              <a:buAutoNum type="arabicPeriod"/>
            </a:pPr>
            <a:r>
              <a:rPr lang="en-US" sz="1600" b="0" i="0" u="none" strike="noStrike" cap="none" dirty="0">
                <a:solidFill>
                  <a:schemeClr val="dk1"/>
                </a:solidFill>
                <a:latin typeface="Calibri"/>
                <a:ea typeface="Calibri"/>
                <a:cs typeface="Calibri"/>
                <a:sym typeface="Calibri"/>
              </a:rPr>
              <a:t>Write a 1- or 2-sentence caption for each image, describing what is being shown.</a:t>
            </a:r>
            <a:endParaRPr dirty="0"/>
          </a:p>
          <a:p>
            <a:pPr marL="488950" marR="0" lvl="0" indent="-342900" algn="l" rtl="0">
              <a:lnSpc>
                <a:spcPct val="100000"/>
              </a:lnSpc>
              <a:spcBef>
                <a:spcPts val="0"/>
              </a:spcBef>
              <a:spcAft>
                <a:spcPts val="0"/>
              </a:spcAft>
              <a:buClr>
                <a:schemeClr val="accent4"/>
              </a:buClr>
              <a:buSzPts val="1600"/>
              <a:buFont typeface="Arial"/>
              <a:buAutoNum type="arabicPeriod"/>
            </a:pPr>
            <a:r>
              <a:rPr lang="en-US" sz="1600" b="0" i="0" u="none" strike="noStrike" cap="none" dirty="0">
                <a:solidFill>
                  <a:schemeClr val="dk1"/>
                </a:solidFill>
                <a:latin typeface="Calibri"/>
                <a:ea typeface="Calibri"/>
                <a:cs typeface="Calibri"/>
                <a:sym typeface="Calibri"/>
              </a:rPr>
              <a:t>Share your caption with an elbow partner.</a:t>
            </a:r>
            <a:endParaRPr sz="1200" b="0" i="0" u="none" strike="noStrike" cap="none" dirty="0">
              <a:solidFill>
                <a:srgbClr val="000000"/>
              </a:solidFill>
              <a:latin typeface="Calibri"/>
              <a:ea typeface="Calibri"/>
              <a:cs typeface="Calibri"/>
              <a:sym typeface="Calibri"/>
            </a:endParaRPr>
          </a:p>
        </p:txBody>
      </p:sp>
      <p:pic>
        <p:nvPicPr>
          <p:cNvPr id="92" name="Google Shape;92;p4"/>
          <p:cNvPicPr preferRelativeResize="0"/>
          <p:nvPr/>
        </p:nvPicPr>
        <p:blipFill rotWithShape="1">
          <a:blip r:embed="rId3">
            <a:alphaModFix/>
          </a:blip>
          <a:srcRect/>
          <a:stretch/>
        </p:blipFill>
        <p:spPr>
          <a:xfrm>
            <a:off x="209740" y="1885950"/>
            <a:ext cx="4337901" cy="2971500"/>
          </a:xfrm>
          <a:prstGeom prst="rect">
            <a:avLst/>
          </a:prstGeom>
          <a:noFill/>
          <a:ln>
            <a:noFill/>
          </a:ln>
        </p:spPr>
      </p:pic>
      <p:pic>
        <p:nvPicPr>
          <p:cNvPr id="93" name="Google Shape;93;p4"/>
          <p:cNvPicPr preferRelativeResize="0"/>
          <p:nvPr/>
        </p:nvPicPr>
        <p:blipFill rotWithShape="1">
          <a:blip r:embed="rId4">
            <a:alphaModFix/>
          </a:blip>
          <a:srcRect/>
          <a:stretch/>
        </p:blipFill>
        <p:spPr>
          <a:xfrm>
            <a:off x="4869862" y="1885950"/>
            <a:ext cx="4040201" cy="2971500"/>
          </a:xfrm>
          <a:prstGeom prst="rect">
            <a:avLst/>
          </a:prstGeom>
          <a:noFill/>
          <a:ln>
            <a:noFill/>
          </a:ln>
        </p:spPr>
      </p:pic>
      <p:sp>
        <p:nvSpPr>
          <p:cNvPr id="94" name="Google Shape;94;p4"/>
          <p:cNvSpPr txBox="1"/>
          <p:nvPr/>
        </p:nvSpPr>
        <p:spPr>
          <a:xfrm>
            <a:off x="203225" y="4770250"/>
            <a:ext cx="8483700" cy="22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p:tgtEl>
                                          <p:spTgt spid="9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8">
                                            <p:txEl>
                                              <p:pRg st="0" end="0"/>
                                            </p:txEl>
                                          </p:spTgt>
                                        </p:tgtEl>
                                        <p:attrNameLst>
                                          <p:attrName>style.visibility</p:attrName>
                                        </p:attrNameLst>
                                      </p:cBhvr>
                                      <p:to>
                                        <p:strVal val="visible"/>
                                      </p:to>
                                    </p:set>
                                    <p:anim calcmode="lin" valueType="num">
                                      <p:cBhvr additive="base">
                                        <p:cTn id="10" dur="500"/>
                                        <p:tgtEl>
                                          <p:spTgt spid="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9">
                                            <p:txEl>
                                              <p:pRg st="0" end="0"/>
                                            </p:txEl>
                                          </p:spTgt>
                                        </p:tgtEl>
                                        <p:attrNameLst>
                                          <p:attrName>style.visibility</p:attrName>
                                        </p:attrNameLst>
                                      </p:cBhvr>
                                      <p:to>
                                        <p:strVal val="visible"/>
                                      </p:to>
                                    </p:set>
                                    <p:anim calcmode="lin" valueType="num">
                                      <p:cBhvr additive="base">
                                        <p:cTn id="18" dur="500"/>
                                        <p:tgtEl>
                                          <p:spTgt spid="8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502418" y="495075"/>
            <a:ext cx="8229600" cy="5145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Riot vs. Massacre</a:t>
            </a:r>
            <a:endParaRPr/>
          </a:p>
        </p:txBody>
      </p:sp>
      <p:sp>
        <p:nvSpPr>
          <p:cNvPr id="100" name="Google Shape;100;p5"/>
          <p:cNvSpPr txBox="1">
            <a:spLocks noGrp="1"/>
          </p:cNvSpPr>
          <p:nvPr>
            <p:ph type="body" idx="1"/>
          </p:nvPr>
        </p:nvSpPr>
        <p:spPr>
          <a:xfrm>
            <a:off x="502418" y="1274839"/>
            <a:ext cx="8229600" cy="2945468"/>
          </a:xfrm>
          <a:prstGeom prst="rect">
            <a:avLst/>
          </a:prstGeom>
          <a:noFill/>
          <a:ln>
            <a:noFill/>
          </a:ln>
        </p:spPr>
        <p:txBody>
          <a:bodyPr spcFirstLastPara="1" wrap="square" lIns="91425" tIns="45700" rIns="91425" bIns="45700" anchor="t" anchorCtr="0">
            <a:noAutofit/>
          </a:bodyPr>
          <a:lstStyle/>
          <a:p>
            <a:pPr marL="584200" lvl="0" indent="-457200" algn="l" rtl="0">
              <a:lnSpc>
                <a:spcPct val="100000"/>
              </a:lnSpc>
              <a:spcBef>
                <a:spcPts val="520"/>
              </a:spcBef>
              <a:spcAft>
                <a:spcPts val="0"/>
              </a:spcAft>
              <a:buSzPts val="2400"/>
              <a:buFont typeface="Arial"/>
              <a:buAutoNum type="arabicPeriod"/>
            </a:pPr>
            <a:r>
              <a:rPr lang="en-US" sz="2400"/>
              <a:t>Brainstorm the similarities and differences between a riot and a massacre. </a:t>
            </a:r>
            <a:endParaRPr/>
          </a:p>
          <a:p>
            <a:pPr marL="584200" lvl="0" indent="-457200" algn="l" rtl="0">
              <a:lnSpc>
                <a:spcPct val="100000"/>
              </a:lnSpc>
              <a:spcBef>
                <a:spcPts val="520"/>
              </a:spcBef>
              <a:spcAft>
                <a:spcPts val="0"/>
              </a:spcAft>
              <a:buSzPts val="2400"/>
              <a:buFont typeface="Arial"/>
              <a:buAutoNum type="arabicPeriod"/>
            </a:pPr>
            <a:r>
              <a:rPr lang="en-US" sz="2400"/>
              <a:t>Summarize your ideas on page 2 of your “Labels Impact History” handout.</a:t>
            </a:r>
            <a:endParaRPr sz="2400"/>
          </a:p>
          <a:p>
            <a:pPr marL="584200" lvl="0" indent="-457200" algn="l" rtl="0">
              <a:lnSpc>
                <a:spcPct val="100000"/>
              </a:lnSpc>
              <a:spcBef>
                <a:spcPts val="0"/>
              </a:spcBef>
              <a:spcAft>
                <a:spcPts val="0"/>
              </a:spcAft>
              <a:buSzPts val="2400"/>
              <a:buFont typeface="Arial"/>
              <a:buAutoNum type="arabicPeriod"/>
            </a:pPr>
            <a:r>
              <a:rPr lang="en-US" sz="2400"/>
              <a:t>Choose one representative to share your group’s thoughts with the class.</a:t>
            </a:r>
            <a:endParaRPr sz="2400"/>
          </a:p>
          <a:p>
            <a:pPr marL="457200" lvl="0" indent="0" algn="l" rtl="0">
              <a:lnSpc>
                <a:spcPct val="100000"/>
              </a:lnSpc>
              <a:spcBef>
                <a:spcPts val="520"/>
              </a:spcBef>
              <a:spcAft>
                <a:spcPts val="0"/>
              </a:spcAft>
              <a:buSzPts val="2600"/>
              <a:buNone/>
            </a:pPr>
            <a:endParaRPr sz="18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502418" y="495075"/>
            <a:ext cx="8229600" cy="5145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Riot vs. Massacre</a:t>
            </a:r>
            <a:endParaRPr dirty="0"/>
          </a:p>
        </p:txBody>
      </p:sp>
      <p:sp>
        <p:nvSpPr>
          <p:cNvPr id="106" name="Google Shape;106;p1"/>
          <p:cNvSpPr txBox="1">
            <a:spLocks noGrp="1"/>
          </p:cNvSpPr>
          <p:nvPr>
            <p:ph type="body" idx="1"/>
          </p:nvPr>
        </p:nvSpPr>
        <p:spPr>
          <a:xfrm>
            <a:off x="457200" y="1050785"/>
            <a:ext cx="8229600" cy="1397140"/>
          </a:xfrm>
          <a:prstGeom prst="rect">
            <a:avLst/>
          </a:prstGeom>
          <a:noFill/>
          <a:ln>
            <a:noFill/>
          </a:ln>
        </p:spPr>
        <p:txBody>
          <a:bodyPr spcFirstLastPara="1" wrap="square" lIns="91425" tIns="45700" rIns="91425" bIns="45700" anchor="t" anchorCtr="0">
            <a:noAutofit/>
          </a:bodyPr>
          <a:lstStyle/>
          <a:p>
            <a:pPr marL="584200" lvl="0" indent="-457200" algn="l" rtl="0">
              <a:lnSpc>
                <a:spcPct val="100000"/>
              </a:lnSpc>
              <a:spcBef>
                <a:spcPts val="0"/>
              </a:spcBef>
              <a:spcAft>
                <a:spcPts val="0"/>
              </a:spcAft>
              <a:buSzPts val="2000"/>
              <a:buFont typeface="Arial"/>
              <a:buAutoNum type="arabicPeriod"/>
            </a:pPr>
            <a:r>
              <a:rPr lang="en-US" sz="2000" dirty="0"/>
              <a:t>Read the definitions of riot and massacre below</a:t>
            </a:r>
            <a:endParaRPr sz="2000" dirty="0"/>
          </a:p>
          <a:p>
            <a:pPr marL="584200" lvl="0" indent="-457200" algn="l" rtl="0">
              <a:lnSpc>
                <a:spcPct val="100000"/>
              </a:lnSpc>
              <a:spcBef>
                <a:spcPts val="0"/>
              </a:spcBef>
              <a:spcAft>
                <a:spcPts val="0"/>
              </a:spcAft>
              <a:buSzPts val="2000"/>
              <a:buFont typeface="Arial"/>
              <a:buAutoNum type="arabicPeriod"/>
            </a:pPr>
            <a:r>
              <a:rPr lang="en-US" sz="2000" dirty="0"/>
              <a:t>Look back at the two images. Would you categorize each image as a “riot” or a “massacre”? Why? Justify your answers using the definitions and details from the images.</a:t>
            </a:r>
            <a:endParaRPr sz="2000" dirty="0"/>
          </a:p>
          <a:p>
            <a:pPr marL="457200" lvl="0" indent="0" algn="l" rtl="0">
              <a:lnSpc>
                <a:spcPct val="100000"/>
              </a:lnSpc>
              <a:spcBef>
                <a:spcPts val="520"/>
              </a:spcBef>
              <a:spcAft>
                <a:spcPts val="0"/>
              </a:spcAft>
              <a:buSzPts val="2600"/>
              <a:buNone/>
            </a:pPr>
            <a:endParaRPr sz="1800" dirty="0"/>
          </a:p>
        </p:txBody>
      </p:sp>
      <p:sp>
        <p:nvSpPr>
          <p:cNvPr id="107" name="Google Shape;107;p1"/>
          <p:cNvSpPr txBox="1"/>
          <p:nvPr/>
        </p:nvSpPr>
        <p:spPr>
          <a:xfrm>
            <a:off x="1545790" y="2571750"/>
            <a:ext cx="2803595" cy="2308504"/>
          </a:xfrm>
          <a:prstGeom prst="rect">
            <a:avLst/>
          </a:prstGeom>
          <a:solidFill>
            <a:schemeClr val="accent2"/>
          </a:solidFill>
          <a:ln>
            <a:noFill/>
          </a:ln>
        </p:spPr>
        <p:txBody>
          <a:bodyPr spcFirstLastPara="1" wrap="square" lIns="91425" tIns="91425" rIns="91425" bIns="91425" anchor="t" anchorCtr="0">
            <a:noAutofit/>
          </a:bodyPr>
          <a:lstStyle/>
          <a:p>
            <a:pPr marL="0" marR="0" lvl="0" indent="0" algn="ctr" rtl="0">
              <a:lnSpc>
                <a:spcPct val="100000"/>
              </a:lnSpc>
              <a:spcBef>
                <a:spcPts val="360"/>
              </a:spcBef>
              <a:spcAft>
                <a:spcPts val="0"/>
              </a:spcAft>
              <a:buClr>
                <a:srgbClr val="000000"/>
              </a:buClr>
              <a:buSzPts val="2400"/>
              <a:buFont typeface="Arial"/>
              <a:buNone/>
            </a:pPr>
            <a:r>
              <a:rPr lang="en-US" sz="2400" b="1" i="0" u="none" strike="noStrike" cap="none" dirty="0">
                <a:solidFill>
                  <a:schemeClr val="lt1"/>
                </a:solidFill>
                <a:latin typeface="Calibri"/>
                <a:ea typeface="Calibri"/>
                <a:cs typeface="Calibri"/>
                <a:sym typeface="Calibri"/>
              </a:rPr>
              <a:t>Riot</a:t>
            </a:r>
            <a:endParaRPr sz="2400" b="1" i="0" u="none" strike="noStrike" cap="none" dirty="0">
              <a:solidFill>
                <a:schemeClr val="lt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noun</a:t>
            </a:r>
            <a:endParaRPr dirty="0"/>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A violent disturbance of the peace by a crowd</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verb</a:t>
            </a:r>
            <a:endParaRPr dirty="0"/>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Take part in a violent public disturbance</a:t>
            </a:r>
            <a:endParaRPr sz="1800" b="0" i="0" u="none" strike="noStrike" cap="none" dirty="0">
              <a:solidFill>
                <a:schemeClr val="lt1"/>
              </a:solidFill>
              <a:latin typeface="Calibri"/>
              <a:ea typeface="Calibri"/>
              <a:cs typeface="Calibri"/>
              <a:sym typeface="Calibri"/>
            </a:endParaRPr>
          </a:p>
        </p:txBody>
      </p:sp>
      <p:sp>
        <p:nvSpPr>
          <p:cNvPr id="108" name="Google Shape;108;p1"/>
          <p:cNvSpPr txBox="1"/>
          <p:nvPr/>
        </p:nvSpPr>
        <p:spPr>
          <a:xfrm>
            <a:off x="4794616" y="2571750"/>
            <a:ext cx="2895286" cy="2308504"/>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00000"/>
              </a:lnSpc>
              <a:spcBef>
                <a:spcPts val="360"/>
              </a:spcBef>
              <a:spcAft>
                <a:spcPts val="0"/>
              </a:spcAft>
              <a:buClr>
                <a:srgbClr val="000000"/>
              </a:buClr>
              <a:buSzPts val="2400"/>
              <a:buFont typeface="Arial"/>
              <a:buNone/>
            </a:pPr>
            <a:r>
              <a:rPr lang="en-US" sz="2400" b="1" i="0" u="none" strike="noStrike" cap="none" dirty="0">
                <a:solidFill>
                  <a:schemeClr val="lt1"/>
                </a:solidFill>
                <a:latin typeface="Calibri"/>
                <a:ea typeface="Calibri"/>
                <a:cs typeface="Calibri"/>
                <a:sym typeface="Calibri"/>
              </a:rPr>
              <a:t>Massacre</a:t>
            </a:r>
            <a:endParaRPr sz="2400" b="1" i="0" u="none" strike="noStrike" cap="none" dirty="0">
              <a:solidFill>
                <a:schemeClr val="lt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noun</a:t>
            </a:r>
            <a:endParaRPr sz="12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An indiscriminate and brutal  slaughter of people</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verb</a:t>
            </a:r>
            <a:endParaRPr dirty="0"/>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Deliberately and violently kill (a large number of people)</a:t>
            </a:r>
            <a:endParaRPr sz="18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2600"/>
                                        <p:tgtEl>
                                          <p:spTgt spid="1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2500"/>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395375" y="212028"/>
            <a:ext cx="8229600" cy="750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The Tulsa Race Massacre, Then and Now</a:t>
            </a:r>
            <a:endParaRPr/>
          </a:p>
        </p:txBody>
      </p:sp>
      <p:pic>
        <p:nvPicPr>
          <p:cNvPr id="114" name="Google Shape;114;p6" title="The Tulsa Race Massacre; Then and now."/>
          <p:cNvPicPr preferRelativeResize="0"/>
          <p:nvPr/>
        </p:nvPicPr>
        <p:blipFill rotWithShape="1">
          <a:blip r:embed="rId3">
            <a:alphaModFix/>
          </a:blip>
          <a:srcRect/>
          <a:stretch/>
        </p:blipFill>
        <p:spPr>
          <a:xfrm>
            <a:off x="1524000" y="1327378"/>
            <a:ext cx="6096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395375" y="212028"/>
            <a:ext cx="8229600" cy="750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Labels Impact History</a:t>
            </a:r>
            <a:endParaRPr/>
          </a:p>
        </p:txBody>
      </p:sp>
      <p:sp>
        <p:nvSpPr>
          <p:cNvPr id="120" name="Google Shape;120;p7"/>
          <p:cNvSpPr txBox="1">
            <a:spLocks noGrp="1"/>
          </p:cNvSpPr>
          <p:nvPr>
            <p:ph type="body" idx="1"/>
          </p:nvPr>
        </p:nvSpPr>
        <p:spPr>
          <a:xfrm>
            <a:off x="457200" y="1024826"/>
            <a:ext cx="4038600" cy="3741300"/>
          </a:xfrm>
          <a:prstGeom prst="rect">
            <a:avLst/>
          </a:prstGeom>
          <a:noFill/>
          <a:ln>
            <a:noFill/>
          </a:ln>
        </p:spPr>
        <p:txBody>
          <a:bodyPr spcFirstLastPara="1" wrap="square" lIns="45700" tIns="0" rIns="45700" bIns="0" anchor="t" anchorCtr="0">
            <a:noAutofit/>
          </a:bodyPr>
          <a:lstStyle/>
          <a:p>
            <a:pPr marL="461963" lvl="0" indent="-354013" algn="l" rtl="0">
              <a:lnSpc>
                <a:spcPct val="115000"/>
              </a:lnSpc>
              <a:spcBef>
                <a:spcPts val="0"/>
              </a:spcBef>
              <a:spcAft>
                <a:spcPts val="0"/>
              </a:spcAft>
              <a:buSzPts val="1900"/>
              <a:buFont typeface="Arial"/>
              <a:buAutoNum type="arabicPeriod"/>
            </a:pPr>
            <a:r>
              <a:rPr lang="en-US" sz="2000"/>
              <a:t>In the circle, respond to these questions:</a:t>
            </a:r>
            <a:endParaRPr/>
          </a:p>
          <a:p>
            <a:pPr marL="741363" lvl="1" indent="-176212" algn="l" rtl="0">
              <a:lnSpc>
                <a:spcPct val="115000"/>
              </a:lnSpc>
              <a:spcBef>
                <a:spcPts val="0"/>
              </a:spcBef>
              <a:spcAft>
                <a:spcPts val="0"/>
              </a:spcAft>
              <a:buSzPts val="1900"/>
              <a:buFont typeface="Arial"/>
              <a:buChar char="•"/>
            </a:pPr>
            <a:r>
              <a:rPr lang="en-US" sz="1600"/>
              <a:t>In the video, how do the speakers refer to the event—as a riot, or as a massacre?</a:t>
            </a:r>
            <a:endParaRPr/>
          </a:p>
          <a:p>
            <a:pPr marL="741363" lvl="1" indent="-176212" algn="l" rtl="0">
              <a:lnSpc>
                <a:spcPct val="115000"/>
              </a:lnSpc>
              <a:spcBef>
                <a:spcPts val="0"/>
              </a:spcBef>
              <a:spcAft>
                <a:spcPts val="0"/>
              </a:spcAft>
              <a:buSzPts val="1900"/>
              <a:buFont typeface="Arial"/>
              <a:buChar char="•"/>
            </a:pPr>
            <a:r>
              <a:rPr lang="en-US" sz="1600"/>
              <a:t>Based on what you now know, would you call it a riot or a massacre?</a:t>
            </a:r>
            <a:endParaRPr/>
          </a:p>
          <a:p>
            <a:pPr marL="461963" lvl="0" indent="-300038" algn="l" rtl="0">
              <a:lnSpc>
                <a:spcPct val="115000"/>
              </a:lnSpc>
              <a:spcBef>
                <a:spcPts val="0"/>
              </a:spcBef>
              <a:spcAft>
                <a:spcPts val="0"/>
              </a:spcAft>
              <a:buSzPts val="2000"/>
              <a:buFont typeface="Arial"/>
              <a:buAutoNum type="arabicPeriod"/>
            </a:pPr>
            <a:r>
              <a:rPr lang="en-US" sz="2000"/>
              <a:t>In the area outside the circle, explain where you found your information.</a:t>
            </a:r>
            <a:endParaRPr sz="2000"/>
          </a:p>
          <a:p>
            <a:pPr marL="0" lvl="0" indent="0" algn="l" rtl="0">
              <a:lnSpc>
                <a:spcPct val="115000"/>
              </a:lnSpc>
              <a:spcBef>
                <a:spcPts val="0"/>
              </a:spcBef>
              <a:spcAft>
                <a:spcPts val="0"/>
              </a:spcAft>
              <a:buSzPts val="2400"/>
              <a:buNone/>
            </a:pPr>
            <a:endParaRPr/>
          </a:p>
        </p:txBody>
      </p:sp>
      <p:sp>
        <p:nvSpPr>
          <p:cNvPr id="121" name="Google Shape;121;p7"/>
          <p:cNvSpPr txBox="1">
            <a:spLocks noGrp="1"/>
          </p:cNvSpPr>
          <p:nvPr>
            <p:ph type="body" idx="2"/>
          </p:nvPr>
        </p:nvSpPr>
        <p:spPr>
          <a:xfrm>
            <a:off x="4586375" y="916240"/>
            <a:ext cx="4038600" cy="3741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US"/>
              <a:t>How I Know It</a:t>
            </a: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0"/>
              </a:spcBef>
              <a:spcAft>
                <a:spcPts val="0"/>
              </a:spcAft>
              <a:buSzPts val="2400"/>
              <a:buNone/>
            </a:pPr>
            <a:r>
              <a:rPr lang="en-US" sz="1500"/>
              <a:t>    </a:t>
            </a:r>
            <a:endParaRPr/>
          </a:p>
        </p:txBody>
      </p:sp>
      <p:sp>
        <p:nvSpPr>
          <p:cNvPr id="122" name="Google Shape;122;p7"/>
          <p:cNvSpPr/>
          <p:nvPr/>
        </p:nvSpPr>
        <p:spPr>
          <a:xfrm>
            <a:off x="4967375" y="1448758"/>
            <a:ext cx="3657600" cy="2387100"/>
          </a:xfrm>
          <a:prstGeom prst="rect">
            <a:avLst/>
          </a:prstGeom>
          <a:noFill/>
          <a:ln w="19050" cap="flat" cmpd="sng">
            <a:solidFill>
              <a:srgbClr val="3974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7"/>
          <p:cNvSpPr/>
          <p:nvPr/>
        </p:nvSpPr>
        <p:spPr>
          <a:xfrm>
            <a:off x="5744615" y="1601333"/>
            <a:ext cx="2103120" cy="2103120"/>
          </a:xfrm>
          <a:prstGeom prst="flowChartConnector">
            <a:avLst/>
          </a:prstGeom>
          <a:solidFill>
            <a:srgbClr val="F5C5C7"/>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124" name="Google Shape;124;p7"/>
          <p:cNvSpPr txBox="1"/>
          <p:nvPr/>
        </p:nvSpPr>
        <p:spPr>
          <a:xfrm>
            <a:off x="5960274" y="2223184"/>
            <a:ext cx="1671801" cy="60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accent4"/>
                </a:solidFill>
                <a:latin typeface="Calibri"/>
                <a:ea typeface="Calibri"/>
                <a:cs typeface="Calibri"/>
                <a:sym typeface="Calibri"/>
              </a:rPr>
              <a:t>1</a:t>
            </a:r>
            <a:endParaRPr sz="3600" b="1" i="0" u="none" strike="noStrike" cap="none">
              <a:solidFill>
                <a:schemeClr val="accent4"/>
              </a:solidFill>
              <a:latin typeface="Calibri"/>
              <a:ea typeface="Calibri"/>
              <a:cs typeface="Calibri"/>
              <a:sym typeface="Calibri"/>
            </a:endParaRPr>
          </a:p>
        </p:txBody>
      </p:sp>
      <p:sp>
        <p:nvSpPr>
          <p:cNvPr id="125" name="Google Shape;125;p7"/>
          <p:cNvSpPr txBox="1"/>
          <p:nvPr/>
        </p:nvSpPr>
        <p:spPr>
          <a:xfrm>
            <a:off x="5012593" y="3191594"/>
            <a:ext cx="2367600" cy="4733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3974AD"/>
                </a:solidFill>
                <a:latin typeface="Calibri"/>
                <a:ea typeface="Calibri"/>
                <a:cs typeface="Calibri"/>
                <a:sym typeface="Calibri"/>
              </a:rPr>
              <a:t>2</a:t>
            </a:r>
            <a:endParaRPr sz="3600" b="1" i="0" u="none" strike="noStrike" cap="none">
              <a:solidFill>
                <a:srgbClr val="3974A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311700" y="658167"/>
            <a:ext cx="8520600" cy="517516"/>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600"/>
              <a:buFont typeface="Calibri"/>
              <a:buNone/>
            </a:pPr>
            <a:r>
              <a:rPr lang="en-US" sz="3240"/>
              <a:t>5Ws Resource Exploration</a:t>
            </a:r>
            <a:endParaRPr sz="3240"/>
          </a:p>
        </p:txBody>
      </p:sp>
      <p:sp>
        <p:nvSpPr>
          <p:cNvPr id="131" name="Google Shape;131;p8"/>
          <p:cNvSpPr txBox="1">
            <a:spLocks noGrp="1"/>
          </p:cNvSpPr>
          <p:nvPr>
            <p:ph type="body" idx="1"/>
          </p:nvPr>
        </p:nvSpPr>
        <p:spPr>
          <a:xfrm>
            <a:off x="311699" y="1301262"/>
            <a:ext cx="8756937" cy="3654787"/>
          </a:xfrm>
          <a:prstGeom prst="rect">
            <a:avLst/>
          </a:prstGeom>
          <a:noFill/>
          <a:ln>
            <a:noFill/>
          </a:ln>
        </p:spPr>
        <p:txBody>
          <a:bodyPr spcFirstLastPara="1" wrap="square" lIns="45700" tIns="0" rIns="45700" bIns="0" anchor="t" anchorCtr="0">
            <a:noAutofit/>
          </a:bodyPr>
          <a:lstStyle/>
          <a:p>
            <a:pPr marL="577850" lvl="0" indent="-514350" algn="l" rtl="0">
              <a:lnSpc>
                <a:spcPct val="100000"/>
              </a:lnSpc>
              <a:spcBef>
                <a:spcPts val="0"/>
              </a:spcBef>
              <a:spcAft>
                <a:spcPts val="0"/>
              </a:spcAft>
              <a:buSzPts val="2600"/>
              <a:buFont typeface="Arial"/>
              <a:buAutoNum type="arabicPeriod"/>
            </a:pPr>
            <a:r>
              <a:rPr lang="en-US"/>
              <a:t>Choose one resource from each category.</a:t>
            </a:r>
            <a:endParaRPr/>
          </a:p>
          <a:p>
            <a:pPr marL="577850" lvl="0" indent="-514350" algn="l" rtl="0">
              <a:lnSpc>
                <a:spcPct val="100000"/>
              </a:lnSpc>
              <a:spcBef>
                <a:spcPts val="0"/>
              </a:spcBef>
              <a:spcAft>
                <a:spcPts val="0"/>
              </a:spcAft>
              <a:buSzPts val="2600"/>
              <a:buFont typeface="Arial"/>
              <a:buAutoNum type="arabicPeriod"/>
            </a:pPr>
            <a:r>
              <a:rPr lang="en-US"/>
              <a:t>Review the resource, then answer the 5Ws (and 1H!):</a:t>
            </a:r>
            <a:endParaRPr/>
          </a:p>
          <a:p>
            <a:pPr marL="969963" lvl="1" indent="-342900" algn="l" rtl="0">
              <a:lnSpc>
                <a:spcPct val="100000"/>
              </a:lnSpc>
              <a:spcBef>
                <a:spcPts val="0"/>
              </a:spcBef>
              <a:spcAft>
                <a:spcPts val="0"/>
              </a:spcAft>
              <a:buSzPts val="2400"/>
              <a:buFont typeface="Arial"/>
              <a:buAutoNum type="arabicPeriod"/>
            </a:pPr>
            <a:r>
              <a:rPr lang="en-US" sz="2400"/>
              <a:t>Who is this resource about?</a:t>
            </a:r>
            <a:endParaRPr/>
          </a:p>
          <a:p>
            <a:pPr marL="969963" lvl="1" indent="-342900" algn="l" rtl="0">
              <a:lnSpc>
                <a:spcPct val="100000"/>
              </a:lnSpc>
              <a:spcBef>
                <a:spcPts val="0"/>
              </a:spcBef>
              <a:spcAft>
                <a:spcPts val="0"/>
              </a:spcAft>
              <a:buSzPts val="2400"/>
              <a:buFont typeface="Arial"/>
              <a:buAutoNum type="arabicPeriod"/>
            </a:pPr>
            <a:r>
              <a:rPr lang="en-US" sz="2400"/>
              <a:t>What is the resource telling me?</a:t>
            </a:r>
            <a:endParaRPr/>
          </a:p>
          <a:p>
            <a:pPr marL="969963" lvl="1" indent="-342900" algn="l" rtl="0">
              <a:lnSpc>
                <a:spcPct val="100000"/>
              </a:lnSpc>
              <a:spcBef>
                <a:spcPts val="0"/>
              </a:spcBef>
              <a:spcAft>
                <a:spcPts val="0"/>
              </a:spcAft>
              <a:buSzPts val="2400"/>
              <a:buFont typeface="Arial"/>
              <a:buAutoNum type="arabicPeriod"/>
            </a:pPr>
            <a:r>
              <a:rPr lang="en-US" sz="2400"/>
              <a:t>When did this event take place?</a:t>
            </a:r>
            <a:endParaRPr/>
          </a:p>
          <a:p>
            <a:pPr marL="969963" lvl="1" indent="-342900" algn="l" rtl="0">
              <a:lnSpc>
                <a:spcPct val="100000"/>
              </a:lnSpc>
              <a:spcBef>
                <a:spcPts val="0"/>
              </a:spcBef>
              <a:spcAft>
                <a:spcPts val="0"/>
              </a:spcAft>
              <a:buSzPts val="2400"/>
              <a:buFont typeface="Arial"/>
              <a:buAutoNum type="arabicPeriod"/>
            </a:pPr>
            <a:r>
              <a:rPr lang="en-US" sz="2400"/>
              <a:t>Where did the event take place?</a:t>
            </a:r>
            <a:endParaRPr/>
          </a:p>
          <a:p>
            <a:pPr marL="969963" lvl="1" indent="-342900" algn="l" rtl="0">
              <a:lnSpc>
                <a:spcPct val="100000"/>
              </a:lnSpc>
              <a:spcBef>
                <a:spcPts val="0"/>
              </a:spcBef>
              <a:spcAft>
                <a:spcPts val="0"/>
              </a:spcAft>
              <a:buSzPts val="2400"/>
              <a:buFont typeface="Arial"/>
              <a:buAutoNum type="arabicPeriod"/>
            </a:pPr>
            <a:r>
              <a:rPr lang="en-US" sz="2400"/>
              <a:t>Why is this information important?</a:t>
            </a:r>
            <a:endParaRPr/>
          </a:p>
          <a:p>
            <a:pPr marL="969963" lvl="1" indent="-342900" algn="l" rtl="0">
              <a:lnSpc>
                <a:spcPct val="100000"/>
              </a:lnSpc>
              <a:spcBef>
                <a:spcPts val="0"/>
              </a:spcBef>
              <a:spcAft>
                <a:spcPts val="0"/>
              </a:spcAft>
              <a:buSzPts val="2400"/>
              <a:buFont typeface="Arial"/>
              <a:buAutoNum type="arabicPeriod"/>
            </a:pPr>
            <a:r>
              <a:rPr lang="en-US" sz="2400"/>
              <a:t>How does remembering history impact the present?</a:t>
            </a:r>
            <a:endParaRPr sz="24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457200" y="676177"/>
            <a:ext cx="8229600" cy="489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600"/>
              <a:buFont typeface="Calibri"/>
              <a:buNone/>
            </a:pPr>
            <a:r>
              <a:rPr lang="en-US" sz="3240"/>
              <a:t>Inquiry Questions</a:t>
            </a:r>
            <a:endParaRPr sz="3240"/>
          </a:p>
        </p:txBody>
      </p:sp>
      <p:sp>
        <p:nvSpPr>
          <p:cNvPr id="137" name="Google Shape;137;p10"/>
          <p:cNvSpPr txBox="1">
            <a:spLocks noGrp="1"/>
          </p:cNvSpPr>
          <p:nvPr>
            <p:ph type="body" idx="1"/>
          </p:nvPr>
        </p:nvSpPr>
        <p:spPr>
          <a:xfrm>
            <a:off x="457200" y="1415740"/>
            <a:ext cx="8229600" cy="2562583"/>
          </a:xfrm>
          <a:prstGeom prst="rect">
            <a:avLst/>
          </a:prstGeom>
          <a:noFill/>
          <a:ln>
            <a:noFill/>
          </a:ln>
        </p:spPr>
        <p:txBody>
          <a:bodyPr spcFirstLastPara="1" wrap="square" lIns="45700" tIns="0" rIns="45700" bIns="0" anchor="t" anchorCtr="0">
            <a:noAutofit/>
          </a:bodyPr>
          <a:lstStyle/>
          <a:p>
            <a:pPr marL="63500" lvl="0" indent="0" algn="l" rtl="0">
              <a:lnSpc>
                <a:spcPct val="100000"/>
              </a:lnSpc>
              <a:spcBef>
                <a:spcPts val="0"/>
              </a:spcBef>
              <a:spcAft>
                <a:spcPts val="0"/>
              </a:spcAft>
              <a:buSzPts val="2600"/>
              <a:buNone/>
            </a:pPr>
            <a:r>
              <a:rPr lang="en-US" dirty="0"/>
              <a:t>Look at your three inquiry-based research questions from Hall of Injustice, Part One. </a:t>
            </a:r>
            <a:endParaRPr dirty="0"/>
          </a:p>
          <a:p>
            <a:pPr marL="457200" lvl="0" indent="-393700" algn="l" rtl="0">
              <a:lnSpc>
                <a:spcPct val="100000"/>
              </a:lnSpc>
              <a:spcBef>
                <a:spcPts val="0"/>
              </a:spcBef>
              <a:spcAft>
                <a:spcPts val="0"/>
              </a:spcAft>
              <a:buSzPts val="2600"/>
              <a:buChar char="•"/>
            </a:pPr>
            <a:r>
              <a:rPr lang="en-US" dirty="0"/>
              <a:t>Do you see one that you would like to research? </a:t>
            </a:r>
            <a:endParaRPr dirty="0"/>
          </a:p>
          <a:p>
            <a:pPr marL="457200" lvl="0" indent="-393700" algn="l" rtl="0">
              <a:lnSpc>
                <a:spcPct val="100000"/>
              </a:lnSpc>
              <a:spcBef>
                <a:spcPts val="0"/>
              </a:spcBef>
              <a:spcAft>
                <a:spcPts val="0"/>
              </a:spcAft>
              <a:buSzPts val="2600"/>
              <a:buChar char="•"/>
            </a:pPr>
            <a:r>
              <a:rPr lang="en-US" dirty="0"/>
              <a:t>Do you need to write a new one based on your exploration? </a:t>
            </a:r>
            <a:endParaRPr dirty="0"/>
          </a:p>
          <a:p>
            <a:pPr marL="914400" lvl="0" indent="0" algn="l" rtl="0">
              <a:lnSpc>
                <a:spcPct val="100000"/>
              </a:lnSpc>
              <a:spcBef>
                <a:spcPts val="0"/>
              </a:spcBef>
              <a:spcAft>
                <a:spcPts val="0"/>
              </a:spcAft>
              <a:buSzPts val="2600"/>
              <a:buNone/>
            </a:pPr>
            <a:endParaRPr sz="1500" dirty="0"/>
          </a:p>
          <a:p>
            <a:pPr marL="914400" lvl="0" indent="0" algn="l" rtl="0">
              <a:lnSpc>
                <a:spcPct val="100000"/>
              </a:lnSpc>
              <a:spcBef>
                <a:spcPts val="0"/>
              </a:spcBef>
              <a:spcAft>
                <a:spcPts val="0"/>
              </a:spcAft>
              <a:buSzPts val="2600"/>
              <a:buNone/>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1334</Words>
  <Application>Microsoft Office PowerPoint</Application>
  <PresentationFormat>On-screen Show (16:9)</PresentationFormat>
  <Paragraphs>134</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Noto Sans Symbols</vt:lpstr>
      <vt:lpstr>Georgia</vt:lpstr>
      <vt:lpstr>Calibri</vt:lpstr>
      <vt:lpstr>Constantia</vt:lpstr>
      <vt:lpstr>LEARN theme</vt:lpstr>
      <vt:lpstr>LEARN theme</vt:lpstr>
      <vt:lpstr>Hall of Injustice: Part Two</vt:lpstr>
      <vt:lpstr>Essential Questions</vt:lpstr>
      <vt:lpstr>Caption This</vt:lpstr>
      <vt:lpstr>Riot vs. Massacre</vt:lpstr>
      <vt:lpstr>Riot vs. Massacre</vt:lpstr>
      <vt:lpstr>The Tulsa Race Massacre, Then and Now</vt:lpstr>
      <vt:lpstr>Labels Impact History</vt:lpstr>
      <vt:lpstr>5Ws Resource Exploration</vt:lpstr>
      <vt:lpstr>Inquiry Questions</vt:lpstr>
      <vt:lpstr>Research Time!</vt:lpstr>
      <vt:lpstr>A-CLAP Strategy for Resources</vt:lpstr>
      <vt:lpstr>Thesis Statements</vt:lpstr>
      <vt:lpstr>Formulating a Thesis Statement</vt:lpstr>
      <vt:lpstr>More About Thesis Statements</vt:lpstr>
      <vt:lpstr>“Tell Me All About It” Informative Essay </vt:lpstr>
      <vt:lpstr>Commit and Toss</vt:lpstr>
      <vt:lpstr>Black Wall Street Art</vt:lpstr>
      <vt:lpstr>Hall of Injustice Research Poster</vt:lpstr>
      <vt:lpstr>PowerPoint Presentation</vt:lpstr>
      <vt:lpstr>PowerPoint Presentation</vt:lpstr>
      <vt:lpstr>Elevator Speech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of Injustice: Part Two</dc:title>
  <dc:creator>K20 Center</dc:creator>
  <cp:lastModifiedBy>Taylor Thurston</cp:lastModifiedBy>
  <cp:revision>1</cp:revision>
  <dcterms:modified xsi:type="dcterms:W3CDTF">2020-11-03T22:58:42Z</dcterms:modified>
</cp:coreProperties>
</file>