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93" r:id="rId4"/>
    <p:sldId id="259" r:id="rId5"/>
    <p:sldId id="263" r:id="rId6"/>
    <p:sldId id="26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2" r:id="rId17"/>
    <p:sldId id="286" r:id="rId18"/>
    <p:sldId id="294" r:id="rId19"/>
    <p:sldId id="295" r:id="rId20"/>
    <p:sldId id="296" r:id="rId21"/>
    <p:sldId id="297" r:id="rId22"/>
    <p:sldId id="298" r:id="rId23"/>
    <p:sldId id="29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7CCCFC-5EC5-4166-9672-30231C932B95}">
  <a:tblStyle styleId="{8F7CCCFC-5EC5-4166-9672-30231C932B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 autoAdjust="0"/>
    <p:restoredTop sz="79171" autoAdjust="0"/>
  </p:normalViewPr>
  <p:slideViewPr>
    <p:cSldViewPr snapToGrid="0">
      <p:cViewPr varScale="1">
        <p:scale>
          <a:sx n="170" d="100"/>
          <a:sy n="170" d="100"/>
        </p:scale>
        <p:origin x="14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353E-B5EB-48C8-BA59-91FDD8EC317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16980BD-4490-420A-92AA-7DEBE2DC5596}">
      <dgm:prSet phldrT="[Text]" custT="1"/>
      <dgm:spPr>
        <a:solidFill>
          <a:srgbClr val="285781"/>
        </a:solidFill>
      </dgm:spPr>
      <dgm:t>
        <a:bodyPr/>
        <a:lstStyle/>
        <a:p>
          <a:r>
            <a:rPr lang="en-US" sz="2800" dirty="0"/>
            <a:t>Round 1</a:t>
          </a:r>
        </a:p>
      </dgm:t>
    </dgm:pt>
    <dgm:pt modelId="{34E7663D-22AF-4C42-AA50-F4F73B183E11}" type="parTrans" cxnId="{8D05C743-7845-430A-9B55-84EE3E9ED16C}">
      <dgm:prSet/>
      <dgm:spPr/>
      <dgm:t>
        <a:bodyPr/>
        <a:lstStyle/>
        <a:p>
          <a:endParaRPr lang="en-US"/>
        </a:p>
      </dgm:t>
    </dgm:pt>
    <dgm:pt modelId="{F371F12A-A565-46C6-AE21-BFB8269FD947}" type="sibTrans" cxnId="{8D05C743-7845-430A-9B55-84EE3E9ED16C}">
      <dgm:prSet/>
      <dgm:spPr/>
      <dgm:t>
        <a:bodyPr/>
        <a:lstStyle/>
        <a:p>
          <a:endParaRPr lang="en-US"/>
        </a:p>
      </dgm:t>
    </dgm:pt>
    <dgm:pt modelId="{9FFEA758-D3CB-453D-837A-B897FEE36363}">
      <dgm:prSet phldrT="[Text]" custT="1"/>
      <dgm:spPr>
        <a:solidFill>
          <a:srgbClr val="285781"/>
        </a:solidFill>
      </dgm:spPr>
      <dgm:t>
        <a:bodyPr/>
        <a:lstStyle/>
        <a:p>
          <a:r>
            <a:rPr lang="en-US" sz="2800" dirty="0"/>
            <a:t>Round 2</a:t>
          </a:r>
        </a:p>
      </dgm:t>
    </dgm:pt>
    <dgm:pt modelId="{623FE32F-CA61-463C-B1B4-A2B555E7D379}" type="parTrans" cxnId="{DD8A13DD-A4B2-495B-A0C4-52948FD53B01}">
      <dgm:prSet/>
      <dgm:spPr/>
      <dgm:t>
        <a:bodyPr/>
        <a:lstStyle/>
        <a:p>
          <a:endParaRPr lang="en-US"/>
        </a:p>
      </dgm:t>
    </dgm:pt>
    <dgm:pt modelId="{449B1360-7F33-4D20-BE21-D96D65FFB58D}" type="sibTrans" cxnId="{DD8A13DD-A4B2-495B-A0C4-52948FD53B01}">
      <dgm:prSet/>
      <dgm:spPr/>
      <dgm:t>
        <a:bodyPr/>
        <a:lstStyle/>
        <a:p>
          <a:endParaRPr lang="en-US"/>
        </a:p>
      </dgm:t>
    </dgm:pt>
    <dgm:pt modelId="{5DC39A8D-E0B7-404B-843D-D8C3C8E3A685}">
      <dgm:prSet phldrT="[Text]" custT="1"/>
      <dgm:spPr/>
      <dgm:t>
        <a:bodyPr/>
        <a:lstStyle/>
        <a:p>
          <a:pPr marL="0" algn="ctr">
            <a:buNone/>
          </a:pPr>
          <a:r>
            <a:rPr lang="en-US" sz="2000" dirty="0"/>
            <a:t>In your small group, generate words or phrases related to the topic for each letter of the alphabet.</a:t>
          </a:r>
        </a:p>
      </dgm:t>
    </dgm:pt>
    <dgm:pt modelId="{6A09C291-FADE-4FE3-8E92-64B9317F6C2C}" type="parTrans" cxnId="{3EBE3A44-AF26-4D16-BC1F-C7830CECB03E}">
      <dgm:prSet/>
      <dgm:spPr/>
      <dgm:t>
        <a:bodyPr/>
        <a:lstStyle/>
        <a:p>
          <a:endParaRPr lang="en-US"/>
        </a:p>
      </dgm:t>
    </dgm:pt>
    <dgm:pt modelId="{DADF10D9-23A7-46DD-B7B9-808C28C04777}" type="sibTrans" cxnId="{3EBE3A44-AF26-4D16-BC1F-C7830CECB03E}">
      <dgm:prSet/>
      <dgm:spPr/>
      <dgm:t>
        <a:bodyPr/>
        <a:lstStyle/>
        <a:p>
          <a:endParaRPr lang="en-US"/>
        </a:p>
      </dgm:t>
    </dgm:pt>
    <dgm:pt modelId="{82423BEB-A912-433C-82F4-ABA9553AC25D}">
      <dgm:prSet phldrT="[Text]" custT="1"/>
      <dgm:spPr/>
      <dgm:t>
        <a:bodyPr/>
        <a:lstStyle/>
        <a:p>
          <a:pPr marL="0" algn="ctr">
            <a:buNone/>
          </a:pPr>
          <a:r>
            <a:rPr lang="en-US" sz="2000" b="0" i="0" u="none" dirty="0"/>
            <a:t>Rotate to the next poster and read through the list. Add words and phrases for the letters that have not already been addressed.</a:t>
          </a:r>
          <a:endParaRPr lang="en-US" sz="2000" dirty="0"/>
        </a:p>
      </dgm:t>
    </dgm:pt>
    <dgm:pt modelId="{BC9573F5-6F29-48D1-B053-8A2367C29422}" type="parTrans" cxnId="{4D7A70EA-00D8-421A-BEDB-8F165B923ABB}">
      <dgm:prSet/>
      <dgm:spPr/>
      <dgm:t>
        <a:bodyPr/>
        <a:lstStyle/>
        <a:p>
          <a:endParaRPr lang="en-US"/>
        </a:p>
      </dgm:t>
    </dgm:pt>
    <dgm:pt modelId="{4F98A0E3-B838-4251-BC31-6D9A11AE34AF}" type="sibTrans" cxnId="{4D7A70EA-00D8-421A-BEDB-8F165B923ABB}">
      <dgm:prSet/>
      <dgm:spPr/>
      <dgm:t>
        <a:bodyPr/>
        <a:lstStyle/>
        <a:p>
          <a:endParaRPr lang="en-US"/>
        </a:p>
      </dgm:t>
    </dgm:pt>
    <dgm:pt modelId="{6B877257-13E8-470F-8B4A-2C143DF5E15A}">
      <dgm:prSet custT="1"/>
      <dgm:spPr>
        <a:solidFill>
          <a:srgbClr val="285781"/>
        </a:solidFill>
      </dgm:spPr>
      <dgm:t>
        <a:bodyPr/>
        <a:lstStyle/>
        <a:p>
          <a:pPr>
            <a:buNone/>
          </a:pPr>
          <a:r>
            <a:rPr lang="en-US" sz="2800" dirty="0"/>
            <a:t>Round 3</a:t>
          </a:r>
          <a:endParaRPr lang="en-US" dirty="0"/>
        </a:p>
      </dgm:t>
    </dgm:pt>
    <dgm:pt modelId="{76654AA3-689D-4BEF-B02B-2142D6DD71A8}" type="parTrans" cxnId="{B06FEF77-D8EC-49EB-9597-27E591E724E5}">
      <dgm:prSet/>
      <dgm:spPr/>
      <dgm:t>
        <a:bodyPr/>
        <a:lstStyle/>
        <a:p>
          <a:endParaRPr lang="en-US"/>
        </a:p>
      </dgm:t>
    </dgm:pt>
    <dgm:pt modelId="{29241011-AA25-4E6F-BCFC-045E62803F86}" type="sibTrans" cxnId="{B06FEF77-D8EC-49EB-9597-27E591E724E5}">
      <dgm:prSet/>
      <dgm:spPr/>
      <dgm:t>
        <a:bodyPr/>
        <a:lstStyle/>
        <a:p>
          <a:endParaRPr lang="en-US"/>
        </a:p>
      </dgm:t>
    </dgm:pt>
    <dgm:pt modelId="{A2C82D4A-8FBA-4267-A2D4-E59E985BB138}">
      <dgm:prSet custT="1"/>
      <dgm:spPr/>
      <dgm:t>
        <a:bodyPr/>
        <a:lstStyle/>
        <a:p>
          <a:pPr marL="0" algn="ctr">
            <a:buNone/>
          </a:pPr>
          <a:r>
            <a:rPr lang="en-US" sz="2000" dirty="0"/>
            <a:t>Once again, rotate to the next poster and read through the list. Add words and phrases for the letters that have not already been addressed.</a:t>
          </a:r>
        </a:p>
      </dgm:t>
    </dgm:pt>
    <dgm:pt modelId="{6C2A91ED-E0D7-4FDC-819E-8DB70B900433}" type="parTrans" cxnId="{B848E260-E1DF-4F5E-BD65-91DC5FC1F081}">
      <dgm:prSet/>
      <dgm:spPr/>
      <dgm:t>
        <a:bodyPr/>
        <a:lstStyle/>
        <a:p>
          <a:endParaRPr lang="en-US"/>
        </a:p>
      </dgm:t>
    </dgm:pt>
    <dgm:pt modelId="{156A7063-23FA-4D4D-B46A-5EC03848039D}" type="sibTrans" cxnId="{B848E260-E1DF-4F5E-BD65-91DC5FC1F081}">
      <dgm:prSet/>
      <dgm:spPr/>
      <dgm:t>
        <a:bodyPr/>
        <a:lstStyle/>
        <a:p>
          <a:endParaRPr lang="en-US"/>
        </a:p>
      </dgm:t>
    </dgm:pt>
    <dgm:pt modelId="{3F622ECB-93E5-44BB-A8CB-C7E8ECC6372D}" type="pres">
      <dgm:prSet presAssocID="{7F56353E-B5EB-48C8-BA59-91FDD8EC317C}" presName="Name0" presStyleCnt="0">
        <dgm:presLayoutVars>
          <dgm:dir/>
          <dgm:animLvl val="lvl"/>
          <dgm:resizeHandles val="exact"/>
        </dgm:presLayoutVars>
      </dgm:prSet>
      <dgm:spPr/>
    </dgm:pt>
    <dgm:pt modelId="{F24CDC2A-8966-4EC3-BA63-06CEB5C0A704}" type="pres">
      <dgm:prSet presAssocID="{F16980BD-4490-420A-92AA-7DEBE2DC5596}" presName="composite" presStyleCnt="0"/>
      <dgm:spPr/>
    </dgm:pt>
    <dgm:pt modelId="{1919F557-2AE4-41AF-BC19-50C9A5FCF059}" type="pres">
      <dgm:prSet presAssocID="{F16980BD-4490-420A-92AA-7DEBE2DC559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9295633-3FD8-49EC-833B-CB556F2EFDB1}" type="pres">
      <dgm:prSet presAssocID="{F16980BD-4490-420A-92AA-7DEBE2DC5596}" presName="desTx" presStyleLbl="revTx" presStyleIdx="0" presStyleCnt="3" custLinFactNeighborX="11489">
        <dgm:presLayoutVars>
          <dgm:bulletEnabled val="1"/>
        </dgm:presLayoutVars>
      </dgm:prSet>
      <dgm:spPr/>
    </dgm:pt>
    <dgm:pt modelId="{0AEEBC47-C18A-4609-BB19-73EF65503191}" type="pres">
      <dgm:prSet presAssocID="{F371F12A-A565-46C6-AE21-BFB8269FD947}" presName="space" presStyleCnt="0"/>
      <dgm:spPr/>
    </dgm:pt>
    <dgm:pt modelId="{B33204BA-702A-412A-AF14-37DAD2648EF4}" type="pres">
      <dgm:prSet presAssocID="{9FFEA758-D3CB-453D-837A-B897FEE36363}" presName="composite" presStyleCnt="0"/>
      <dgm:spPr/>
    </dgm:pt>
    <dgm:pt modelId="{430C26A3-8DCC-483B-BB39-3DA00AE8A8D2}" type="pres">
      <dgm:prSet presAssocID="{9FFEA758-D3CB-453D-837A-B897FEE3636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EF96BA2-A501-4556-B5B3-F093BE8A08A2}" type="pres">
      <dgm:prSet presAssocID="{9FFEA758-D3CB-453D-837A-B897FEE36363}" presName="desTx" presStyleLbl="revTx" presStyleIdx="1" presStyleCnt="3" custLinFactNeighborX="12500" custLinFactNeighborY="0">
        <dgm:presLayoutVars>
          <dgm:bulletEnabled val="1"/>
        </dgm:presLayoutVars>
      </dgm:prSet>
      <dgm:spPr/>
    </dgm:pt>
    <dgm:pt modelId="{49B541F1-F866-4A92-8BC7-BDADBE95D7D0}" type="pres">
      <dgm:prSet presAssocID="{449B1360-7F33-4D20-BE21-D96D65FFB58D}" presName="space" presStyleCnt="0"/>
      <dgm:spPr/>
    </dgm:pt>
    <dgm:pt modelId="{D652B4CB-4494-48D3-9C2C-AE307A782BE0}" type="pres">
      <dgm:prSet presAssocID="{6B877257-13E8-470F-8B4A-2C143DF5E15A}" presName="composite" presStyleCnt="0"/>
      <dgm:spPr/>
    </dgm:pt>
    <dgm:pt modelId="{A78A07ED-21CF-4793-8B49-C0317E2DEEC0}" type="pres">
      <dgm:prSet presAssocID="{6B877257-13E8-470F-8B4A-2C143DF5E15A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F933779-9003-4BDE-845F-5AA3D0096A07}" type="pres">
      <dgm:prSet presAssocID="{6B877257-13E8-470F-8B4A-2C143DF5E15A}" presName="desTx" presStyleLbl="revTx" presStyleIdx="2" presStyleCnt="3" custLinFactNeighborX="11827" custLinFactNeighborY="-772">
        <dgm:presLayoutVars>
          <dgm:bulletEnabled val="1"/>
        </dgm:presLayoutVars>
      </dgm:prSet>
      <dgm:spPr/>
    </dgm:pt>
  </dgm:ptLst>
  <dgm:cxnLst>
    <dgm:cxn modelId="{4EE9AB05-4B3A-406C-A45C-F80251974F2A}" type="presOf" srcId="{A2C82D4A-8FBA-4267-A2D4-E59E985BB138}" destId="{7F933779-9003-4BDE-845F-5AA3D0096A07}" srcOrd="0" destOrd="0" presId="urn:microsoft.com/office/officeart/2005/8/layout/chevron1"/>
    <dgm:cxn modelId="{6241BC3A-52EE-4971-A34D-C4BF69882F73}" type="presOf" srcId="{7F56353E-B5EB-48C8-BA59-91FDD8EC317C}" destId="{3F622ECB-93E5-44BB-A8CB-C7E8ECC6372D}" srcOrd="0" destOrd="0" presId="urn:microsoft.com/office/officeart/2005/8/layout/chevron1"/>
    <dgm:cxn modelId="{72276D3E-B262-4416-99D6-F7237925A75D}" type="presOf" srcId="{F16980BD-4490-420A-92AA-7DEBE2DC5596}" destId="{1919F557-2AE4-41AF-BC19-50C9A5FCF059}" srcOrd="0" destOrd="0" presId="urn:microsoft.com/office/officeart/2005/8/layout/chevron1"/>
    <dgm:cxn modelId="{B848E260-E1DF-4F5E-BD65-91DC5FC1F081}" srcId="{6B877257-13E8-470F-8B4A-2C143DF5E15A}" destId="{A2C82D4A-8FBA-4267-A2D4-E59E985BB138}" srcOrd="0" destOrd="0" parTransId="{6C2A91ED-E0D7-4FDC-819E-8DB70B900433}" sibTransId="{156A7063-23FA-4D4D-B46A-5EC03848039D}"/>
    <dgm:cxn modelId="{8D05C743-7845-430A-9B55-84EE3E9ED16C}" srcId="{7F56353E-B5EB-48C8-BA59-91FDD8EC317C}" destId="{F16980BD-4490-420A-92AA-7DEBE2DC5596}" srcOrd="0" destOrd="0" parTransId="{34E7663D-22AF-4C42-AA50-F4F73B183E11}" sibTransId="{F371F12A-A565-46C6-AE21-BFB8269FD947}"/>
    <dgm:cxn modelId="{3EBE3A44-AF26-4D16-BC1F-C7830CECB03E}" srcId="{F16980BD-4490-420A-92AA-7DEBE2DC5596}" destId="{5DC39A8D-E0B7-404B-843D-D8C3C8E3A685}" srcOrd="0" destOrd="0" parTransId="{6A09C291-FADE-4FE3-8E92-64B9317F6C2C}" sibTransId="{DADF10D9-23A7-46DD-B7B9-808C28C04777}"/>
    <dgm:cxn modelId="{B4F44E6A-11F2-402A-AC14-832D7B49A215}" type="presOf" srcId="{6B877257-13E8-470F-8B4A-2C143DF5E15A}" destId="{A78A07ED-21CF-4793-8B49-C0317E2DEEC0}" srcOrd="0" destOrd="0" presId="urn:microsoft.com/office/officeart/2005/8/layout/chevron1"/>
    <dgm:cxn modelId="{B06FEF77-D8EC-49EB-9597-27E591E724E5}" srcId="{7F56353E-B5EB-48C8-BA59-91FDD8EC317C}" destId="{6B877257-13E8-470F-8B4A-2C143DF5E15A}" srcOrd="2" destOrd="0" parTransId="{76654AA3-689D-4BEF-B02B-2142D6DD71A8}" sibTransId="{29241011-AA25-4E6F-BCFC-045E62803F86}"/>
    <dgm:cxn modelId="{51A894B9-F163-4D91-82BD-80530BEC8651}" type="presOf" srcId="{9FFEA758-D3CB-453D-837A-B897FEE36363}" destId="{430C26A3-8DCC-483B-BB39-3DA00AE8A8D2}" srcOrd="0" destOrd="0" presId="urn:microsoft.com/office/officeart/2005/8/layout/chevron1"/>
    <dgm:cxn modelId="{DD8A13DD-A4B2-495B-A0C4-52948FD53B01}" srcId="{7F56353E-B5EB-48C8-BA59-91FDD8EC317C}" destId="{9FFEA758-D3CB-453D-837A-B897FEE36363}" srcOrd="1" destOrd="0" parTransId="{623FE32F-CA61-463C-B1B4-A2B555E7D379}" sibTransId="{449B1360-7F33-4D20-BE21-D96D65FFB58D}"/>
    <dgm:cxn modelId="{4D7A70EA-00D8-421A-BEDB-8F165B923ABB}" srcId="{9FFEA758-D3CB-453D-837A-B897FEE36363}" destId="{82423BEB-A912-433C-82F4-ABA9553AC25D}" srcOrd="0" destOrd="0" parTransId="{BC9573F5-6F29-48D1-B053-8A2367C29422}" sibTransId="{4F98A0E3-B838-4251-BC31-6D9A11AE34AF}"/>
    <dgm:cxn modelId="{2C9387ED-44EF-4EFC-AD18-FA007859ACD2}" type="presOf" srcId="{82423BEB-A912-433C-82F4-ABA9553AC25D}" destId="{EEF96BA2-A501-4556-B5B3-F093BE8A08A2}" srcOrd="0" destOrd="0" presId="urn:microsoft.com/office/officeart/2005/8/layout/chevron1"/>
    <dgm:cxn modelId="{646910EF-F05C-4B4D-B9B6-D17EC9D9260D}" type="presOf" srcId="{5DC39A8D-E0B7-404B-843D-D8C3C8E3A685}" destId="{79295633-3FD8-49EC-833B-CB556F2EFDB1}" srcOrd="0" destOrd="0" presId="urn:microsoft.com/office/officeart/2005/8/layout/chevron1"/>
    <dgm:cxn modelId="{9C58950F-31DA-4E21-8DC5-603CF583106D}" type="presParOf" srcId="{3F622ECB-93E5-44BB-A8CB-C7E8ECC6372D}" destId="{F24CDC2A-8966-4EC3-BA63-06CEB5C0A704}" srcOrd="0" destOrd="0" presId="urn:microsoft.com/office/officeart/2005/8/layout/chevron1"/>
    <dgm:cxn modelId="{4CCE2414-97AC-4942-A3BB-2D15A4CD9690}" type="presParOf" srcId="{F24CDC2A-8966-4EC3-BA63-06CEB5C0A704}" destId="{1919F557-2AE4-41AF-BC19-50C9A5FCF059}" srcOrd="0" destOrd="0" presId="urn:microsoft.com/office/officeart/2005/8/layout/chevron1"/>
    <dgm:cxn modelId="{59701D1D-8662-4142-BEA2-F398ED68DA2A}" type="presParOf" srcId="{F24CDC2A-8966-4EC3-BA63-06CEB5C0A704}" destId="{79295633-3FD8-49EC-833B-CB556F2EFDB1}" srcOrd="1" destOrd="0" presId="urn:microsoft.com/office/officeart/2005/8/layout/chevron1"/>
    <dgm:cxn modelId="{F9FFA5F6-76F5-40D2-956A-8BE8F6F9F90F}" type="presParOf" srcId="{3F622ECB-93E5-44BB-A8CB-C7E8ECC6372D}" destId="{0AEEBC47-C18A-4609-BB19-73EF65503191}" srcOrd="1" destOrd="0" presId="urn:microsoft.com/office/officeart/2005/8/layout/chevron1"/>
    <dgm:cxn modelId="{BB3140F1-038F-476F-B1A5-4A4ECDD284FC}" type="presParOf" srcId="{3F622ECB-93E5-44BB-A8CB-C7E8ECC6372D}" destId="{B33204BA-702A-412A-AF14-37DAD2648EF4}" srcOrd="2" destOrd="0" presId="urn:microsoft.com/office/officeart/2005/8/layout/chevron1"/>
    <dgm:cxn modelId="{638DB092-BC4E-4C89-9C8B-0C6A9C8D3E2E}" type="presParOf" srcId="{B33204BA-702A-412A-AF14-37DAD2648EF4}" destId="{430C26A3-8DCC-483B-BB39-3DA00AE8A8D2}" srcOrd="0" destOrd="0" presId="urn:microsoft.com/office/officeart/2005/8/layout/chevron1"/>
    <dgm:cxn modelId="{AD7CEA67-FC19-482C-8D6E-EE7339C49057}" type="presParOf" srcId="{B33204BA-702A-412A-AF14-37DAD2648EF4}" destId="{EEF96BA2-A501-4556-B5B3-F093BE8A08A2}" srcOrd="1" destOrd="0" presId="urn:microsoft.com/office/officeart/2005/8/layout/chevron1"/>
    <dgm:cxn modelId="{5F87B78A-47F7-4742-ABF2-99E3D3DA4632}" type="presParOf" srcId="{3F622ECB-93E5-44BB-A8CB-C7E8ECC6372D}" destId="{49B541F1-F866-4A92-8BC7-BDADBE95D7D0}" srcOrd="3" destOrd="0" presId="urn:microsoft.com/office/officeart/2005/8/layout/chevron1"/>
    <dgm:cxn modelId="{F69574B8-53EB-43C5-984B-345AAA750B96}" type="presParOf" srcId="{3F622ECB-93E5-44BB-A8CB-C7E8ECC6372D}" destId="{D652B4CB-4494-48D3-9C2C-AE307A782BE0}" srcOrd="4" destOrd="0" presId="urn:microsoft.com/office/officeart/2005/8/layout/chevron1"/>
    <dgm:cxn modelId="{8966FF48-23CE-4F9C-A672-925C9982E7F8}" type="presParOf" srcId="{D652B4CB-4494-48D3-9C2C-AE307A782BE0}" destId="{A78A07ED-21CF-4793-8B49-C0317E2DEEC0}" srcOrd="0" destOrd="0" presId="urn:microsoft.com/office/officeart/2005/8/layout/chevron1"/>
    <dgm:cxn modelId="{E62104DD-5AFF-4625-B623-9D9BEEC3248E}" type="presParOf" srcId="{D652B4CB-4494-48D3-9C2C-AE307A782BE0}" destId="{7F933779-9003-4BDE-845F-5AA3D0096A0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557-2AE4-41AF-BC19-50C9A5FCF059}">
      <dsp:nvSpPr>
        <dsp:cNvPr id="0" name=""/>
        <dsp:cNvSpPr/>
      </dsp:nvSpPr>
      <dsp:spPr>
        <a:xfrm>
          <a:off x="191" y="56315"/>
          <a:ext cx="2706046" cy="1082418"/>
        </a:xfrm>
        <a:prstGeom prst="chevron">
          <a:avLst/>
        </a:prstGeom>
        <a:solidFill>
          <a:srgbClr val="2857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Round 1</a:t>
          </a:r>
        </a:p>
      </dsp:txBody>
      <dsp:txXfrm>
        <a:off x="541400" y="56315"/>
        <a:ext cx="1623628" cy="1082418"/>
      </dsp:txXfrm>
    </dsp:sp>
    <dsp:sp modelId="{79295633-3FD8-49EC-833B-CB556F2EFDB1}">
      <dsp:nvSpPr>
        <dsp:cNvPr id="0" name=""/>
        <dsp:cNvSpPr/>
      </dsp:nvSpPr>
      <dsp:spPr>
        <a:xfrm>
          <a:off x="248909" y="1274036"/>
          <a:ext cx="2164837" cy="211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In your small group, generate words or phrases related to the topic for each letter of the alphabet.</a:t>
          </a:r>
        </a:p>
      </dsp:txBody>
      <dsp:txXfrm>
        <a:off x="248909" y="1274036"/>
        <a:ext cx="2164837" cy="2111484"/>
      </dsp:txXfrm>
    </dsp:sp>
    <dsp:sp modelId="{430C26A3-8DCC-483B-BB39-3DA00AE8A8D2}">
      <dsp:nvSpPr>
        <dsp:cNvPr id="0" name=""/>
        <dsp:cNvSpPr/>
      </dsp:nvSpPr>
      <dsp:spPr>
        <a:xfrm>
          <a:off x="2490238" y="56315"/>
          <a:ext cx="2706046" cy="1082418"/>
        </a:xfrm>
        <a:prstGeom prst="chevron">
          <a:avLst/>
        </a:prstGeom>
        <a:solidFill>
          <a:srgbClr val="2857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Round 2</a:t>
          </a:r>
        </a:p>
      </dsp:txBody>
      <dsp:txXfrm>
        <a:off x="3031447" y="56315"/>
        <a:ext cx="1623628" cy="1082418"/>
      </dsp:txXfrm>
    </dsp:sp>
    <dsp:sp modelId="{EEF96BA2-A501-4556-B5B3-F093BE8A08A2}">
      <dsp:nvSpPr>
        <dsp:cNvPr id="0" name=""/>
        <dsp:cNvSpPr/>
      </dsp:nvSpPr>
      <dsp:spPr>
        <a:xfrm>
          <a:off x="2760842" y="1274036"/>
          <a:ext cx="2164837" cy="211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u="none" kern="1200" dirty="0"/>
            <a:t>Rotate to the next poster and read through the list. Add words and phrases for the letters that have not already been addressed.</a:t>
          </a:r>
          <a:endParaRPr lang="en-US" sz="2000" kern="1200" dirty="0"/>
        </a:p>
      </dsp:txBody>
      <dsp:txXfrm>
        <a:off x="2760842" y="1274036"/>
        <a:ext cx="2164837" cy="2111484"/>
      </dsp:txXfrm>
    </dsp:sp>
    <dsp:sp modelId="{A78A07ED-21CF-4793-8B49-C0317E2DEEC0}">
      <dsp:nvSpPr>
        <dsp:cNvPr id="0" name=""/>
        <dsp:cNvSpPr/>
      </dsp:nvSpPr>
      <dsp:spPr>
        <a:xfrm>
          <a:off x="4980284" y="56315"/>
          <a:ext cx="2706046" cy="1082418"/>
        </a:xfrm>
        <a:prstGeom prst="chevron">
          <a:avLst/>
        </a:prstGeom>
        <a:solidFill>
          <a:srgbClr val="2857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Round 3</a:t>
          </a:r>
          <a:endParaRPr lang="en-US" kern="1200" dirty="0"/>
        </a:p>
      </dsp:txBody>
      <dsp:txXfrm>
        <a:off x="5521493" y="56315"/>
        <a:ext cx="1623628" cy="1082418"/>
      </dsp:txXfrm>
    </dsp:sp>
    <dsp:sp modelId="{7F933779-9003-4BDE-845F-5AA3D0096A07}">
      <dsp:nvSpPr>
        <dsp:cNvPr id="0" name=""/>
        <dsp:cNvSpPr/>
      </dsp:nvSpPr>
      <dsp:spPr>
        <a:xfrm>
          <a:off x="5236320" y="1257736"/>
          <a:ext cx="2164837" cy="211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Once again, rotate to the next poster and read through the list. Add words and phrases for the letters that have not already been addressed.</a:t>
          </a:r>
        </a:p>
      </dsp:txBody>
      <dsp:txXfrm>
        <a:off x="5236320" y="1257736"/>
        <a:ext cx="2164837" cy="211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ppy-multiracial-couple-hugging-on-waterfront-while-having-romantic-date-in-city-3775605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621.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e6r5w7e6o0i1q8/#google_vignett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201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ppy-multiracial-couple-hugging-on-waterfront-while-having-romantic-date-in-city-3775605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621.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e6r5w7e6o0i1q8/#google_vignett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201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8C569E14-F47F-C87A-578A-B67EEAF1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114611D1-74A7-9F87-7373-685F0A13E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67C35624-AF5B-1E08-66D8-6E790C9E41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Piacquadio, A. (2020). Happy multiracial couple hugging on waterfront while having romantic date in city. </a:t>
            </a:r>
            <a:r>
              <a:rPr lang="en-US" dirty="0" err="1"/>
              <a:t>PxHere</a:t>
            </a:r>
            <a:r>
              <a:rPr lang="en-US" dirty="0"/>
              <a:t>. Retrieved from </a:t>
            </a:r>
            <a:r>
              <a:rPr lang="en-US" dirty="0">
                <a:hlinkClick r:id="rId3" tooltip="https://www.pexels.com/photo/happy-multiracial-couple-hugging-on-waterfront-while-having-romantic-date-in-city-3775605/"/>
              </a:rPr>
              <a:t>https://www.pexels.com/photo/happy-multiracial-couple-hugging-on-waterfront-while-having-romantic-date-in-city-3775605/</a:t>
            </a:r>
            <a:endParaRPr lang="fr-FR" sz="1100" b="0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7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432A7D9C-1D26-4C40-8DD6-25DBEC355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>
            <a:extLst>
              <a:ext uri="{FF2B5EF4-FFF2-40B4-BE49-F238E27FC236}">
                <a16:creationId xmlns:a16="http://schemas.microsoft.com/office/drawing/2014/main" id="{B35B954F-AE2C-84BA-0D8B-D85F4C5896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t-IT" dirty="0"/>
              <a:t>K20 Center. (n.d.). ABC Graffiti</a:t>
            </a:r>
            <a:r>
              <a:rPr lang="it-IT" i="1" dirty="0"/>
              <a:t>.</a:t>
            </a:r>
            <a:r>
              <a:rPr lang="it-IT" dirty="0"/>
              <a:t> Strategies. </a:t>
            </a:r>
            <a:r>
              <a:rPr lang="it-IT" dirty="0">
                <a:hlinkClick r:id="rId3"/>
              </a:rPr>
              <a:t>https://learn.k20center.ou.edu/strategy/96</a:t>
            </a:r>
            <a:endParaRPr lang="it-IT" dirty="0"/>
          </a:p>
        </p:txBody>
      </p:sp>
      <p:sp>
        <p:nvSpPr>
          <p:cNvPr id="88" name="Google Shape;88;p9:notes">
            <a:extLst>
              <a:ext uri="{FF2B5EF4-FFF2-40B4-BE49-F238E27FC236}">
                <a16:creationId xmlns:a16="http://schemas.microsoft.com/office/drawing/2014/main" id="{B020F7BB-BBDC-6D66-42FD-CF17AA611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67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8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EACBA2B7-1CBE-4ED3-94F4-D0DC2B796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639A6A16-284C-89F4-6243-6E473408F3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0" dirty="0"/>
              <a:t>Why-lighting. </a:t>
            </a:r>
            <a:r>
              <a:rPr lang="en-US" dirty="0"/>
              <a:t>Strategies. </a:t>
            </a:r>
            <a:r>
              <a:rPr lang="en-US" dirty="0">
                <a:hlinkClick r:id="rId3"/>
              </a:rPr>
              <a:t>https://learn.k20center.ou.edu/strategy/128</a:t>
            </a:r>
            <a:endParaRPr lang="en-US" dirty="0"/>
          </a:p>
        </p:txBody>
      </p:sp>
      <p:sp>
        <p:nvSpPr>
          <p:cNvPr id="81" name="Google Shape;81;p8:notes">
            <a:extLst>
              <a:ext uri="{FF2B5EF4-FFF2-40B4-BE49-F238E27FC236}">
                <a16:creationId xmlns:a16="http://schemas.microsoft.com/office/drawing/2014/main" id="{9C6C33CB-6273-D644-5F71-02D592116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4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CB4C22A-A48D-C859-2A7E-DA2108BC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113A046F-3A84-DF2A-1C6B-1BD9971BF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Categorical highlighting</a:t>
            </a:r>
            <a:r>
              <a:rPr lang="en-US" i="1" dirty="0"/>
              <a:t>.</a:t>
            </a:r>
            <a:r>
              <a:rPr lang="en-US" dirty="0"/>
              <a:t> Strategies. </a:t>
            </a:r>
            <a:r>
              <a:rPr lang="en-US" dirty="0">
                <a:hlinkClick r:id="rId3"/>
              </a:rPr>
              <a:t>https://learn.k20center.ou.edu/strategy/192</a:t>
            </a:r>
            <a:endParaRPr lang="en-US" dirty="0"/>
          </a:p>
        </p:txBody>
      </p:sp>
      <p:sp>
        <p:nvSpPr>
          <p:cNvPr id="81" name="Google Shape;81;p8:notes">
            <a:extLst>
              <a:ext uri="{FF2B5EF4-FFF2-40B4-BE49-F238E27FC236}">
                <a16:creationId xmlns:a16="http://schemas.microsoft.com/office/drawing/2014/main" id="{BE9FDEA3-7865-C928-5B32-51D347A1E4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17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39218F5-4ECB-504A-FEEF-2DF75229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AB5383B2-2B4D-E21C-340D-164F6D6F7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:notes">
            <a:extLst>
              <a:ext uri="{FF2B5EF4-FFF2-40B4-BE49-F238E27FC236}">
                <a16:creationId xmlns:a16="http://schemas.microsoft.com/office/drawing/2014/main" id="{F4CFA03F-7946-CFD8-46D4-E86AAC6C5E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76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2BBE030C-C1F9-1E38-A3E3-08DF24C4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1AD2DC16-093A-C118-913C-193D71D1E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1" dirty="0"/>
              <a:t>I Used to think...But now I know. </a:t>
            </a:r>
            <a:r>
              <a:rPr lang="en-US" dirty="0"/>
              <a:t>Strategies. </a:t>
            </a:r>
            <a:r>
              <a:rPr lang="en-US" dirty="0">
                <a:hlinkClick r:id="rId3"/>
              </a:rPr>
              <a:t>https://learn.k20center.ou.edu/strategy/137</a:t>
            </a:r>
            <a:endParaRPr lang="en-US" dirty="0"/>
          </a:p>
        </p:txBody>
      </p:sp>
      <p:sp>
        <p:nvSpPr>
          <p:cNvPr id="81" name="Google Shape;81;p8:notes">
            <a:extLst>
              <a:ext uri="{FF2B5EF4-FFF2-40B4-BE49-F238E27FC236}">
                <a16:creationId xmlns:a16="http://schemas.microsoft.com/office/drawing/2014/main" id="{CFD3671D-E949-D551-5B9F-53EC648C5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136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4BA322F-461F-0130-B4F6-9C0E9E004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75E0F734-8A52-C69D-36EA-88940828E5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0A9769A6-E733-51B9-4D60-05EF641D5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</a:rPr>
              <a:t>Matthews, D. (2013, July 2). Ceremony honors NC Guardsmen killed fighting fire [Photograph]. Defense Visual Information Distribution Service. https://www.dvidshub.net/image/964528/ceremony-honors-nc-guardsmen-killed-fighting-fire</a:t>
            </a:r>
          </a:p>
        </p:txBody>
      </p:sp>
    </p:spTree>
    <p:extLst>
      <p:ext uri="{BB962C8B-B14F-4D97-AF65-F5344CB8AC3E}">
        <p14:creationId xmlns:p14="http://schemas.microsoft.com/office/powerpoint/2010/main" val="284091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0BC7E9E2-1891-D45A-2038-BE9870D7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0F6F3D98-C10A-FC2C-92BE-A62A8C38A6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A343D84A-DAA7-FE7A-2734-04F47A3B48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Hood, S. (1934, Aug. 2). Schoolchildren line up for tree issue of soup and a slice of bread in the Depression [Photograph]. Wikimedia Commons. https://commons.wikimedia.org/wiki/File:Schoolchildren_line_up_for_free_issue_of_soup_and_a_slice_of_bread_in_the_Depression,_Belmore_North_Public_School,_Sydney,_2_August_1934_-_Sam_Hood_(3550268287).jpg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700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C5A18DAB-E968-C806-4318-C56E4806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70A58713-19F9-1BD1-F228-AAB92A3262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47649B22-AD37-0ADD-8285-6827F2044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Unknown. (2018). Two people arguing outside. </a:t>
            </a:r>
            <a:r>
              <a:rPr lang="en-US" dirty="0" err="1"/>
              <a:t>PxHere</a:t>
            </a:r>
            <a:r>
              <a:rPr lang="en-US" dirty="0"/>
              <a:t>. Retrieved from </a:t>
            </a:r>
            <a:r>
              <a:rPr lang="en-US" dirty="0">
                <a:hlinkClick r:id="rId3" tooltip="https://pxhere.com/en/photo/1552621."/>
              </a:rPr>
              <a:t>https://pxhere.com/en/photo/1552621.</a:t>
            </a:r>
            <a:r>
              <a:rPr lang="en-US" dirty="0"/>
              <a:t> 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57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7F70B315-0F1B-D834-7F9A-57F9BE3FA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7BE02582-08DE-4C3A-A3A1-D4D068C2C5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E40556A6-9CD4-202E-784C-ED698C9D92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Unknown. (n.d.). Clipart of </a:t>
            </a:r>
            <a:r>
              <a:rPr lang="en-US" dirty="0" err="1"/>
              <a:t>pickpocketer</a:t>
            </a:r>
            <a:r>
              <a:rPr lang="en-US" dirty="0"/>
              <a:t>. pngkey.com Retrieved from </a:t>
            </a:r>
            <a:r>
              <a:rPr lang="en-US" dirty="0">
                <a:hlinkClick r:id="rId3" tooltip="https://www.pngkey.com/maxpic/u2e6r5w7e6o0i1q8/#google_vignette"/>
              </a:rPr>
              <a:t>https://www.pngkey.com/maxpic/u2e6r5w7e6o0i1q8/#google_vignette</a:t>
            </a: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500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39F3A39-AA42-FB61-D44A-EF562003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D71908C0-E7C7-68C7-03A7-A34F000C7A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E5F83698-25DD-4C97-EEEC-5D0CBBEF63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Unknown. (2017). Smiling kids on dirt bikes. </a:t>
            </a:r>
            <a:r>
              <a:rPr lang="en-US" dirty="0" err="1"/>
              <a:t>PxHere</a:t>
            </a:r>
            <a:r>
              <a:rPr lang="en-US" dirty="0"/>
              <a:t>. Retrieved from </a:t>
            </a:r>
            <a:r>
              <a:rPr lang="en-US" dirty="0">
                <a:hlinkClick r:id="rId3" tooltip="https://pxhere.com/en/photo/852011"/>
              </a:rPr>
              <a:t>https://pxhere.com/en/photo/852011</a:t>
            </a: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823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9E89FCDE-6A75-5552-365A-10CA6AB4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8DD8603E-8BEF-F6E1-3863-39CAA143E4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23D337CE-AC78-3B5A-6DC2-0A2B3528D5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Piacquadio, A. (2020). Happy multiracial couple hugging on waterfront while having romantic date in city. </a:t>
            </a:r>
            <a:r>
              <a:rPr lang="en-US" dirty="0" err="1"/>
              <a:t>PxHere</a:t>
            </a:r>
            <a:r>
              <a:rPr lang="en-US" dirty="0"/>
              <a:t>. Retrieved from </a:t>
            </a:r>
            <a:r>
              <a:rPr lang="en-US" dirty="0">
                <a:hlinkClick r:id="rId3" tooltip="https://www.pexels.com/photo/happy-multiracial-couple-hugging-on-waterfront-while-having-romantic-date-in-city-3775605/"/>
              </a:rPr>
              <a:t>https://www.pexels.com/photo/happy-multiracial-couple-hugging-on-waterfront-while-having-romantic-date-in-city-3775605/</a:t>
            </a:r>
            <a:endParaRPr lang="fr-FR" sz="1100" b="0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1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0" dirty="0"/>
              <a:t>I Used to think...But now I know</a:t>
            </a:r>
            <a:r>
              <a:rPr lang="en-US" i="1" dirty="0"/>
              <a:t>. </a:t>
            </a:r>
            <a:r>
              <a:rPr lang="en-US" dirty="0"/>
              <a:t>Strategies. </a:t>
            </a:r>
            <a:r>
              <a:rPr lang="en-US" dirty="0">
                <a:hlinkClick r:id="rId3"/>
              </a:rPr>
              <a:t>https://learn.k20center.ou.edu/strategy/137</a:t>
            </a:r>
            <a:endParaRPr lang="en-US" dirty="0"/>
          </a:p>
        </p:txBody>
      </p:sp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</a:rPr>
              <a:t>Matthews, D. (2013, July 2). Ceremony honors NC Guardsmen killed fighting fire [Photograph]. Defense Visual Information Distribution Service. https://www.dvidshub.net/image/964528/ceremony-honors-nc-guardsmen-killed-fighting-fire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641D432E-8CFC-E78F-983D-9355C940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7FF91479-29BD-ECFF-B145-591362B17B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6725A4FA-5D49-3C8F-1760-20B7C9C47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Hood, S. (1934, Aug. 2). Schoolchildren line up for tree issue of soup and a slice of bread in the Depression [Photograph]. Wikimedia Commons. https://commons.wikimedia.org/wiki/File:Schoolchildren_line_up_for_free_issue_of_soup_and_a_slice_of_bread_in_the_Depression,_Belmore_North_Public_School,_Sydney,_2_August_1934_-_Sam_Hood_(3550268287).jpg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93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10AEF38-D8E3-A921-C71C-9BEF0C287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44A0CAED-EA4A-CA05-526D-6065655697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4BFA18A9-45BB-ED63-9DAF-0D80BEB29E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Unknown. (2018). Two people arguing outside. </a:t>
            </a:r>
            <a:r>
              <a:rPr lang="en-US" dirty="0" err="1"/>
              <a:t>PxHere</a:t>
            </a:r>
            <a:r>
              <a:rPr lang="en-US" dirty="0"/>
              <a:t>. Retrieved from </a:t>
            </a:r>
            <a:r>
              <a:rPr lang="en-US" dirty="0">
                <a:hlinkClick r:id="rId3" tooltip="https://pxhere.com/en/photo/1552621."/>
              </a:rPr>
              <a:t>https://pxhere.com/en/photo/1552621.</a:t>
            </a:r>
            <a:r>
              <a:rPr lang="en-US" dirty="0"/>
              <a:t> 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092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0B37BCE2-3725-5100-2E1A-5521C308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3A903811-BBBD-ECD9-698E-3691BF3903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646F6C9F-3DF1-520C-3453-AB0B0CE929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Unknown. (n.d.). Clipart of </a:t>
            </a:r>
            <a:r>
              <a:rPr lang="en-US" dirty="0" err="1"/>
              <a:t>pickpocketer</a:t>
            </a:r>
            <a:r>
              <a:rPr lang="en-US" dirty="0"/>
              <a:t>. pngkey.com Retrieved from </a:t>
            </a:r>
            <a:r>
              <a:rPr lang="en-US" dirty="0">
                <a:hlinkClick r:id="rId3" tooltip="https://www.pngkey.com/maxpic/u2e6r5w7e6o0i1q8/#google_vignette"/>
              </a:rPr>
              <a:t>https://www.pngkey.com/maxpic/u2e6r5w7e6o0i1q8/#google_vignette</a:t>
            </a: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17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2EB84897-89FD-FA5D-D1CC-051F01DD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>
            <a:extLst>
              <a:ext uri="{FF2B5EF4-FFF2-40B4-BE49-F238E27FC236}">
                <a16:creationId xmlns:a16="http://schemas.microsoft.com/office/drawing/2014/main" id="{72C80EA3-8DC8-01BE-FCFD-602D9237B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>
            <a:extLst>
              <a:ext uri="{FF2B5EF4-FFF2-40B4-BE49-F238E27FC236}">
                <a16:creationId xmlns:a16="http://schemas.microsoft.com/office/drawing/2014/main" id="{C9264EA6-24A2-D0B6-158C-7FEF040ABD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en-US" dirty="0"/>
              <a:t>Unknown. (2017). Smiling kids on dirt bikes. </a:t>
            </a:r>
            <a:r>
              <a:rPr lang="en-US" dirty="0" err="1"/>
              <a:t>PxHere</a:t>
            </a:r>
            <a:r>
              <a:rPr lang="en-US" dirty="0"/>
              <a:t>. Retrieved from </a:t>
            </a:r>
            <a:r>
              <a:rPr lang="en-US" dirty="0">
                <a:hlinkClick r:id="rId3" tooltip="https://pxhere.com/en/photo/852011"/>
              </a:rPr>
              <a:t>https://pxhere.com/en/photo/852011</a:t>
            </a: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02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5592F78-94FD-626A-6B0A-BA510474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6D40-C14E-DA2C-31E0-CBF55133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do you think these people are feeling?</a:t>
            </a:r>
          </a:p>
        </p:txBody>
      </p:sp>
      <p:pic>
        <p:nvPicPr>
          <p:cNvPr id="4" name="Picture 3" descr="A group of people laughing on a motorcycle&#10;&#10;AI-generated content may be incorrect.">
            <a:extLst>
              <a:ext uri="{FF2B5EF4-FFF2-40B4-BE49-F238E27FC236}">
                <a16:creationId xmlns:a16="http://schemas.microsoft.com/office/drawing/2014/main" id="{BCD58187-B106-1872-8667-962C4410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26" y="892454"/>
            <a:ext cx="5744945" cy="3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AD2C63A7-D440-9F01-C3AF-9706ED25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090E-15C8-5F23-60D1-B099AEAA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do you think these people are feeling?</a:t>
            </a:r>
          </a:p>
        </p:txBody>
      </p:sp>
      <p:pic>
        <p:nvPicPr>
          <p:cNvPr id="6146" name="Picture 2" descr="Couple standing facing one another">
            <a:extLst>
              <a:ext uri="{FF2B5EF4-FFF2-40B4-BE49-F238E27FC236}">
                <a16:creationId xmlns:a16="http://schemas.microsoft.com/office/drawing/2014/main" id="{27D4BBCF-F13B-1075-180E-8AF53641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36" y="892454"/>
            <a:ext cx="6126925" cy="40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4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A0D6AE2F-064B-98AB-E990-F6D1C333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>
            <a:extLst>
              <a:ext uri="{FF2B5EF4-FFF2-40B4-BE49-F238E27FC236}">
                <a16:creationId xmlns:a16="http://schemas.microsoft.com/office/drawing/2014/main" id="{FE951781-E1C7-913F-6E2C-06A58E5E42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ABC Graffiti</a:t>
            </a:r>
            <a:endParaRPr dirty="0"/>
          </a:p>
        </p:txBody>
      </p:sp>
      <p:sp>
        <p:nvSpPr>
          <p:cNvPr id="91" name="Google Shape;91;p19">
            <a:extLst>
              <a:ext uri="{FF2B5EF4-FFF2-40B4-BE49-F238E27FC236}">
                <a16:creationId xmlns:a16="http://schemas.microsoft.com/office/drawing/2014/main" id="{0C92155C-A048-4189-C14B-4B5CC659BC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263110"/>
            <a:ext cx="8225400" cy="3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Work in small groups to brainstorm words or phrases that connect to the following question: </a:t>
            </a:r>
          </a:p>
          <a:p>
            <a:pPr lvl="1">
              <a:lnSpc>
                <a:spcPct val="150000"/>
              </a:lnSpc>
              <a:buClr>
                <a:srgbClr val="91192A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What are different thoughts and feelings that motivate people?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Be prepared to move after time is called. You’ll only need the marker provided to your group.</a:t>
            </a:r>
          </a:p>
        </p:txBody>
      </p:sp>
      <p:pic>
        <p:nvPicPr>
          <p:cNvPr id="3" name="Picture 2" descr="A colorful letters and arrows&#10;&#10;AI-generated content may be incorrect.">
            <a:extLst>
              <a:ext uri="{FF2B5EF4-FFF2-40B4-BE49-F238E27FC236}">
                <a16:creationId xmlns:a16="http://schemas.microsoft.com/office/drawing/2014/main" id="{A8278EB7-BAC8-F5CE-8437-6F8C6DB8E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30" y="134123"/>
            <a:ext cx="1279004" cy="12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E305C4-DC66-F256-8302-7EF61E5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4" y="237555"/>
            <a:ext cx="8225400" cy="11935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are different thoughts and feelings that motivate people?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A1ADC3-99B7-7731-60C0-56A14015E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571788"/>
              </p:ext>
            </p:extLst>
          </p:nvPr>
        </p:nvGraphicFramePr>
        <p:xfrm>
          <a:off x="725612" y="1464108"/>
          <a:ext cx="7686523" cy="34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30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E53DC82-FB95-8C11-399F-21D8A494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>
            <a:extLst>
              <a:ext uri="{FF2B5EF4-FFF2-40B4-BE49-F238E27FC236}">
                <a16:creationId xmlns:a16="http://schemas.microsoft.com/office/drawing/2014/main" id="{E13C22F8-041D-F3E3-9458-2D943BEE4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i="1" dirty="0"/>
              <a:t>The Gift of the Magi</a:t>
            </a:r>
            <a:r>
              <a:rPr lang="en-US" dirty="0"/>
              <a:t>: Why-Lighting</a:t>
            </a:r>
          </a:p>
        </p:txBody>
      </p:sp>
      <p:sp>
        <p:nvSpPr>
          <p:cNvPr id="84" name="Google Shape;84;p18">
            <a:extLst>
              <a:ext uri="{FF2B5EF4-FFF2-40B4-BE49-F238E27FC236}">
                <a16:creationId xmlns:a16="http://schemas.microsoft.com/office/drawing/2014/main" id="{DE2005CE-564E-0D85-8E5A-E02365EBC7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 fontAlgn="base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Read the story.</a:t>
            </a:r>
          </a:p>
          <a:p>
            <a:pPr marL="577850" indent="-514350" fontAlgn="base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Highlight different actions of the husband in one color and the wife in another color.</a:t>
            </a:r>
          </a:p>
          <a:p>
            <a:pPr marL="577850" indent="-514350" fontAlgn="base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When you highlight, make notes about what motivations or feelings the action represents and why.</a:t>
            </a:r>
          </a:p>
        </p:txBody>
      </p:sp>
      <p:pic>
        <p:nvPicPr>
          <p:cNvPr id="3" name="Picture 2" descr="A yellow and blue question marks&#10;&#10;AI-generated content may be incorrect.">
            <a:extLst>
              <a:ext uri="{FF2B5EF4-FFF2-40B4-BE49-F238E27FC236}">
                <a16:creationId xmlns:a16="http://schemas.microsoft.com/office/drawing/2014/main" id="{9CC0CCAF-3F4E-5DF2-C004-E3F3E65E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47" b="17607"/>
          <a:stretch>
            <a:fillRect/>
          </a:stretch>
        </p:blipFill>
        <p:spPr>
          <a:xfrm>
            <a:off x="7242048" y="90023"/>
            <a:ext cx="1828800" cy="11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5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116AF17B-1B46-343C-C71F-D3CB992E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>
            <a:extLst>
              <a:ext uri="{FF2B5EF4-FFF2-40B4-BE49-F238E27FC236}">
                <a16:creationId xmlns:a16="http://schemas.microsoft.com/office/drawing/2014/main" id="{44A7EC0D-C240-6585-51DA-8084349D6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978" y="445024"/>
            <a:ext cx="8600043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The Gift of the Magi: Categorical Highlighting</a:t>
            </a:r>
            <a:endParaRPr dirty="0"/>
          </a:p>
        </p:txBody>
      </p:sp>
      <p:sp>
        <p:nvSpPr>
          <p:cNvPr id="84" name="Google Shape;84;p18">
            <a:extLst>
              <a:ext uri="{FF2B5EF4-FFF2-40B4-BE49-F238E27FC236}">
                <a16:creationId xmlns:a16="http://schemas.microsoft.com/office/drawing/2014/main" id="{4F4267D5-CC4C-6169-73CA-4FBDE841B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263110"/>
            <a:ext cx="6295630" cy="363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Read the story.</a:t>
            </a:r>
          </a:p>
          <a:p>
            <a:pPr marL="577850" indent="-51435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Using two different colors (one for each character), highlight examples of each character’s action in the story.</a:t>
            </a:r>
          </a:p>
          <a:p>
            <a:pPr marL="577850" indent="-51435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When you highlight, note what you think the character is feeling and why.</a:t>
            </a:r>
          </a:p>
        </p:txBody>
      </p:sp>
      <p:pic>
        <p:nvPicPr>
          <p:cNvPr id="7170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04DFE88-C15D-14D9-D4FB-CA1AEA8D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2" y="1817370"/>
            <a:ext cx="182494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29B70AEE-A683-38F4-6E6B-E1F27EEC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>
            <a:extLst>
              <a:ext uri="{FF2B5EF4-FFF2-40B4-BE49-F238E27FC236}">
                <a16:creationId xmlns:a16="http://schemas.microsoft.com/office/drawing/2014/main" id="{A3188E00-1F2C-F52D-9477-C007C531E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300" y="198148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Your Turn To Write</a:t>
            </a:r>
            <a:endParaRPr lang="en-US" dirty="0">
              <a:effectLst/>
            </a:endParaRPr>
          </a:p>
        </p:txBody>
      </p:sp>
      <p:sp>
        <p:nvSpPr>
          <p:cNvPr id="84" name="Google Shape;84;p18">
            <a:extLst>
              <a:ext uri="{FF2B5EF4-FFF2-40B4-BE49-F238E27FC236}">
                <a16:creationId xmlns:a16="http://schemas.microsoft.com/office/drawing/2014/main" id="{C13C2D68-A8DE-13AA-6BEC-9018B5951E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824199"/>
            <a:ext cx="8225400" cy="371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Use what you learned in the story and reflect on what it means to be selfless.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Compose a short, one-page update of the story “The Gift of the Magi.”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The story can be fiction. Or, it can be nonfiction, based on something that happened to you or a story in the news.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A8E0F15-F0F4-8CE6-94F8-FC019499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75" y="0"/>
            <a:ext cx="857025" cy="101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28CF15B2-B7E3-9F49-7626-346EC05FC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>
            <a:extLst>
              <a:ext uri="{FF2B5EF4-FFF2-40B4-BE49-F238E27FC236}">
                <a16:creationId xmlns:a16="http://schemas.microsoft.com/office/drawing/2014/main" id="{F1CC9520-53CA-867E-5DB8-DD4E53F4FB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…But Now I Know</a:t>
            </a:r>
          </a:p>
        </p:txBody>
      </p:sp>
      <p:sp>
        <p:nvSpPr>
          <p:cNvPr id="84" name="Google Shape;84;p18">
            <a:extLst>
              <a:ext uri="{FF2B5EF4-FFF2-40B4-BE49-F238E27FC236}">
                <a16:creationId xmlns:a16="http://schemas.microsoft.com/office/drawing/2014/main" id="{1C6092C6-C631-ED3D-6CD1-07C30B5E18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91192A"/>
              </a:buClr>
            </a:pPr>
            <a:r>
              <a:rPr lang="en-US" dirty="0"/>
              <a:t>Let’s revisit each image in the slide show.</a:t>
            </a:r>
          </a:p>
          <a:p>
            <a:pPr lvl="0">
              <a:lnSpc>
                <a:spcPct val="150000"/>
              </a:lnSpc>
              <a:buClr>
                <a:srgbClr val="91192A"/>
              </a:buClr>
            </a:pPr>
            <a:r>
              <a:rPr lang="en-US" dirty="0"/>
              <a:t>In the “But Now I Know” column, write down how your thoughts about an image have changed and note any clarifications you now have. </a:t>
            </a:r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B2F54FA1-D4C2-91DF-2BD0-34296C19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69" b="23553"/>
          <a:stretch>
            <a:fillRect/>
          </a:stretch>
        </p:blipFill>
        <p:spPr>
          <a:xfrm>
            <a:off x="6861658" y="284404"/>
            <a:ext cx="1819917" cy="9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0768B57-DDBD-9571-76C4-718441E1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63BF-9E11-CBA4-7567-9DE7A8CA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229581"/>
            <a:ext cx="8225400" cy="553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are these people doing and why?</a:t>
            </a:r>
          </a:p>
        </p:txBody>
      </p:sp>
      <p:pic>
        <p:nvPicPr>
          <p:cNvPr id="6" name="Picture 5" descr="A group of people standing in a line saluting&#10;&#10;AI-generated content may be incorrect.">
            <a:extLst>
              <a:ext uri="{FF2B5EF4-FFF2-40B4-BE49-F238E27FC236}">
                <a16:creationId xmlns:a16="http://schemas.microsoft.com/office/drawing/2014/main" id="{395EEEC5-0BB4-F318-CD2A-51CD95ADF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38" y="1008079"/>
            <a:ext cx="5282074" cy="35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F7075CF-6B10-7AD0-0D53-99BF6C01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98A5-B095-B77E-25FD-36CA55F2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motivating the adults and children?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AC7676-D8A2-ADD4-83F3-9F03AEB6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11" y="1002182"/>
            <a:ext cx="4835576" cy="37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2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Motivation in Characters</a:t>
            </a:r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Motivations in </a:t>
            </a:r>
            <a:br>
              <a:rPr lang="en-US" dirty="0"/>
            </a:br>
            <a:r>
              <a:rPr lang="en-US" dirty="0"/>
              <a:t>“The Gift of the Magi”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E4739F8-4FB9-6283-8FBB-E5FA9C81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C5D9-F854-7CAF-68C7-11B43B4B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motivating this couple? </a:t>
            </a:r>
          </a:p>
        </p:txBody>
      </p:sp>
      <p:pic>
        <p:nvPicPr>
          <p:cNvPr id="4" name="Picture 3" descr="A person and person standing outside&#10;&#10;AI-generated content may be incorrect.">
            <a:extLst>
              <a:ext uri="{FF2B5EF4-FFF2-40B4-BE49-F238E27FC236}">
                <a16:creationId xmlns:a16="http://schemas.microsoft.com/office/drawing/2014/main" id="{C30A8824-C792-E3DA-23DA-9CB280118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33" y="892454"/>
            <a:ext cx="5740131" cy="38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4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176E7DD2-6B28-2277-BD3F-34CDA609C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D9DD-10CE-1103-E335-09C60B33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 you see in this image?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6EF7D2-DC5A-F176-54E6-64391FEA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19" y="935689"/>
            <a:ext cx="3954361" cy="39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6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ACC8635-B160-7C04-2D9D-9D17DA8E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1090-CF4A-5D08-571D-91888890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do you think these people are feeling?</a:t>
            </a:r>
          </a:p>
        </p:txBody>
      </p:sp>
      <p:pic>
        <p:nvPicPr>
          <p:cNvPr id="4" name="Picture 3" descr="A group of people laughing on a motorcycle&#10;&#10;AI-generated content may be incorrect.">
            <a:extLst>
              <a:ext uri="{FF2B5EF4-FFF2-40B4-BE49-F238E27FC236}">
                <a16:creationId xmlns:a16="http://schemas.microsoft.com/office/drawing/2014/main" id="{30F3CF6C-DBC0-4966-32FB-A2C60C17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26" y="892454"/>
            <a:ext cx="5744945" cy="3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19C9E87-DEE6-8877-4F49-44F95E2B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0AE0-FA42-AE92-18E3-A8661AF3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do you think these people are feeling?</a:t>
            </a:r>
          </a:p>
        </p:txBody>
      </p:sp>
      <p:pic>
        <p:nvPicPr>
          <p:cNvPr id="6146" name="Picture 2" descr="Couple standing facing one another">
            <a:extLst>
              <a:ext uri="{FF2B5EF4-FFF2-40B4-BE49-F238E27FC236}">
                <a16:creationId xmlns:a16="http://schemas.microsoft.com/office/drawing/2014/main" id="{E89B1092-7455-6407-4894-685DA22F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36" y="892454"/>
            <a:ext cx="6126925" cy="40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6D086E-E96D-4677-5029-524CFC928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3" y="523434"/>
            <a:ext cx="8232775" cy="150800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B7B50F-462B-A52C-5D46-989626FA6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52" y="2061422"/>
            <a:ext cx="8232775" cy="273762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Analyze how characters’ values and beliefs influence behavior and the development of the plot.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Write a modern adaptation that reflects contemporary motivations and selfless actions.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strong and specific vocabulary to describe emotions and analyze what may motivate individuals to act.</a:t>
            </a:r>
          </a:p>
        </p:txBody>
      </p:sp>
    </p:spTree>
    <p:extLst>
      <p:ext uri="{BB962C8B-B14F-4D97-AF65-F5344CB8AC3E}">
        <p14:creationId xmlns:p14="http://schemas.microsoft.com/office/powerpoint/2010/main" val="316827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93650" y="118736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55850" y="236193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motivates people to take action? </a:t>
            </a: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do we determine selfless actions?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I Used to Think…</a:t>
            </a: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6301" y="1263111"/>
            <a:ext cx="5073990" cy="36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Let’s look at a slideshow.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In the “I Used to Think” column, write down the emotions that these people feel or the things that motivate them.</a:t>
            </a:r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195BEA7-42DC-2050-FC05-C9A41F83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69" b="23553"/>
          <a:stretch>
            <a:fillRect/>
          </a:stretch>
        </p:blipFill>
        <p:spPr>
          <a:xfrm>
            <a:off x="5688980" y="1767078"/>
            <a:ext cx="2992595" cy="1609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DFCC-BF26-050C-B8CF-2142E66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229581"/>
            <a:ext cx="8225400" cy="553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are these people doing and why?</a:t>
            </a:r>
          </a:p>
        </p:txBody>
      </p:sp>
      <p:pic>
        <p:nvPicPr>
          <p:cNvPr id="6" name="Picture 5" descr="A group of people standing in a line saluting&#10;&#10;AI-generated content may be incorrect.">
            <a:extLst>
              <a:ext uri="{FF2B5EF4-FFF2-40B4-BE49-F238E27FC236}">
                <a16:creationId xmlns:a16="http://schemas.microsoft.com/office/drawing/2014/main" id="{87B007A8-3712-D231-C004-9301A38B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38" y="1008079"/>
            <a:ext cx="5282074" cy="3516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5525A63-CF58-F0EC-F9B6-C7FB1876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986D-271A-1648-C9E4-C5C0A8A3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motivating the adults and children?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CC85E2-57D9-D5DE-F03A-B302D9233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11" y="1002182"/>
            <a:ext cx="4835576" cy="37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2D8FD1E-7598-E0EF-46FB-A51AFA1E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9046-F54F-0C98-9017-09DA0E70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motivating this couple? </a:t>
            </a:r>
          </a:p>
        </p:txBody>
      </p:sp>
      <p:pic>
        <p:nvPicPr>
          <p:cNvPr id="4" name="Picture 3" descr="A person and person standing outside&#10;&#10;AI-generated content may be incorrect.">
            <a:extLst>
              <a:ext uri="{FF2B5EF4-FFF2-40B4-BE49-F238E27FC236}">
                <a16:creationId xmlns:a16="http://schemas.microsoft.com/office/drawing/2014/main" id="{0B0AA666-72D9-EB69-243D-9DFD6B60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33" y="892454"/>
            <a:ext cx="5740131" cy="38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A6C25977-8CF7-9FB1-E324-C1B5D988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FD11-A23C-2873-B582-B2110A15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1" y="229581"/>
            <a:ext cx="8374337" cy="66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 you see in this image?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172759-4760-1E57-D148-EA5D89BC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19" y="935689"/>
            <a:ext cx="3954361" cy="39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72846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1200</Words>
  <Application>Microsoft Office PowerPoint</Application>
  <PresentationFormat>On-screen Show (16:9)</PresentationFormat>
  <Paragraphs>67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Motivations in  “The Gift of the Magi”</vt:lpstr>
      <vt:lpstr>Learning Objectives</vt:lpstr>
      <vt:lpstr>Essential Questions</vt:lpstr>
      <vt:lpstr>I Used to Think…</vt:lpstr>
      <vt:lpstr>What are these people doing and why?</vt:lpstr>
      <vt:lpstr>What is motivating the adults and children?</vt:lpstr>
      <vt:lpstr>What is motivating this couple? </vt:lpstr>
      <vt:lpstr>What do you see in this image? </vt:lpstr>
      <vt:lpstr>How do you think these people are feeling?</vt:lpstr>
      <vt:lpstr>How do you think these people are feeling?</vt:lpstr>
      <vt:lpstr>ABC Graffiti</vt:lpstr>
      <vt:lpstr>What are different thoughts and feelings that motivate people?</vt:lpstr>
      <vt:lpstr>The Gift of the Magi: Why-Lighting</vt:lpstr>
      <vt:lpstr>The Gift of the Magi: Categorical Highlighting</vt:lpstr>
      <vt:lpstr>Your Turn To Write</vt:lpstr>
      <vt:lpstr>…But Now I Know</vt:lpstr>
      <vt:lpstr>What are these people doing and why?</vt:lpstr>
      <vt:lpstr>What is motivating the adults and children?</vt:lpstr>
      <vt:lpstr>What is motivating this couple? </vt:lpstr>
      <vt:lpstr>What do you see in this image? </vt:lpstr>
      <vt:lpstr>How do you think these people are feeling?</vt:lpstr>
      <vt:lpstr>How do you think these people are feeling?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in The Gift of the Magi</dc:title>
  <dc:creator>K20 Center</dc:creator>
  <cp:lastModifiedBy>McLeod Porter, Delma</cp:lastModifiedBy>
  <cp:revision>16</cp:revision>
  <dcterms:modified xsi:type="dcterms:W3CDTF">2025-08-12T13:42:06Z</dcterms:modified>
</cp:coreProperties>
</file>