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8" r:id="rId16"/>
    <p:sldId id="279" r:id="rId17"/>
    <p:sldId id="280" r:id="rId18"/>
    <p:sldId id="281" r:id="rId19"/>
    <p:sldId id="282" r:id="rId20"/>
    <p:sldId id="283" r:id="rId21"/>
    <p:sldId id="284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nstantia" panose="02030602050306030303" pitchFamily="18" charset="0"/>
      <p:regular r:id="rId28"/>
      <p:bold r:id="rId29"/>
      <p:italic r:id="rId30"/>
      <p:boldItalic r:id="rId31"/>
    </p:embeddedFont>
    <p:embeddedFont>
      <p:font typeface="Georgia" panose="02040502050405020303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6274" autoAdjust="0"/>
  </p:normalViewPr>
  <p:slideViewPr>
    <p:cSldViewPr snapToGrid="0">
      <p:cViewPr varScale="1">
        <p:scale>
          <a:sx n="97" d="100"/>
          <a:sy n="97" d="100"/>
        </p:scale>
        <p:origin x="262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choolchildren_line_up_for_free_issue_of_soup_and_a_slice_of_bread_in_the_Depression,_Belmore_North_Public_School,_Sydney,_2_August_1934_-_Sam_Hood_(3550268287).jpg#filelinks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52621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key.com/maxpic/u2e6r5w7e6o0i1q8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852011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happy-multiracial-couple-hugging-on-waterfront-while-having-romantic-date-in-city-3775605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choolchildren_line_up_for_free_issue_of_soup_and_a_slice_of_bread_in_the_Depression,_Belmore_North_Public_School,_Sydney,_2_August_1934_-_Sam_Hood_(3550268287).jpg#filelink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5262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key.com/maxpic/u2e6r5w7e6o0i1q8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85201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happy-multiracial-couple-hugging-on-waterfront-while-having-romantic-date-in-city-3775605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ff04b44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ff04b44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6d6234b9f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76d6234b9f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6d6234b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6d6234b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6d6234b9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76d6234b9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ff04b443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ff04b443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ff04b443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ff04b443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922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2f0ae1a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2f0ae1a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 source: Matthews, D. (2013, July 2). Ceremony honors NC Guardsmen killed fighting fire [Photograph]. Defense Visual Information Distribution Service. https://static.dvidshub.net/media/thumbs/photos/1307/964528/250x166_q75.jpg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1119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305b5848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305b5848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sz="1000" u="none" baseline="0" dirty="0">
                <a:solidFill>
                  <a:schemeClr val="tx1"/>
                </a:solidFill>
              </a:rPr>
              <a:t>Image </a:t>
            </a:r>
            <a:r>
              <a:rPr lang="en-US" sz="1000" u="none" baseline="0" dirty="0">
                <a:solidFill>
                  <a:schemeClr val="tx1"/>
                </a:solidFill>
              </a:rPr>
              <a:t>source: Hood, S. (1934, Aug. 2). Schoolchildren line up for tree issue of soup and a slice of bread in the Depression [Photograph]. Wikimedia Commons. </a:t>
            </a:r>
            <a:r>
              <a:rPr lang="en" sz="1000" b="0" i="0" u="none" strike="noStrike" cap="none" baseline="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https://commons.wikimedia.org/wiki/File:Schoolchildren_line_up_for_free_issue_of_soup_and_a_slice_of_bread_in_the_Depression,_Belmore_North_Public_School,_Sydney,_2_August_1934_-_Sam_Hood_(3550268287).jpg#filelinks</a:t>
            </a:r>
            <a:endParaRPr lang="en" sz="1000" b="0" i="0" u="none" strike="noStrike" cap="none" baseline="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u="none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77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305b58480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305b58480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u="none" dirty="0">
                <a:solidFill>
                  <a:schemeClr val="hlink"/>
                </a:solidFill>
              </a:rPr>
              <a:t>Im</a:t>
            </a:r>
            <a:r>
              <a:rPr lang="en-US" u="none" dirty="0">
                <a:solidFill>
                  <a:schemeClr val="hlink"/>
                </a:solidFill>
              </a:rPr>
              <a:t>age source: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https://pxhere.com/en/photo/1552621</a:t>
            </a:r>
            <a:r>
              <a:rPr lang="en" u="sng" dirty="0">
                <a:solidFill>
                  <a:schemeClr val="hlink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u="none" dirty="0">
                <a:solidFill>
                  <a:schemeClr val="hlink"/>
                </a:solidFill>
              </a:rPr>
              <a:t>Public Domain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none" dirty="0"/>
          </a:p>
        </p:txBody>
      </p:sp>
    </p:spTree>
    <p:extLst>
      <p:ext uri="{BB962C8B-B14F-4D97-AF65-F5344CB8AC3E}">
        <p14:creationId xmlns:p14="http://schemas.microsoft.com/office/powerpoint/2010/main" val="1567739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305b58480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305b58480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u="none" dirty="0">
                <a:solidFill>
                  <a:schemeClr val="tx1"/>
                </a:solidFill>
              </a:rPr>
              <a:t>Image Source: </a:t>
            </a:r>
            <a:r>
              <a:rPr lang="en" u="sng" dirty="0">
                <a:solidFill>
                  <a:srgbClr val="2200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https://www.pngkey.com/maxpic/u2e6r5w7e6o0i1q8/</a:t>
            </a:r>
            <a:endParaRPr lang="en" u="sng" dirty="0">
              <a:solidFill>
                <a:srgbClr val="2200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dirty="0">
                <a:solidFill>
                  <a:schemeClr val="tx1"/>
                </a:solidFill>
              </a:rPr>
              <a:t>Public Domain</a:t>
            </a:r>
            <a:endParaRPr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86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2c2a114b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2c2a114b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461e2b50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461e2b50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u="none" dirty="0">
                <a:solidFill>
                  <a:schemeClr val="hlink"/>
                </a:solidFill>
              </a:rPr>
              <a:t>Image source: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https://pxhere.com/en/photo/852011</a:t>
            </a:r>
            <a:endParaRPr lang="en"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u="sng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65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461e2b50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461e2b50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 source: </a:t>
            </a:r>
            <a:r>
              <a:rPr lang="en-US" dirty="0">
                <a:hlinkClick r:id="rId3"/>
              </a:rPr>
              <a:t>https://www.pexels.com/photo/happy-multiracial-couple-hugging-on-waterfront-while-having-romantic-date-in-city-3775605/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3028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ff04b443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ff04b443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2f0ae1a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2f0ae1a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 source: Matthews, D. (2013, July 2). Ceremony honors NC Guardsmen killed fighting fire [Photograph]. Defense Visual Information Distribution Service. https://static.dvidshub.net/media/thumbs/photos/1307/964528/250x166_q75.jpg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305b5848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305b5848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sz="1000" u="none" baseline="0" dirty="0">
                <a:solidFill>
                  <a:schemeClr val="tx1"/>
                </a:solidFill>
              </a:rPr>
              <a:t>Image </a:t>
            </a:r>
            <a:r>
              <a:rPr lang="en-US" sz="1000" u="none" baseline="0" dirty="0">
                <a:solidFill>
                  <a:schemeClr val="tx1"/>
                </a:solidFill>
              </a:rPr>
              <a:t>source: Hood, S. (1934, Aug. 2). Schoolchildren line up for tree issue of soup and a slice of bread in the Depression [Photograph]. Wikimedia Commons. </a:t>
            </a:r>
            <a:r>
              <a:rPr lang="en" sz="1000" b="0" i="0" u="none" strike="noStrike" cap="none" baseline="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https://commons.wikimedia.org/wiki/File:Schoolchildren_line_up_for_free_issue_of_soup_and_a_slice_of_bread_in_the_Depression,_Belmore_North_Public_School,_Sydney,_2_August_1934_-_Sam_Hood_(3550268287).jpg#filelinks</a:t>
            </a:r>
            <a:endParaRPr lang="en" sz="1000" b="0" i="0" u="none" strike="noStrike" cap="none" baseline="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u="none" baseline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305b58480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305b58480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u="none" dirty="0">
                <a:solidFill>
                  <a:schemeClr val="hlink"/>
                </a:solidFill>
              </a:rPr>
              <a:t>Im</a:t>
            </a:r>
            <a:r>
              <a:rPr lang="en-US" u="none" dirty="0">
                <a:solidFill>
                  <a:schemeClr val="hlink"/>
                </a:solidFill>
              </a:rPr>
              <a:t>age source: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https://pxhere.com/en/photo/1552621</a:t>
            </a:r>
            <a:r>
              <a:rPr lang="en" u="sng" dirty="0">
                <a:solidFill>
                  <a:schemeClr val="hlink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u="none" dirty="0">
                <a:solidFill>
                  <a:schemeClr val="hlink"/>
                </a:solidFill>
              </a:rPr>
              <a:t>Public Domain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non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305b58480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305b58480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u="none" dirty="0">
                <a:solidFill>
                  <a:schemeClr val="tx1"/>
                </a:solidFill>
              </a:rPr>
              <a:t>Image Source: </a:t>
            </a:r>
            <a:r>
              <a:rPr lang="en" u="sng" dirty="0">
                <a:solidFill>
                  <a:srgbClr val="2200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https://www.pngkey.com/maxpic/u2e6r5w7e6o0i1q8/</a:t>
            </a:r>
            <a:endParaRPr lang="en" u="sng" dirty="0">
              <a:solidFill>
                <a:srgbClr val="2200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dirty="0">
                <a:solidFill>
                  <a:schemeClr val="tx1"/>
                </a:solidFill>
              </a:rPr>
              <a:t>Public Domain</a:t>
            </a:r>
            <a:endParaRPr u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461e2b50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461e2b50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u="none" dirty="0">
                <a:solidFill>
                  <a:schemeClr val="hlink"/>
                </a:solidFill>
              </a:rPr>
              <a:t>Image source: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https://pxhere.com/en/photo/852011</a:t>
            </a:r>
            <a:endParaRPr lang="en"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u="sng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461e2b50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461e2b50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 source: </a:t>
            </a:r>
            <a:r>
              <a:rPr lang="en-US" dirty="0">
                <a:hlinkClick r:id="rId3"/>
              </a:rPr>
              <a:t>https://www.pexels.com/photo/happy-multiracial-couple-hugging-on-waterfront-while-having-romantic-date-in-city-3775605/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3" name="Google Shape;4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8" name="Google Shape;4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6" name="Google Shape;5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8" name="Google Shape;3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ommons.wikimedia.org/wiki/File:Schoolchildren_line_up_for_free_issue_of_soup_and_a_slice_of_bread_in_the_Depression,_Belmore_North_Public_School,_Sydney,_2_August_1934_-_Sam_Hood_(3550268287).jpg#filelink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Motivations in </a:t>
            </a:r>
            <a:br>
              <a:rPr lang="en-US" dirty="0"/>
            </a:br>
            <a:r>
              <a:rPr lang="en-US" dirty="0"/>
              <a:t>“</a:t>
            </a:r>
            <a:r>
              <a:rPr lang="en" dirty="0"/>
              <a:t>The Gift of the Magi”</a:t>
            </a:r>
            <a:endParaRPr dirty="0"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Motivation in Characters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English Language Arts (ELA)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ABC Graffiti </a:t>
            </a:r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body" idx="1"/>
          </p:nvPr>
        </p:nvSpPr>
        <p:spPr>
          <a:xfrm>
            <a:off x="374084" y="1505816"/>
            <a:ext cx="5632270" cy="29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2400"/>
              <a:buNone/>
            </a:pPr>
            <a:r>
              <a:rPr lang="en" dirty="0"/>
              <a:t>Work in small groups to brainstorm words or phrases that connect to the following question: 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2400"/>
              <a:buNone/>
            </a:pPr>
            <a:r>
              <a:rPr lang="en" sz="2000" b="1" i="1" dirty="0">
                <a:solidFill>
                  <a:schemeClr val="accent2"/>
                </a:solidFill>
              </a:rPr>
              <a:t>What are different thoughts and feelings that motivate people?</a:t>
            </a:r>
            <a:endParaRPr sz="2000" b="1" i="1" dirty="0">
              <a:solidFill>
                <a:schemeClr val="accent2"/>
              </a:solidFill>
            </a:endParaRPr>
          </a:p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dirty="0"/>
              <a:t>Be prepared to move after time is called. You’</a:t>
            </a:r>
            <a:r>
              <a:rPr lang="en-US" dirty="0" err="1"/>
              <a:t>ll</a:t>
            </a:r>
            <a:r>
              <a:rPr lang="en-US" dirty="0"/>
              <a:t> only </a:t>
            </a:r>
            <a:r>
              <a:rPr lang="en" dirty="0"/>
              <a:t>need the marker provided to your group.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3" name="Picture 2" descr="ABC Graffiti strategy card&#10;&#10;Description automatically generated">
            <a:extLst>
              <a:ext uri="{FF2B5EF4-FFF2-40B4-BE49-F238E27FC236}">
                <a16:creationId xmlns:a16="http://schemas.microsoft.com/office/drawing/2014/main" id="{06089842-86EB-48F3-8473-2DC112BB6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636" y="956766"/>
            <a:ext cx="1962164" cy="25431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/>
          <p:nvPr/>
        </p:nvSpPr>
        <p:spPr>
          <a:xfrm>
            <a:off x="589280" y="1489859"/>
            <a:ext cx="2529900" cy="833100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7"/>
          <p:cNvSpPr/>
          <p:nvPr/>
        </p:nvSpPr>
        <p:spPr>
          <a:xfrm>
            <a:off x="3307080" y="1489859"/>
            <a:ext cx="2529900" cy="833100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7"/>
          <p:cNvSpPr/>
          <p:nvPr/>
        </p:nvSpPr>
        <p:spPr>
          <a:xfrm>
            <a:off x="6024880" y="1489859"/>
            <a:ext cx="2529900" cy="833100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0" y="585027"/>
            <a:ext cx="90381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600" dirty="0"/>
              <a:t>What are different thoughts and feelings that motivate people?</a:t>
            </a:r>
            <a:endParaRPr dirty="0"/>
          </a:p>
        </p:txBody>
      </p:sp>
      <p:sp>
        <p:nvSpPr>
          <p:cNvPr id="134" name="Google Shape;134;p27"/>
          <p:cNvSpPr txBox="1"/>
          <p:nvPr/>
        </p:nvSpPr>
        <p:spPr>
          <a:xfrm>
            <a:off x="1117600" y="1660197"/>
            <a:ext cx="1473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1</a:t>
            </a:r>
            <a:endParaRPr/>
          </a:p>
        </p:txBody>
      </p:sp>
      <p:sp>
        <p:nvSpPr>
          <p:cNvPr id="135" name="Google Shape;135;p27"/>
          <p:cNvSpPr txBox="1"/>
          <p:nvPr/>
        </p:nvSpPr>
        <p:spPr>
          <a:xfrm>
            <a:off x="3835400" y="1660196"/>
            <a:ext cx="1473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2</a:t>
            </a:r>
            <a:endParaRPr/>
          </a:p>
        </p:txBody>
      </p:sp>
      <p:sp>
        <p:nvSpPr>
          <p:cNvPr id="136" name="Google Shape;136;p27"/>
          <p:cNvSpPr txBox="1"/>
          <p:nvPr/>
        </p:nvSpPr>
        <p:spPr>
          <a:xfrm>
            <a:off x="6553200" y="1660196"/>
            <a:ext cx="1473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" sz="2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Round 3</a:t>
            </a:r>
            <a:endParaRPr dirty="0"/>
          </a:p>
        </p:txBody>
      </p:sp>
      <p:sp>
        <p:nvSpPr>
          <p:cNvPr id="137" name="Google Shape;137;p27"/>
          <p:cNvSpPr txBox="1"/>
          <p:nvPr/>
        </p:nvSpPr>
        <p:spPr>
          <a:xfrm>
            <a:off x="589280" y="2322979"/>
            <a:ext cx="24444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 your small group, generate words or phrases related to the topic for each letter of the alphabet.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Google Shape;138;p27"/>
          <p:cNvSpPr txBox="1"/>
          <p:nvPr/>
        </p:nvSpPr>
        <p:spPr>
          <a:xfrm>
            <a:off x="3307079" y="2322979"/>
            <a:ext cx="2444400" cy="17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Rotate to the next poster and read through the list. Add words and phrases </a:t>
            </a: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letters that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haven’t already been addressed.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9" name="Google Shape;139;p27"/>
          <p:cNvSpPr txBox="1"/>
          <p:nvPr/>
        </p:nvSpPr>
        <p:spPr>
          <a:xfrm>
            <a:off x="6024880" y="2334001"/>
            <a:ext cx="2529900" cy="1592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Once again, rotate to the next poster and read through the list. Add words and phrases for the letters that haven’t already been addressed.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457200" y="34280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i="1" dirty="0"/>
              <a:t>The Gift of the Magi</a:t>
            </a:r>
            <a:r>
              <a:rPr lang="en-US" dirty="0"/>
              <a:t>: </a:t>
            </a:r>
            <a:r>
              <a:rPr lang="en" dirty="0"/>
              <a:t>Why-Lighting</a:t>
            </a:r>
            <a:endParaRPr dirty="0"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3"/>
          </p:nvPr>
        </p:nvSpPr>
        <p:spPr>
          <a:xfrm>
            <a:off x="457199" y="1441317"/>
            <a:ext cx="4604657" cy="31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" sz="2400" dirty="0"/>
              <a:t>Read the story.</a:t>
            </a:r>
            <a:endParaRPr dirty="0"/>
          </a:p>
          <a:p>
            <a:pPr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US" sz="2400" dirty="0"/>
              <a:t>Highlight </a:t>
            </a:r>
            <a:r>
              <a:rPr lang="en" sz="2400" dirty="0"/>
              <a:t>different actions of the </a:t>
            </a:r>
            <a:r>
              <a:rPr lang="en-US" sz="2400" dirty="0"/>
              <a:t>h</a:t>
            </a:r>
            <a:r>
              <a:rPr lang="en" sz="2400" dirty="0"/>
              <a:t>usband in one color and </a:t>
            </a:r>
            <a:r>
              <a:rPr lang="en-US" sz="2400" dirty="0"/>
              <a:t>the w</a:t>
            </a:r>
            <a:r>
              <a:rPr lang="en" sz="2400" dirty="0"/>
              <a:t>ife in another color.</a:t>
            </a:r>
            <a:endParaRPr dirty="0"/>
          </a:p>
          <a:p>
            <a:pPr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" sz="2400" dirty="0"/>
              <a:t>When you highlight, </a:t>
            </a:r>
            <a:r>
              <a:rPr lang="en-US" sz="2400" dirty="0"/>
              <a:t>make notes about </a:t>
            </a:r>
            <a:r>
              <a:rPr lang="en" sz="2400" dirty="0"/>
              <a:t>what motivation</a:t>
            </a:r>
            <a:r>
              <a:rPr lang="en-US" sz="2400" dirty="0"/>
              <a:t>s</a:t>
            </a:r>
            <a:r>
              <a:rPr lang="en" sz="2400" dirty="0"/>
              <a:t> or feelings the </a:t>
            </a:r>
            <a:r>
              <a:rPr lang="en-US" sz="2400" dirty="0"/>
              <a:t>action </a:t>
            </a:r>
            <a:r>
              <a:rPr lang="en" sz="2400" dirty="0"/>
              <a:t>represents and why.</a:t>
            </a:r>
            <a:endParaRPr dirty="0"/>
          </a:p>
        </p:txBody>
      </p:sp>
      <p:pic>
        <p:nvPicPr>
          <p:cNvPr id="153" name="Google Shape;153;p29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9371" y="1293055"/>
            <a:ext cx="3670188" cy="2064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>
            <a:spLocks noGrp="1"/>
          </p:cNvSpPr>
          <p:nvPr>
            <p:ph type="title"/>
          </p:nvPr>
        </p:nvSpPr>
        <p:spPr>
          <a:xfrm>
            <a:off x="457200" y="330854"/>
            <a:ext cx="8447314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i="1" dirty="0"/>
              <a:t>The Gift of the Magi</a:t>
            </a:r>
            <a:r>
              <a:rPr lang="en-US" dirty="0"/>
              <a:t>:</a:t>
            </a:r>
            <a:r>
              <a:rPr lang="en-US" i="1" dirty="0"/>
              <a:t> </a:t>
            </a:r>
            <a:r>
              <a:rPr lang="en" dirty="0"/>
              <a:t>Categorical Highlighting</a:t>
            </a:r>
            <a:endParaRPr dirty="0"/>
          </a:p>
        </p:txBody>
      </p:sp>
      <p:sp>
        <p:nvSpPr>
          <p:cNvPr id="159" name="Google Shape;159;p30"/>
          <p:cNvSpPr txBox="1">
            <a:spLocks noGrp="1"/>
          </p:cNvSpPr>
          <p:nvPr>
            <p:ph type="body" idx="3"/>
          </p:nvPr>
        </p:nvSpPr>
        <p:spPr>
          <a:xfrm>
            <a:off x="457199" y="1429364"/>
            <a:ext cx="4463143" cy="31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" sz="2400" dirty="0"/>
              <a:t>Read the story.</a:t>
            </a:r>
            <a:endParaRPr dirty="0"/>
          </a:p>
          <a:p>
            <a:pPr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" sz="2400" dirty="0"/>
              <a:t>Using two different colors (one for each character), highlight examples of each </a:t>
            </a:r>
            <a:r>
              <a:rPr lang="en-US" sz="2400" dirty="0"/>
              <a:t>character’</a:t>
            </a:r>
            <a:r>
              <a:rPr lang="en" sz="2400" dirty="0"/>
              <a:t>s action in the story.</a:t>
            </a:r>
            <a:endParaRPr dirty="0"/>
          </a:p>
          <a:p>
            <a:pPr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" sz="2400" dirty="0"/>
              <a:t>When you highlight, note what you think the </a:t>
            </a:r>
            <a:r>
              <a:rPr lang="en-US" sz="2400" dirty="0"/>
              <a:t>character is</a:t>
            </a:r>
            <a:r>
              <a:rPr lang="en" sz="2400" dirty="0"/>
              <a:t> feeling and why.</a:t>
            </a:r>
            <a:endParaRPr dirty="0"/>
          </a:p>
        </p:txBody>
      </p:sp>
      <p:pic>
        <p:nvPicPr>
          <p:cNvPr id="160" name="Google Shape;160;p30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8372" y="1243045"/>
            <a:ext cx="3392130" cy="2804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title"/>
          </p:nvPr>
        </p:nvSpPr>
        <p:spPr>
          <a:xfrm>
            <a:off x="457200" y="336819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Your </a:t>
            </a:r>
            <a:r>
              <a:rPr lang="en-US" dirty="0"/>
              <a:t>T</a:t>
            </a:r>
            <a:r>
              <a:rPr lang="en" dirty="0"/>
              <a:t>urn To </a:t>
            </a:r>
            <a:r>
              <a:rPr lang="en-US" dirty="0"/>
              <a:t>W</a:t>
            </a:r>
            <a:r>
              <a:rPr lang="en" dirty="0"/>
              <a:t>rite </a:t>
            </a:r>
            <a:endParaRPr dirty="0"/>
          </a:p>
        </p:txBody>
      </p:sp>
      <p:sp>
        <p:nvSpPr>
          <p:cNvPr id="166" name="Google Shape;166;p31"/>
          <p:cNvSpPr txBox="1">
            <a:spLocks noGrp="1"/>
          </p:cNvSpPr>
          <p:nvPr>
            <p:ph type="body" idx="1"/>
          </p:nvPr>
        </p:nvSpPr>
        <p:spPr>
          <a:xfrm>
            <a:off x="457199" y="1266329"/>
            <a:ext cx="6057153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lvl="0" indent="-514350" algn="l" rtl="0">
              <a:spcBef>
                <a:spcPts val="52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" dirty="0"/>
              <a:t>Use what you learned in the story and reflect on what it means to be selfless.</a:t>
            </a:r>
            <a:endParaRPr dirty="0"/>
          </a:p>
          <a:p>
            <a:pPr marL="5778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" dirty="0"/>
              <a:t>Compose a short, one-page update of the story </a:t>
            </a:r>
            <a:r>
              <a:rPr lang="en-US" i="1" dirty="0"/>
              <a:t>The Gift of the Magi</a:t>
            </a:r>
            <a:r>
              <a:rPr lang="en" dirty="0"/>
              <a:t>.</a:t>
            </a:r>
            <a:endParaRPr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"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200" b="1" dirty="0">
                <a:solidFill>
                  <a:schemeClr val="accent2"/>
                </a:solidFill>
              </a:rPr>
              <a:t>The story can be fiction. Or, it can be nonfiction, based on something that happened to you or a story in the news.</a:t>
            </a:r>
            <a:endParaRPr sz="2200" b="1" dirty="0">
              <a:solidFill>
                <a:schemeClr val="accent2"/>
              </a:solidFill>
            </a:endParaRPr>
          </a:p>
        </p:txBody>
      </p:sp>
      <p:pic>
        <p:nvPicPr>
          <p:cNvPr id="167" name="Google Shape;167;p31"/>
          <p:cNvPicPr preferRelativeResize="0"/>
          <p:nvPr/>
        </p:nvPicPr>
        <p:blipFill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93648" y="652920"/>
            <a:ext cx="2061807" cy="2460821"/>
          </a:xfrm>
          <a:prstGeom prst="rect">
            <a:avLst/>
          </a:prstGeom>
          <a:noFill/>
          <a:ln>
            <a:noFill/>
          </a:ln>
          <a:effectLst>
            <a:softEdge rad="6604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…</a:t>
            </a:r>
            <a:r>
              <a:rPr lang="en-US" dirty="0"/>
              <a:t>But Now I Know</a:t>
            </a:r>
            <a:endParaRPr dirty="0"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682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>
              <a:spcBef>
                <a:spcPts val="0"/>
              </a:spcBef>
              <a:buSzPts val="2400"/>
              <a:buNone/>
            </a:pPr>
            <a:r>
              <a:rPr lang="en-US" sz="2400" dirty="0"/>
              <a:t>Let’s revisit each image in the slide show.</a:t>
            </a:r>
          </a:p>
          <a:p>
            <a:pPr marL="76200" lvl="0" indent="0">
              <a:spcBef>
                <a:spcPts val="0"/>
              </a:spcBef>
              <a:buSzPts val="2400"/>
              <a:buNone/>
            </a:pPr>
            <a:endParaRPr lang="en-US" sz="2400" dirty="0"/>
          </a:p>
          <a:p>
            <a:pPr marL="76200" lvl="0" indent="0">
              <a:spcBef>
                <a:spcPts val="0"/>
              </a:spcBef>
              <a:buSzPts val="2400"/>
              <a:buNone/>
            </a:pPr>
            <a:r>
              <a:rPr lang="en-US" sz="2400" dirty="0"/>
              <a:t>In the “But Now I Know” column, write down how your thoughts about an image have changed and note any clarifications you now have. </a:t>
            </a:r>
          </a:p>
        </p:txBody>
      </p:sp>
      <p:pic>
        <p:nvPicPr>
          <p:cNvPr id="82" name="Google Shape;82;p19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29013" t="11455" r="28833" b="45735"/>
          <a:stretch/>
        </p:blipFill>
        <p:spPr>
          <a:xfrm>
            <a:off x="6625765" y="895587"/>
            <a:ext cx="2110639" cy="2773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095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0" descr="File:Family members, friends, and colleagues pay homage to the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5750" y="732100"/>
            <a:ext cx="4872500" cy="324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353487" y="3974525"/>
            <a:ext cx="8305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are these people doing, and why?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8873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419100" y="3924725"/>
            <a:ext cx="8305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What is motivating the adults and children? </a:t>
            </a:r>
            <a:endParaRPr sz="3000" dirty="0"/>
          </a:p>
        </p:txBody>
      </p:sp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0453" y="201879"/>
            <a:ext cx="4923093" cy="3787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9463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>
            <a:spLocks noGrp="1"/>
          </p:cNvSpPr>
          <p:nvPr>
            <p:ph type="title"/>
          </p:nvPr>
        </p:nvSpPr>
        <p:spPr>
          <a:xfrm>
            <a:off x="419100" y="3953041"/>
            <a:ext cx="8305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motivating this couple? </a:t>
            </a:r>
            <a:endParaRPr dirty="0"/>
          </a:p>
        </p:txBody>
      </p:sp>
      <p:pic>
        <p:nvPicPr>
          <p:cNvPr id="100" name="Google Shape;1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3912" y="821523"/>
            <a:ext cx="4596175" cy="305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8499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title"/>
          </p:nvPr>
        </p:nvSpPr>
        <p:spPr>
          <a:xfrm>
            <a:off x="367903" y="3988012"/>
            <a:ext cx="8305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do you see in this image? </a:t>
            </a:r>
            <a:endParaRPr dirty="0"/>
          </a:p>
        </p:txBody>
      </p:sp>
      <p:pic>
        <p:nvPicPr>
          <p:cNvPr id="106" name="Google Shape;1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2462" y="273566"/>
            <a:ext cx="3799075" cy="382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094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494601" y="752009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1"/>
          </p:nvPr>
        </p:nvSpPr>
        <p:spPr>
          <a:xfrm>
            <a:off x="562943" y="2005650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sz="2800" i="1" dirty="0"/>
              <a:t>What motivates people to take action? </a:t>
            </a:r>
          </a:p>
          <a:p>
            <a:pPr lvl="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sz="2800" i="1" dirty="0"/>
              <a:t>How do we determine selfless actions?</a:t>
            </a:r>
            <a:r>
              <a:rPr lang="en" i="1" dirty="0"/>
              <a:t> </a:t>
            </a:r>
            <a:endParaRPr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420564" y="3930522"/>
            <a:ext cx="8157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How do you think these people are feeling?</a:t>
            </a:r>
            <a:endParaRPr sz="3000" dirty="0"/>
          </a:p>
        </p:txBody>
      </p:sp>
      <p:pic>
        <p:nvPicPr>
          <p:cNvPr id="112" name="Google Shape;1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4600" y="914145"/>
            <a:ext cx="4514800" cy="300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1384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xfrm>
            <a:off x="353372" y="3969588"/>
            <a:ext cx="8305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do you think this couple is feeling? </a:t>
            </a:r>
            <a:endParaRPr dirty="0"/>
          </a:p>
        </p:txBody>
      </p:sp>
      <p:pic>
        <p:nvPicPr>
          <p:cNvPr id="3" name="Picture 2" descr="Couple standing facing one another">
            <a:extLst>
              <a:ext uri="{FF2B5EF4-FFF2-40B4-BE49-F238E27FC236}">
                <a16:creationId xmlns:a16="http://schemas.microsoft.com/office/drawing/2014/main" id="{07083A2D-C3DD-402E-B426-724A5314A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873" y="294752"/>
            <a:ext cx="5512254" cy="3674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8023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 </a:t>
            </a:r>
            <a:r>
              <a:rPr lang="en-US" dirty="0"/>
              <a:t>U</a:t>
            </a:r>
            <a:r>
              <a:rPr lang="en" dirty="0"/>
              <a:t>sed to </a:t>
            </a:r>
            <a:r>
              <a:rPr lang="en-US" dirty="0"/>
              <a:t>T</a:t>
            </a:r>
            <a:r>
              <a:rPr lang="en" dirty="0" err="1"/>
              <a:t>hink</a:t>
            </a:r>
            <a:r>
              <a:rPr lang="en" dirty="0"/>
              <a:t> … </a:t>
            </a:r>
            <a:endParaRPr dirty="0"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682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Let’s look at a </a:t>
            </a:r>
            <a:r>
              <a:rPr lang="en" sz="2400" dirty="0"/>
              <a:t>slide show.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In the “I Used to Think” column</a:t>
            </a:r>
            <a:r>
              <a:rPr lang="en" sz="2400" dirty="0"/>
              <a:t>, write down the emotions </a:t>
            </a:r>
            <a:r>
              <a:rPr lang="en-US" sz="2400" dirty="0"/>
              <a:t>that </a:t>
            </a:r>
            <a:r>
              <a:rPr lang="en" sz="2400" dirty="0"/>
              <a:t>these people feel or the things that motivate them.</a:t>
            </a:r>
            <a:endParaRPr sz="2400" dirty="0"/>
          </a:p>
        </p:txBody>
      </p:sp>
      <p:pic>
        <p:nvPicPr>
          <p:cNvPr id="82" name="Google Shape;82;p19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29013" t="11455" r="28833" b="45735"/>
          <a:stretch/>
        </p:blipFill>
        <p:spPr>
          <a:xfrm>
            <a:off x="6625765" y="895587"/>
            <a:ext cx="2110639" cy="2773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0" descr="File:Family members, friends, and colleagues pay homage to the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5750" y="732100"/>
            <a:ext cx="4872500" cy="324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353487" y="3864797"/>
            <a:ext cx="8305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are these people doing, and why? 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12D206-7FB6-334C-A115-B6F55B02D5CA}"/>
              </a:ext>
            </a:extLst>
          </p:cNvPr>
          <p:cNvSpPr txBox="1"/>
          <p:nvPr/>
        </p:nvSpPr>
        <p:spPr>
          <a:xfrm>
            <a:off x="353487" y="4734389"/>
            <a:ext cx="7327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source: Matthews, D. (2013, July 2). Ceremony honors NC Guardsmen killed fighting fire [Photograph]. Defense Visual Information </a:t>
            </a:r>
            <a:b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Service. https://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static.dvidshub.net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/media/thumbs/photos/1307/964528/250x166_q75.jpg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419100" y="3766229"/>
            <a:ext cx="8305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What is motivating the adults and children? </a:t>
            </a:r>
            <a:endParaRPr sz="3000" dirty="0"/>
          </a:p>
        </p:txBody>
      </p:sp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0453" y="201879"/>
            <a:ext cx="4923093" cy="3787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CBA494-627F-554E-A6F4-62003B81B810}"/>
              </a:ext>
            </a:extLst>
          </p:cNvPr>
          <p:cNvSpPr txBox="1"/>
          <p:nvPr/>
        </p:nvSpPr>
        <p:spPr>
          <a:xfrm>
            <a:off x="353487" y="4575893"/>
            <a:ext cx="83904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SzPts val="1100"/>
              <a:defRPr/>
            </a:pPr>
            <a:r>
              <a:rPr lang="e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Hood, S. (1934, Aug. 2). Schoolchildren line up for tree issue of soup and a slice of bread in the Depression</a:t>
            </a:r>
            <a:b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[Photograph]. Wikimedia Commons. </a:t>
            </a:r>
            <a:r>
              <a:rPr lang="en" sz="10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https://commons.wikimedia.org/wiki/File:Schoolchildren_line_up_for_free_issue_of_soup</a:t>
            </a:r>
            <a:br>
              <a:rPr lang="en" sz="10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sz="10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_and_a_slice_of_bread_in_the_Depression,_Belmore_North_Public_School,_Sydney,_2_August_1934_-_Sam_Hood_(3550268287).jpg#filelinks</a:t>
            </a:r>
            <a:endParaRPr lang="en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>
            <a:spLocks noGrp="1"/>
          </p:cNvSpPr>
          <p:nvPr>
            <p:ph type="title"/>
          </p:nvPr>
        </p:nvSpPr>
        <p:spPr>
          <a:xfrm>
            <a:off x="419100" y="3806737"/>
            <a:ext cx="8305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motivating this couple? </a:t>
            </a:r>
            <a:endParaRPr dirty="0"/>
          </a:p>
        </p:txBody>
      </p:sp>
      <p:pic>
        <p:nvPicPr>
          <p:cNvPr id="100" name="Google Shape;1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3912" y="821523"/>
            <a:ext cx="4596175" cy="305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title"/>
          </p:nvPr>
        </p:nvSpPr>
        <p:spPr>
          <a:xfrm>
            <a:off x="367903" y="3988012"/>
            <a:ext cx="8305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do you see in this image? </a:t>
            </a:r>
            <a:endParaRPr dirty="0"/>
          </a:p>
        </p:txBody>
      </p:sp>
      <p:pic>
        <p:nvPicPr>
          <p:cNvPr id="106" name="Google Shape;1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2462" y="273566"/>
            <a:ext cx="3799075" cy="382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420564" y="3930522"/>
            <a:ext cx="8157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How do you think these people are feeling?</a:t>
            </a:r>
            <a:endParaRPr sz="3000" dirty="0"/>
          </a:p>
        </p:txBody>
      </p:sp>
      <p:pic>
        <p:nvPicPr>
          <p:cNvPr id="112" name="Google Shape;1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4600" y="914145"/>
            <a:ext cx="4514800" cy="300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xfrm>
            <a:off x="353372" y="3969588"/>
            <a:ext cx="8305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do you think this couple is feeling? </a:t>
            </a:r>
            <a:endParaRPr dirty="0"/>
          </a:p>
        </p:txBody>
      </p:sp>
      <p:pic>
        <p:nvPicPr>
          <p:cNvPr id="3" name="Picture 2" descr="Couple standing facing one another">
            <a:extLst>
              <a:ext uri="{FF2B5EF4-FFF2-40B4-BE49-F238E27FC236}">
                <a16:creationId xmlns:a16="http://schemas.microsoft.com/office/drawing/2014/main" id="{07083A2D-C3DD-402E-B426-724A5314A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873" y="294752"/>
            <a:ext cx="5512254" cy="3674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1099</Words>
  <Application>Microsoft Macintosh PowerPoint</Application>
  <PresentationFormat>On-screen Show (16:9)</PresentationFormat>
  <Paragraphs>69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Constantia</vt:lpstr>
      <vt:lpstr>Georgia</vt:lpstr>
      <vt:lpstr>Noto Sans Symbols</vt:lpstr>
      <vt:lpstr>Calibri</vt:lpstr>
      <vt:lpstr>Arial</vt:lpstr>
      <vt:lpstr>LEARN theme</vt:lpstr>
      <vt:lpstr>Motivations in  “The Gift of the Magi”</vt:lpstr>
      <vt:lpstr>Essential Questions</vt:lpstr>
      <vt:lpstr>I Used to Think … </vt:lpstr>
      <vt:lpstr>What are these people doing, and why? </vt:lpstr>
      <vt:lpstr>What is motivating the adults and children? </vt:lpstr>
      <vt:lpstr>What is motivating this couple? </vt:lpstr>
      <vt:lpstr>What do you see in this image? </vt:lpstr>
      <vt:lpstr>How do you think these people are feeling?</vt:lpstr>
      <vt:lpstr>How do you think this couple is feeling? </vt:lpstr>
      <vt:lpstr>ABC Graffiti </vt:lpstr>
      <vt:lpstr>What are different thoughts and feelings that motivate people?</vt:lpstr>
      <vt:lpstr>The Gift of the Magi: Why-Lighting</vt:lpstr>
      <vt:lpstr>The Gift of the Magi: Categorical Highlighting</vt:lpstr>
      <vt:lpstr>Your Turn To Write </vt:lpstr>
      <vt:lpstr>…But Now I Know</vt:lpstr>
      <vt:lpstr>What are these people doing, and why? </vt:lpstr>
      <vt:lpstr>What is motivating the adults and children? </vt:lpstr>
      <vt:lpstr>What is motivating this couple? </vt:lpstr>
      <vt:lpstr>What do you see in this image? </vt:lpstr>
      <vt:lpstr>How do you think these people are feeling?</vt:lpstr>
      <vt:lpstr>How do you think this couple is feeling?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Motivations in the Gift of the Magi</dc:title>
  <dc:creator>K20 Center</dc:creator>
  <cp:lastModifiedBy>Walters, Darrin J.</cp:lastModifiedBy>
  <cp:revision>21</cp:revision>
  <dcterms:modified xsi:type="dcterms:W3CDTF">2020-06-01T22:03:34Z</dcterms:modified>
</cp:coreProperties>
</file>