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MqX08SCGq9nnQPXRuYwVS02YH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14627A-3A64-4588-BBB8-00FE4E28B63A}">
  <a:tblStyle styleId="{6A14627A-3A64-4588-BBB8-00FE4E28B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8"/>
  </p:normalViewPr>
  <p:slideViewPr>
    <p:cSldViewPr snapToGrid="0">
      <p:cViewPr varScale="1">
        <p:scale>
          <a:sx n="142" d="100"/>
          <a:sy n="142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d03954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80d03954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0d03954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80d039546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02cdc8fe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702cdc8fe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2cdc8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702cdc8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02cdc8fe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702cdc8fe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124f04d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124f04d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 sz="15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350"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 sz="15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350"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0" y="1280161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991B1E"/>
                </a:solidFill>
              </a:rPr>
              <a:t>IS PIZZA EPIC?</a:t>
            </a:r>
            <a:endParaRPr sz="4800"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1"/>
          </p:nvPr>
        </p:nvSpPr>
        <p:spPr>
          <a:xfrm>
            <a:off x="457200" y="1163100"/>
            <a:ext cx="4957500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910D28"/>
                </a:solidFill>
              </a:rPr>
              <a:t>Epic</a:t>
            </a:r>
            <a:r>
              <a:rPr lang="en-US" sz="2600" dirty="0">
                <a:solidFill>
                  <a:srgbClr val="910D28"/>
                </a:solidFill>
              </a:rPr>
              <a:t>: </a:t>
            </a:r>
            <a:r>
              <a:rPr lang="en-US" sz="2600" dirty="0"/>
              <a:t>relating to a long poem, typically one derived from ancient oral tradition, narrating the deeds and adventures of heroic or legendary figures or the history of a nation</a:t>
            </a:r>
            <a:endParaRPr sz="2600" dirty="0"/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00" y="1269502"/>
            <a:ext cx="2478074" cy="24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991B1E"/>
                </a:solidFill>
              </a:rPr>
              <a:t>Overused and Misused</a:t>
            </a:r>
            <a:endParaRPr sz="4800"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457200" y="1163100"/>
            <a:ext cx="5770800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600" b="1" dirty="0"/>
              <a:t>Why</a:t>
            </a:r>
            <a:r>
              <a:rPr lang="en-US" sz="2600" dirty="0"/>
              <a:t> does precision in word choice matter?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For what </a:t>
            </a:r>
            <a:r>
              <a:rPr lang="en-US" sz="2600" b="1" dirty="0"/>
              <a:t>audience</a:t>
            </a:r>
            <a:r>
              <a:rPr lang="en-US" sz="2600" dirty="0"/>
              <a:t> would you be particularly careful about your word choice?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For what </a:t>
            </a:r>
            <a:r>
              <a:rPr lang="en-US" sz="2600" b="1" dirty="0"/>
              <a:t>purpose</a:t>
            </a:r>
            <a:r>
              <a:rPr lang="en-US" sz="2600" dirty="0"/>
              <a:t> would you be particularly careful about your word choice?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dirty="0"/>
          </a:p>
        </p:txBody>
      </p:sp>
      <p:pic>
        <p:nvPicPr>
          <p:cNvPr id="126" name="Google Shape;126;p12" title="JAVITS_QuestionMark_Asse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725" y="1340850"/>
            <a:ext cx="2036750" cy="2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991B1E"/>
                </a:solidFill>
              </a:rPr>
              <a:t>Add to the list</a:t>
            </a:r>
            <a:endParaRPr sz="4800"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457200" y="1163100"/>
            <a:ext cx="7280100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Write 4 misused/overused words and phrases.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For each word/phrase, write the “problem” with the word choice in the “Consider That” column and alternatives to the word or phrase in the “Consider Using” column.</a:t>
            </a:r>
            <a:endParaRPr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0d0395461_0_20"/>
          <p:cNvSpPr txBox="1">
            <a:spLocks noGrp="1"/>
          </p:cNvSpPr>
          <p:nvPr>
            <p:ph type="title"/>
          </p:nvPr>
        </p:nvSpPr>
        <p:spPr>
          <a:xfrm>
            <a:off x="361450" y="971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/>
              <a:t>Claim, Evidence, and Reasoning (CER)</a:t>
            </a:r>
            <a:endParaRPr sz="3000"/>
          </a:p>
        </p:txBody>
      </p:sp>
      <p:sp>
        <p:nvSpPr>
          <p:cNvPr id="138" name="Google Shape;138;g80d0395461_0_20"/>
          <p:cNvSpPr txBox="1">
            <a:spLocks noGrp="1"/>
          </p:cNvSpPr>
          <p:nvPr>
            <p:ph type="body" idx="1"/>
          </p:nvPr>
        </p:nvSpPr>
        <p:spPr>
          <a:xfrm>
            <a:off x="418900" y="1011150"/>
            <a:ext cx="7977614" cy="3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Write a claim about which word or phrase should be reconsidered due to overuse or misuse.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Back up the claim with evidence (from the “Consider That” and “Consider Using” columns).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Support the evidence with reasoning. (Why do the alternatives for this word or phrase more appropriately suit a particular purpose or audience?)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0d0395461_0_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Yes, Because…</a:t>
            </a:r>
            <a:endParaRPr dirty="0">
              <a:solidFill>
                <a:srgbClr val="991B1E"/>
              </a:solidFill>
            </a:endParaRPr>
          </a:p>
        </p:txBody>
      </p:sp>
      <p:sp>
        <p:nvSpPr>
          <p:cNvPr id="144" name="Google Shape;144;g80d0395461_0_9"/>
          <p:cNvSpPr txBox="1">
            <a:spLocks noGrp="1"/>
          </p:cNvSpPr>
          <p:nvPr>
            <p:ph type="body" idx="1"/>
          </p:nvPr>
        </p:nvSpPr>
        <p:spPr>
          <a:xfrm>
            <a:off x="457198" y="1451600"/>
            <a:ext cx="619009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Line up in 2 even rows facing each other.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Each pair will refer to the handouts as we move down the line.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Partner 1 tells us about a word we should reconsider using.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Partner 2 says, “Yes, because…”, and proceeds to explain why.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45" name="Google Shape;145;g80d0395461_0_9"/>
          <p:cNvSpPr txBox="1"/>
          <p:nvPr/>
        </p:nvSpPr>
        <p:spPr>
          <a:xfrm>
            <a:off x="7150050" y="3186025"/>
            <a:ext cx="45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80d039546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300" y="138112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Is Pizza Epic?</a:t>
            </a:r>
            <a:endParaRPr dirty="0"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Word Choice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2cdc8fe1_0_2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72" name="Google Shape;72;g702cdc8fe1_0_228"/>
          <p:cNvSpPr txBox="1">
            <a:spLocks noGrp="1"/>
          </p:cNvSpPr>
          <p:nvPr>
            <p:ph type="body" idx="1"/>
          </p:nvPr>
        </p:nvSpPr>
        <p:spPr>
          <a:xfrm>
            <a:off x="457200" y="1729150"/>
            <a:ext cx="82296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3200"/>
              <a:buChar char="•"/>
            </a:pPr>
            <a:r>
              <a:rPr lang="en-US" dirty="0"/>
              <a:t>How can word choice affect communication?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457200" y="1831725"/>
            <a:ext cx="8229600" cy="2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misused/overused words and phrases and revise with more precise language.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2cdc8fe1_0_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991B1E"/>
                </a:solidFill>
              </a:rPr>
              <a:t>Matching Challenge</a:t>
            </a:r>
            <a:r>
              <a:rPr lang="en-US"/>
              <a:t>: Part 1</a:t>
            </a:r>
            <a:endParaRPr sz="4800"/>
          </a:p>
        </p:txBody>
      </p:sp>
      <p:sp>
        <p:nvSpPr>
          <p:cNvPr id="84" name="Google Shape;84;g702cdc8fe1_0_0"/>
          <p:cNvSpPr txBox="1">
            <a:spLocks noGrp="1"/>
          </p:cNvSpPr>
          <p:nvPr>
            <p:ph type="body" idx="1"/>
          </p:nvPr>
        </p:nvSpPr>
        <p:spPr>
          <a:xfrm>
            <a:off x="457200" y="1296875"/>
            <a:ext cx="82296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Look through Card Match Set 1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Match each image with the definition that most closely matches it. 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Do your best!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dirty="0"/>
          </a:p>
        </p:txBody>
      </p:sp>
      <p:pic>
        <p:nvPicPr>
          <p:cNvPr id="86" name="Google Shape;86;g702cdc8fe1_0_0" title="Card Match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525" y="305700"/>
            <a:ext cx="1654277" cy="9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68D931A5-828E-242A-80A5-AB1EBC5B70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7374" y="3007141"/>
            <a:ext cx="2990665" cy="168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2cdc8fe1_0_217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991B1E"/>
                </a:solidFill>
              </a:rPr>
              <a:t>Matching Challenge</a:t>
            </a:r>
            <a:r>
              <a:rPr lang="en-US"/>
              <a:t>: Part 1</a:t>
            </a:r>
            <a:endParaRPr sz="4800"/>
          </a:p>
        </p:txBody>
      </p:sp>
      <p:sp>
        <p:nvSpPr>
          <p:cNvPr id="92" name="Google Shape;92;g702cdc8fe1_0_21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75099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Char char="•"/>
            </a:pPr>
            <a:r>
              <a:rPr lang="en-US" sz="2600" dirty="0"/>
              <a:t>Which definitions did you choose for each image?</a:t>
            </a:r>
            <a:endParaRPr sz="2600" dirty="0"/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2600" dirty="0"/>
              <a:t>How did you choose which definition went with each image? 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991B1E"/>
                </a:solidFill>
              </a:rPr>
              <a:t>Matching Challenge</a:t>
            </a:r>
            <a:r>
              <a:rPr lang="en-US"/>
              <a:t>: Part 2</a:t>
            </a:r>
            <a:endParaRPr sz="4800"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1"/>
          </p:nvPr>
        </p:nvSpPr>
        <p:spPr>
          <a:xfrm>
            <a:off x="457199" y="1163101"/>
            <a:ext cx="7414591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600" dirty="0"/>
              <a:t>Look through Card Match Set 2</a:t>
            </a:r>
            <a:endParaRPr sz="2600"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600" dirty="0"/>
              <a:t>Match each image with the definition that most closely matches it. 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dirty="0"/>
          </a:p>
        </p:txBody>
      </p:sp>
      <p:pic>
        <p:nvPicPr>
          <p:cNvPr id="99" name="Google Shape;99;p6" title="Card Match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525" y="305700"/>
            <a:ext cx="1654277" cy="9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5C959484-C864-67BF-1007-4AA3E948C6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44393" y="2964601"/>
            <a:ext cx="3034513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991B1E"/>
                </a:solidFill>
              </a:rPr>
              <a:t>Matching Challenge</a:t>
            </a:r>
            <a:r>
              <a:rPr lang="en-US"/>
              <a:t>: Part 2</a:t>
            </a:r>
            <a:endParaRPr sz="4800"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1"/>
          </p:nvPr>
        </p:nvSpPr>
        <p:spPr>
          <a:xfrm>
            <a:off x="457200" y="1163101"/>
            <a:ext cx="7494104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900"/>
              <a:buChar char="•"/>
            </a:pPr>
            <a:r>
              <a:rPr lang="en-US" sz="2600" dirty="0"/>
              <a:t>Which definitions did you choose for each image?</a:t>
            </a:r>
            <a:endParaRPr sz="2600" dirty="0"/>
          </a:p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600" dirty="0"/>
              <a:t>How did you choose which definition went with each image? </a:t>
            </a:r>
            <a:endParaRPr sz="2600" dirty="0"/>
          </a:p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600" dirty="0"/>
              <a:t>In which round could you find a description for each image more quickly? Why?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124f04d33_0_1"/>
          <p:cNvSpPr txBox="1">
            <a:spLocks noGrp="1"/>
          </p:cNvSpPr>
          <p:nvPr>
            <p:ph type="title" idx="4294967295"/>
          </p:nvPr>
        </p:nvSpPr>
        <p:spPr>
          <a:xfrm>
            <a:off x="346850" y="305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991B1E"/>
                </a:solidFill>
              </a:rPr>
              <a:t>Card Match Set 1: Word Reveal</a:t>
            </a:r>
            <a:endParaRPr sz="4800" dirty="0"/>
          </a:p>
        </p:txBody>
      </p:sp>
      <p:graphicFrame>
        <p:nvGraphicFramePr>
          <p:cNvPr id="112" name="Google Shape;112;g28124f04d33_0_1"/>
          <p:cNvGraphicFramePr/>
          <p:nvPr/>
        </p:nvGraphicFramePr>
        <p:xfrm>
          <a:off x="196375" y="1272775"/>
          <a:ext cx="8707850" cy="3586880"/>
        </p:xfrm>
        <a:graphic>
          <a:graphicData uri="http://schemas.openxmlformats.org/drawingml/2006/table">
            <a:tbl>
              <a:tblPr bandRow="1">
                <a:noFill/>
                <a:tableStyleId>{6A14627A-3A64-4588-BBB8-00FE4E28B63A}</a:tableStyleId>
              </a:tblPr>
              <a:tblGrid>
                <a:gridCol w="435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8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Epic:</a:t>
                      </a:r>
                      <a:r>
                        <a:rPr lang="en-US" sz="1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Relating to a long poem, typically one derived from ancient oral tradition, narrating the deeds and adventures of heroic or legendary figures or the history of a nation.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Unbelievable: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 great or extreme as to be difficult to believe; extraordinary.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Awesome:</a:t>
                      </a:r>
                      <a:r>
                        <a:rPr lang="en-US" sz="1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extremely impressive or daunting; inspiring great admiration, apprehension, or fear.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Random:</a:t>
                      </a:r>
                      <a:r>
                        <a:rPr lang="en-US" sz="180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made, done, happening, or chosen without method or conscious decision.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Fantastic: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Imaginative or fanciful; remote from reality.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Unique: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being the only one of its kind; unlike anything else.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508</Words>
  <Application>Microsoft Office PowerPoint</Application>
  <PresentationFormat>On-screen Show (16:9)</PresentationFormat>
  <Paragraphs>47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Calibri</vt:lpstr>
      <vt:lpstr>LEARN theme</vt:lpstr>
      <vt:lpstr>LEARN theme</vt:lpstr>
      <vt:lpstr>PowerPoint Presentation</vt:lpstr>
      <vt:lpstr>Is Pizza Epic?</vt:lpstr>
      <vt:lpstr>Essential Question</vt:lpstr>
      <vt:lpstr>Lesson Objectives</vt:lpstr>
      <vt:lpstr>Matching Challenge: Part 1</vt:lpstr>
      <vt:lpstr>Matching Challenge: Part 1</vt:lpstr>
      <vt:lpstr>Matching Challenge: Part 2</vt:lpstr>
      <vt:lpstr>Matching Challenge: Part 2</vt:lpstr>
      <vt:lpstr>Card Match Set 1: Word Reveal</vt:lpstr>
      <vt:lpstr>IS PIZZA EPIC?</vt:lpstr>
      <vt:lpstr>Overused and Misused</vt:lpstr>
      <vt:lpstr>Add to the list</vt:lpstr>
      <vt:lpstr>Claim, Evidence, and Reasoning (CER)</vt:lpstr>
      <vt:lpstr>Yes, Because…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McNaughton, Jason M.</cp:lastModifiedBy>
  <cp:revision>2</cp:revision>
  <dcterms:modified xsi:type="dcterms:W3CDTF">2024-10-17T14:16:54Z</dcterms:modified>
</cp:coreProperties>
</file>