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gkJH0sciMgxXB40RcDCbTpu6a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69"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c84fec62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c84fec62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c84fec62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c84fec6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c84fec62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c84fec62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c84fec62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c84fec62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c84fec7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c84fec7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c84fec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8c84fec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c84fec73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c84fec73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685424b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8685424b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c84fec5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c84fec5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1100"/>
              </a:spcAft>
              <a:buNone/>
            </a:pPr>
            <a:r>
              <a:rPr lang="en-US" sz="1050" dirty="0">
                <a:solidFill>
                  <a:srgbClr val="333333"/>
                </a:solidFill>
              </a:rPr>
              <a:t>Jobned1. (2009, June 16). Wonka's Grand Entrance [Video]. YouTube. Retrieved July 24, 2020, from https://www.youtube.com/watch?v=sz9jc5blzRM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1e52f4b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71e52f4b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c84fec50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c84fec50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84fec50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c84fec50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c84fec50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c84fec50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c84fec6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c84fec6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puzzle.com/assignments/5eed3c4b055f953f1a6c2651/watch"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z9jc5blzR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8c84fec62d_0_4"/>
          <p:cNvSpPr txBox="1">
            <a:spLocks noGrp="1"/>
          </p:cNvSpPr>
          <p:nvPr>
            <p:ph type="body" idx="1"/>
          </p:nvPr>
        </p:nvSpPr>
        <p:spPr>
          <a:xfrm>
            <a:off x="457200" y="1440064"/>
            <a:ext cx="4038600" cy="2632403"/>
          </a:xfrm>
          <a:prstGeom prst="rect">
            <a:avLst/>
          </a:prstGeom>
        </p:spPr>
        <p:txBody>
          <a:bodyPr spcFirstLastPara="1" wrap="square" lIns="91425" tIns="45700" rIns="91425" bIns="45700" anchor="ctr" anchorCtr="0">
            <a:noAutofit/>
          </a:bodyPr>
          <a:lstStyle/>
          <a:p>
            <a:pPr marL="457200" lvl="0" indent="-381000" algn="l" rtl="0">
              <a:spcBef>
                <a:spcPts val="480"/>
              </a:spcBef>
              <a:spcAft>
                <a:spcPts val="0"/>
              </a:spcAft>
              <a:buSzPts val="2400"/>
              <a:buChar char="•"/>
            </a:pPr>
            <a:r>
              <a:rPr lang="en-US" dirty="0"/>
              <a:t>What does the phrase “more than meets the eye” mean?</a:t>
            </a:r>
            <a:endParaRPr dirty="0"/>
          </a:p>
          <a:p>
            <a:pPr marL="457200" lvl="0" indent="-381000" algn="l" rtl="0">
              <a:spcBef>
                <a:spcPts val="480"/>
              </a:spcBef>
              <a:spcAft>
                <a:spcPts val="0"/>
              </a:spcAft>
              <a:buSzPts val="2400"/>
              <a:buChar char="•"/>
            </a:pPr>
            <a:r>
              <a:rPr lang="en-US" dirty="0"/>
              <a:t>How does this phrase apply to understanding facets of someone’s character?</a:t>
            </a:r>
            <a:endParaRPr dirty="0"/>
          </a:p>
        </p:txBody>
      </p:sp>
      <p:sp>
        <p:nvSpPr>
          <p:cNvPr id="130" name="Google Shape;130;g8c84fec62d_0_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US"/>
              <a:t>Think-Pair-Share</a:t>
            </a:r>
            <a:endParaRPr/>
          </a:p>
        </p:txBody>
      </p:sp>
      <p:pic>
        <p:nvPicPr>
          <p:cNvPr id="5" name="Google Shape;110;g8c84fec505_0_20">
            <a:extLst>
              <a:ext uri="{FF2B5EF4-FFF2-40B4-BE49-F238E27FC236}">
                <a16:creationId xmlns:a16="http://schemas.microsoft.com/office/drawing/2014/main" id="{3B6F2F01-1922-4C82-B15F-A8A3EA9EE874}"/>
              </a:ext>
            </a:extLst>
          </p:cNvPr>
          <p:cNvPicPr preferRelativeResize="0">
            <a:picLocks noChangeAspect="1"/>
          </p:cNvPicPr>
          <p:nvPr/>
        </p:nvPicPr>
        <p:blipFill>
          <a:blip r:embed="rId3">
            <a:alphaModFix/>
          </a:blip>
          <a:stretch>
            <a:fillRect/>
          </a:stretch>
        </p:blipFill>
        <p:spPr>
          <a:xfrm rot="468924">
            <a:off x="5781984" y="1084595"/>
            <a:ext cx="2061112" cy="2650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8c84fec62d_0_8"/>
          <p:cNvSpPr txBox="1">
            <a:spLocks noGrp="1"/>
          </p:cNvSpPr>
          <p:nvPr>
            <p:ph type="body" idx="1"/>
          </p:nvPr>
        </p:nvSpPr>
        <p:spPr>
          <a:xfrm>
            <a:off x="457200" y="1440064"/>
            <a:ext cx="4038600" cy="2636636"/>
          </a:xfrm>
          <a:prstGeom prst="rect">
            <a:avLst/>
          </a:prstGeom>
        </p:spPr>
        <p:txBody>
          <a:bodyPr spcFirstLastPara="1" wrap="square" lIns="91425" tIns="45700" rIns="91425" bIns="45700" anchor="ctr" anchorCtr="0">
            <a:noAutofit/>
          </a:bodyPr>
          <a:lstStyle/>
          <a:p>
            <a:pPr marL="457200" lvl="0" indent="-381000" algn="l" rtl="0">
              <a:spcBef>
                <a:spcPts val="480"/>
              </a:spcBef>
              <a:spcAft>
                <a:spcPts val="0"/>
              </a:spcAft>
              <a:buSzPts val="2400"/>
              <a:buChar char="•"/>
            </a:pPr>
            <a:r>
              <a:rPr lang="en-US" dirty="0"/>
              <a:t>What does it mean to discern elements of someone’s character using context clues?</a:t>
            </a:r>
            <a:endParaRPr dirty="0"/>
          </a:p>
          <a:p>
            <a:pPr marL="457200" lvl="0" indent="-381000" algn="l" rtl="0">
              <a:spcBef>
                <a:spcPts val="480"/>
              </a:spcBef>
              <a:spcAft>
                <a:spcPts val="0"/>
              </a:spcAft>
              <a:buSzPts val="2400"/>
              <a:buChar char="•"/>
            </a:pPr>
            <a:r>
              <a:rPr lang="en-US" dirty="0"/>
              <a:t>How is that different from understanding a person based on just seeing them?</a:t>
            </a:r>
            <a:endParaRPr dirty="0"/>
          </a:p>
        </p:txBody>
      </p:sp>
      <p:sp>
        <p:nvSpPr>
          <p:cNvPr id="137" name="Google Shape;137;g8c84fec62d_0_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US"/>
              <a:t>Think-Pair-Share</a:t>
            </a:r>
            <a:endParaRPr/>
          </a:p>
        </p:txBody>
      </p:sp>
      <p:pic>
        <p:nvPicPr>
          <p:cNvPr id="5" name="Google Shape;110;g8c84fec505_0_20">
            <a:extLst>
              <a:ext uri="{FF2B5EF4-FFF2-40B4-BE49-F238E27FC236}">
                <a16:creationId xmlns:a16="http://schemas.microsoft.com/office/drawing/2014/main" id="{75C43C38-D543-4F2A-BCFB-DB03F3B641E4}"/>
              </a:ext>
            </a:extLst>
          </p:cNvPr>
          <p:cNvPicPr preferRelativeResize="0">
            <a:picLocks noChangeAspect="1"/>
          </p:cNvPicPr>
          <p:nvPr/>
        </p:nvPicPr>
        <p:blipFill>
          <a:blip r:embed="rId3">
            <a:alphaModFix/>
          </a:blip>
          <a:stretch>
            <a:fillRect/>
          </a:stretch>
        </p:blipFill>
        <p:spPr>
          <a:xfrm rot="468924">
            <a:off x="5781984" y="1084595"/>
            <a:ext cx="2061112" cy="2650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8c84fec62d_0_12"/>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Direct Characterization</a:t>
            </a:r>
            <a:endParaRPr/>
          </a:p>
        </p:txBody>
      </p:sp>
      <p:sp>
        <p:nvSpPr>
          <p:cNvPr id="144" name="Google Shape;144;g8c84fec62d_0_12"/>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dirty="0"/>
              <a:t>Tells us specifically what a character is like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8c84fec62d_0_17"/>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Indirect Characterization</a:t>
            </a:r>
            <a:endParaRPr dirty="0"/>
          </a:p>
        </p:txBody>
      </p:sp>
      <p:sp>
        <p:nvSpPr>
          <p:cNvPr id="150" name="Google Shape;150;g8c84fec62d_0_17"/>
          <p:cNvSpPr txBox="1">
            <a:spLocks noGrp="1"/>
          </p:cNvSpPr>
          <p:nvPr>
            <p:ph type="body" idx="1"/>
          </p:nvPr>
        </p:nvSpPr>
        <p:spPr>
          <a:xfrm>
            <a:off x="530351" y="2028498"/>
            <a:ext cx="7843181"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dirty="0"/>
              <a:t>Shows facets of a character through various context clues</a:t>
            </a:r>
          </a:p>
          <a:p>
            <a:pPr marL="0" lvl="0" indent="0" algn="l" rtl="0">
              <a:spcBef>
                <a:spcPts val="520"/>
              </a:spcBef>
              <a:spcAft>
                <a:spcPts val="0"/>
              </a:spcAft>
              <a:buNone/>
            </a:pPr>
            <a:r>
              <a:rPr lang="en-US" dirty="0"/>
              <a:t> </a:t>
            </a:r>
          </a:p>
          <a:p>
            <a:pPr marL="0" lvl="0" indent="0" algn="l" rtl="0">
              <a:spcBef>
                <a:spcPts val="520"/>
              </a:spcBef>
              <a:spcAft>
                <a:spcPts val="0"/>
              </a:spcAft>
              <a:buNone/>
            </a:pPr>
            <a:r>
              <a:rPr lang="en-US" dirty="0"/>
              <a:t>The author does not directly tell us these things. We infer them based on analyzing how characters speak, how they look, how they act toward other characters, and how other characters act toward them.</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8c84fec736_0_0"/>
          <p:cNvSpPr txBox="1">
            <a:spLocks noGrp="1"/>
          </p:cNvSpPr>
          <p:nvPr>
            <p:ph type="title"/>
          </p:nvPr>
        </p:nvSpPr>
        <p:spPr>
          <a:xfrm>
            <a:off x="311700" y="5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Charlie and the Chocolate Factory</a:t>
            </a:r>
            <a:endParaRPr i="1" dirty="0"/>
          </a:p>
        </p:txBody>
      </p:sp>
      <p:sp>
        <p:nvSpPr>
          <p:cNvPr id="156" name="Google Shape;156;g8c84fec736_0_0"/>
          <p:cNvSpPr txBox="1">
            <a:spLocks noGrp="1"/>
          </p:cNvSpPr>
          <p:nvPr>
            <p:ph type="body" idx="1"/>
          </p:nvPr>
        </p:nvSpPr>
        <p:spPr>
          <a:xfrm>
            <a:off x="311700" y="1368375"/>
            <a:ext cx="8520600" cy="45619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u="sng" dirty="0">
                <a:solidFill>
                  <a:schemeClr val="hlink"/>
                </a:solidFill>
                <a:hlinkClick r:id="rId3"/>
              </a:rPr>
              <a:t>The Four Rotten Children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c84fec736_0_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162" name="Google Shape;162;g8c84fec736_0_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How do authors add layers of complexity to a character’s identity?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8c84fec736_0_1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Pass the Picture</a:t>
            </a:r>
            <a:endParaRPr/>
          </a:p>
        </p:txBody>
      </p:sp>
      <p:sp>
        <p:nvSpPr>
          <p:cNvPr id="168" name="Google Shape;168;g8c84fec736_0_10"/>
          <p:cNvSpPr txBox="1">
            <a:spLocks noGrp="1"/>
          </p:cNvSpPr>
          <p:nvPr>
            <p:ph type="body" idx="1"/>
          </p:nvPr>
        </p:nvSpPr>
        <p:spPr>
          <a:xfrm>
            <a:off x="457199" y="1440064"/>
            <a:ext cx="4114801"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In your small group, take turns passing the picture around and adding examples of:</a:t>
            </a:r>
            <a:endParaRPr dirty="0"/>
          </a:p>
          <a:p>
            <a:pPr marL="457200" lvl="0" indent="-381000" algn="l" rtl="0">
              <a:spcBef>
                <a:spcPts val="480"/>
              </a:spcBef>
              <a:spcAft>
                <a:spcPts val="0"/>
              </a:spcAft>
              <a:buSzPts val="2400"/>
              <a:buChar char="•"/>
            </a:pPr>
            <a:r>
              <a:rPr lang="en-US" dirty="0"/>
              <a:t>Direct and indirect characterization. </a:t>
            </a:r>
            <a:endParaRPr dirty="0"/>
          </a:p>
          <a:p>
            <a:pPr marL="457200" lvl="0" indent="-381000" algn="l" rtl="0">
              <a:spcBef>
                <a:spcPts val="0"/>
              </a:spcBef>
              <a:spcAft>
                <a:spcPts val="0"/>
              </a:spcAft>
              <a:buSzPts val="2400"/>
              <a:buChar char="•"/>
            </a:pPr>
            <a:r>
              <a:rPr lang="en-US" dirty="0"/>
              <a:t>New details about the character.</a:t>
            </a:r>
            <a:endParaRPr dirty="0"/>
          </a:p>
        </p:txBody>
      </p:sp>
      <p:pic>
        <p:nvPicPr>
          <p:cNvPr id="169" name="Google Shape;169;g8c84fec736_0_10"/>
          <p:cNvPicPr preferRelativeResize="0">
            <a:picLocks noChangeAspect="1"/>
          </p:cNvPicPr>
          <p:nvPr/>
        </p:nvPicPr>
        <p:blipFill>
          <a:blip r:embed="rId3">
            <a:alphaModFix/>
          </a:blip>
          <a:stretch>
            <a:fillRect/>
          </a:stretch>
        </p:blipFill>
        <p:spPr>
          <a:xfrm rot="480000">
            <a:off x="5835706" y="1087623"/>
            <a:ext cx="2065907" cy="2651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8685424b90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175" name="Google Shape;175;g8685424b90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How do authors add layers of complexity to a character’s identity?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More than Meets the Eye</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Direct and Indirect Characterization</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body" idx="1"/>
          </p:nvPr>
        </p:nvSpPr>
        <p:spPr>
          <a:xfrm>
            <a:off x="457200" y="1451610"/>
            <a:ext cx="8229600" cy="940223"/>
          </a:xfrm>
          <a:prstGeom prst="rect">
            <a:avLst/>
          </a:prstGeom>
          <a:noFill/>
          <a:ln>
            <a:noFill/>
          </a:ln>
        </p:spPr>
        <p:txBody>
          <a:bodyPr spcFirstLastPara="1" wrap="square" lIns="45700" tIns="0" rIns="45700" bIns="0" anchor="ctr" anchorCtr="0">
            <a:noAutofit/>
          </a:bodyPr>
          <a:lstStyle/>
          <a:p>
            <a:pPr>
              <a:spcBef>
                <a:spcPts val="0"/>
              </a:spcBef>
            </a:pPr>
            <a:r>
              <a:rPr lang="en-US" dirty="0"/>
              <a:t>How does the passage describe the person?</a:t>
            </a:r>
            <a:endParaRPr dirty="0"/>
          </a:p>
          <a:p>
            <a:pPr marL="457200" lvl="0" indent="-393700" algn="l" rtl="0">
              <a:lnSpc>
                <a:spcPct val="100000"/>
              </a:lnSpc>
              <a:spcBef>
                <a:spcPts val="0"/>
              </a:spcBef>
              <a:spcAft>
                <a:spcPts val="0"/>
              </a:spcAft>
              <a:buSzPts val="2600"/>
              <a:buChar char="•"/>
            </a:pPr>
            <a:r>
              <a:rPr lang="en-US" dirty="0"/>
              <a:t>How would you describe this person?</a:t>
            </a:r>
            <a:endParaRPr dirty="0"/>
          </a:p>
        </p:txBody>
      </p:sp>
      <p:sp>
        <p:nvSpPr>
          <p:cNvPr id="86" name="Google Shape;86;p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Take 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8c84fec505_0_0" descr="The Grand Entrance scene of Willy Wonka from Willy Wonka and the Chocolate Factory. (I do not own this movie or anything of this scene really but I did do the work to add it here for everyone to enjoy. I do not do anything to make money from this being here nor will I. Please Remember that when viewing this and thank you.)" title="Wonka's Grand Entrance">
            <a:hlinkClick r:id="rId3"/>
          </p:cNvPr>
          <p:cNvPicPr preferRelativeResize="0"/>
          <p:nvPr/>
        </p:nvPicPr>
        <p:blipFill>
          <a:blip r:embed="rId4">
            <a:alphaModFix/>
          </a:blip>
          <a:stretch>
            <a:fillRect/>
          </a:stretch>
        </p:blipFill>
        <p:spPr>
          <a:xfrm>
            <a:off x="1430866" y="387350"/>
            <a:ext cx="6282267" cy="436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71e52f4b48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97" name="Google Shape;97;g71e52f4b48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How do authors add layers of complexity to a character’s identity?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8c84fec505_0_6"/>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Lesson Objectives</a:t>
            </a:r>
            <a:endParaRPr dirty="0"/>
          </a:p>
        </p:txBody>
      </p:sp>
      <p:sp>
        <p:nvSpPr>
          <p:cNvPr id="103" name="Google Shape;103;g8c84fec505_0_6"/>
          <p:cNvSpPr txBox="1">
            <a:spLocks noGrp="1"/>
          </p:cNvSpPr>
          <p:nvPr>
            <p:ph type="body" idx="1"/>
          </p:nvPr>
        </p:nvSpPr>
        <p:spPr>
          <a:xfrm>
            <a:off x="530352" y="2028497"/>
            <a:ext cx="7772400" cy="1493635"/>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Clr>
                <a:schemeClr val="bg1"/>
              </a:buClr>
              <a:buSzPts val="2600"/>
              <a:buChar char="•"/>
            </a:pPr>
            <a:r>
              <a:rPr lang="en-US" dirty="0"/>
              <a:t>Identify direct and indirect characterization in texts.</a:t>
            </a:r>
            <a:endParaRPr dirty="0"/>
          </a:p>
          <a:p>
            <a:pPr marL="457200" lvl="0" indent="-393700" algn="l" rtl="0">
              <a:spcBef>
                <a:spcPts val="520"/>
              </a:spcBef>
              <a:spcAft>
                <a:spcPts val="0"/>
              </a:spcAft>
              <a:buClr>
                <a:schemeClr val="bg1"/>
              </a:buClr>
              <a:buSzPts val="2600"/>
              <a:buChar char="•"/>
            </a:pPr>
            <a:r>
              <a:rPr lang="en-US" dirty="0"/>
              <a:t>Write a character description using information gathered from various sources.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c84fec505_0_20"/>
          <p:cNvSpPr txBox="1">
            <a:spLocks noGrp="1"/>
          </p:cNvSpPr>
          <p:nvPr>
            <p:ph type="body" idx="1"/>
          </p:nvPr>
        </p:nvSpPr>
        <p:spPr>
          <a:xfrm>
            <a:off x="457200" y="1440064"/>
            <a:ext cx="4038600" cy="3072669"/>
          </a:xfrm>
          <a:prstGeom prst="rect">
            <a:avLst/>
          </a:prstGeom>
        </p:spPr>
        <p:txBody>
          <a:bodyPr spcFirstLastPara="1" wrap="square" lIns="91425" tIns="45700" rIns="91425" bIns="45700" anchor="ctr" anchorCtr="0">
            <a:noAutofit/>
          </a:bodyPr>
          <a:lstStyle/>
          <a:p>
            <a:pPr marL="457200" lvl="0" indent="-381000" algn="l" rtl="0">
              <a:spcBef>
                <a:spcPts val="480"/>
              </a:spcBef>
              <a:spcAft>
                <a:spcPts val="0"/>
              </a:spcAft>
              <a:buSzPts val="2400"/>
              <a:buChar char="•"/>
            </a:pPr>
            <a:r>
              <a:rPr lang="en-US" dirty="0"/>
              <a:t>What can a person conclude by just looking at a person and seeing how they are dressed?</a:t>
            </a:r>
            <a:endParaRPr dirty="0"/>
          </a:p>
          <a:p>
            <a:pPr marL="457200" lvl="0" indent="-381000" algn="l" rtl="0">
              <a:spcBef>
                <a:spcPts val="480"/>
              </a:spcBef>
              <a:spcAft>
                <a:spcPts val="0"/>
              </a:spcAft>
              <a:buSzPts val="2400"/>
              <a:buChar char="•"/>
            </a:pPr>
            <a:r>
              <a:rPr lang="en-US" dirty="0"/>
              <a:t>What else could someone discern about your personality by looking at you?</a:t>
            </a:r>
            <a:endParaRPr dirty="0"/>
          </a:p>
        </p:txBody>
      </p:sp>
      <p:sp>
        <p:nvSpPr>
          <p:cNvPr id="109" name="Google Shape;109;g8c84fec505_0_2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Think-Pair-Share</a:t>
            </a:r>
            <a:endParaRPr/>
          </a:p>
        </p:txBody>
      </p:sp>
      <p:pic>
        <p:nvPicPr>
          <p:cNvPr id="110" name="Google Shape;110;g8c84fec505_0_20"/>
          <p:cNvPicPr preferRelativeResize="0">
            <a:picLocks noChangeAspect="1"/>
          </p:cNvPicPr>
          <p:nvPr/>
        </p:nvPicPr>
        <p:blipFill>
          <a:blip r:embed="rId3">
            <a:alphaModFix/>
          </a:blip>
          <a:stretch>
            <a:fillRect/>
          </a:stretch>
        </p:blipFill>
        <p:spPr>
          <a:xfrm rot="468924">
            <a:off x="5781984" y="1084595"/>
            <a:ext cx="2061112" cy="2650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c84fec505_0_25"/>
          <p:cNvSpPr txBox="1">
            <a:spLocks noGrp="1"/>
          </p:cNvSpPr>
          <p:nvPr>
            <p:ph type="body" idx="1"/>
          </p:nvPr>
        </p:nvSpPr>
        <p:spPr>
          <a:xfrm>
            <a:off x="457200" y="1440064"/>
            <a:ext cx="4038600" cy="1252336"/>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US" dirty="0"/>
              <a:t>Is it fair for someone to make a judgement about a character based on what they can see?</a:t>
            </a:r>
            <a:endParaRPr dirty="0"/>
          </a:p>
        </p:txBody>
      </p:sp>
      <p:sp>
        <p:nvSpPr>
          <p:cNvPr id="116" name="Google Shape;116;g8c84fec505_0_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Think-Pair-Share</a:t>
            </a:r>
            <a:endParaRPr/>
          </a:p>
        </p:txBody>
      </p:sp>
      <p:pic>
        <p:nvPicPr>
          <p:cNvPr id="5" name="Google Shape;110;g8c84fec505_0_20">
            <a:extLst>
              <a:ext uri="{FF2B5EF4-FFF2-40B4-BE49-F238E27FC236}">
                <a16:creationId xmlns:a16="http://schemas.microsoft.com/office/drawing/2014/main" id="{B1234840-3CC4-4530-A5C8-6F62085345F2}"/>
              </a:ext>
            </a:extLst>
          </p:cNvPr>
          <p:cNvPicPr preferRelativeResize="0">
            <a:picLocks noChangeAspect="1"/>
          </p:cNvPicPr>
          <p:nvPr/>
        </p:nvPicPr>
        <p:blipFill>
          <a:blip r:embed="rId3">
            <a:alphaModFix/>
          </a:blip>
          <a:stretch>
            <a:fillRect/>
          </a:stretch>
        </p:blipFill>
        <p:spPr>
          <a:xfrm rot="468924">
            <a:off x="5781984" y="1084595"/>
            <a:ext cx="2061112" cy="2650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8c84fec62d_0_0"/>
          <p:cNvSpPr txBox="1">
            <a:spLocks noGrp="1"/>
          </p:cNvSpPr>
          <p:nvPr>
            <p:ph type="body" idx="1"/>
          </p:nvPr>
        </p:nvSpPr>
        <p:spPr>
          <a:xfrm>
            <a:off x="457200" y="1467867"/>
            <a:ext cx="4038600" cy="1783333"/>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US" dirty="0"/>
              <a:t>In addition to physical characteristics, what other information can provide  details about someone’s character?</a:t>
            </a:r>
            <a:endParaRPr dirty="0"/>
          </a:p>
        </p:txBody>
      </p:sp>
      <p:sp>
        <p:nvSpPr>
          <p:cNvPr id="123" name="Google Shape;123;g8c84fec62d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US"/>
              <a:t>Think-Pair-Share</a:t>
            </a:r>
            <a:endParaRPr/>
          </a:p>
        </p:txBody>
      </p:sp>
      <p:pic>
        <p:nvPicPr>
          <p:cNvPr id="5" name="Google Shape;110;g8c84fec505_0_20">
            <a:extLst>
              <a:ext uri="{FF2B5EF4-FFF2-40B4-BE49-F238E27FC236}">
                <a16:creationId xmlns:a16="http://schemas.microsoft.com/office/drawing/2014/main" id="{3C49A0B8-8721-45EA-812B-3617CB9A3798}"/>
              </a:ext>
            </a:extLst>
          </p:cNvPr>
          <p:cNvPicPr preferRelativeResize="0">
            <a:picLocks noChangeAspect="1"/>
          </p:cNvPicPr>
          <p:nvPr/>
        </p:nvPicPr>
        <p:blipFill>
          <a:blip r:embed="rId3">
            <a:alphaModFix/>
          </a:blip>
          <a:stretch>
            <a:fillRect/>
          </a:stretch>
        </p:blipFill>
        <p:spPr>
          <a:xfrm rot="468924">
            <a:off x="5781984" y="1084595"/>
            <a:ext cx="2061112" cy="2650001"/>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TotalTime>
  <Words>350</Words>
  <Application>Microsoft Office PowerPoint</Application>
  <PresentationFormat>On-screen Show (16:9)</PresentationFormat>
  <Paragraphs>40</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Noto Sans Symbols</vt:lpstr>
      <vt:lpstr>Calibri</vt:lpstr>
      <vt:lpstr>Georgia</vt:lpstr>
      <vt:lpstr>Constantia</vt:lpstr>
      <vt:lpstr>LEARN theme</vt:lpstr>
      <vt:lpstr>LEARN theme</vt:lpstr>
      <vt:lpstr>PowerPoint Presentation</vt:lpstr>
      <vt:lpstr>More than Meets the Eye</vt:lpstr>
      <vt:lpstr>Take Note!</vt:lpstr>
      <vt:lpstr>PowerPoint Presentation</vt:lpstr>
      <vt:lpstr>Essential Question</vt:lpstr>
      <vt:lpstr>Lesson Objectives</vt:lpstr>
      <vt:lpstr>Think-Pair-Share</vt:lpstr>
      <vt:lpstr>Think-Pair-Share</vt:lpstr>
      <vt:lpstr>Think-Pair-Share</vt:lpstr>
      <vt:lpstr>Think-Pair-Share</vt:lpstr>
      <vt:lpstr>Think-Pair-Share</vt:lpstr>
      <vt:lpstr>Direct Characterization</vt:lpstr>
      <vt:lpstr>Indirect Characterization</vt:lpstr>
      <vt:lpstr>Charlie and the Chocolate Factory</vt:lpstr>
      <vt:lpstr>Essential Question</vt:lpstr>
      <vt:lpstr>Pass the Picture</vt:lpstr>
      <vt:lpstr>Essential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Meets the Eye</dc:title>
  <dc:creator>K20 Center</dc:creator>
  <cp:lastModifiedBy>K20 Center</cp:lastModifiedBy>
  <cp:revision>5</cp:revision>
  <dcterms:modified xsi:type="dcterms:W3CDTF">2021-06-05T00:36:35Z</dcterms:modified>
</cp:coreProperties>
</file>