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17"/>
  </p:notesMasterIdLst>
  <p:sldIdLst>
    <p:sldId id="256" r:id="rId3"/>
    <p:sldId id="257" r:id="rId4"/>
    <p:sldId id="259" r:id="rId5"/>
    <p:sldId id="260" r:id="rId6"/>
    <p:sldId id="25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onstantia" panose="02030602050306030303" pitchFamily="18" charset="0"/>
      <p:regular r:id="rId22"/>
      <p:bold r:id="rId23"/>
      <p:italic r:id="rId24"/>
      <p:boldItalic r:id="rId25"/>
    </p:embeddedFont>
    <p:embeddedFont>
      <p:font typeface="Georgia" panose="02040502050405020303" pitchFamily="18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gUD9d+VJx7qgKFUUWUK/sYZmar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795340-F419-4263-9A0E-3A8EB0D1DD45}" v="1" dt="2021-04-12T18:12:16.4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08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customschemas.google.com/relationships/presentationmetadata" Target="metadata"/><Relationship Id="rId35" Type="http://schemas.microsoft.com/office/2016/11/relationships/changesInfo" Target="changesInfos/changesInfo1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Thurston" userId="10285e41d43c4120" providerId="LiveId" clId="{C1795340-F419-4263-9A0E-3A8EB0D1DD45}"/>
    <pc:docChg chg="custSel modSld">
      <pc:chgData name="Taylor Thurston" userId="10285e41d43c4120" providerId="LiveId" clId="{C1795340-F419-4263-9A0E-3A8EB0D1DD45}" dt="2021-04-12T18:57:41.487" v="37" actId="20577"/>
      <pc:docMkLst>
        <pc:docMk/>
      </pc:docMkLst>
      <pc:sldChg chg="modSp mod">
        <pc:chgData name="Taylor Thurston" userId="10285e41d43c4120" providerId="LiveId" clId="{C1795340-F419-4263-9A0E-3A8EB0D1DD45}" dt="2021-04-12T18:10:41.980" v="3" actId="20577"/>
        <pc:sldMkLst>
          <pc:docMk/>
          <pc:sldMk cId="0" sldId="260"/>
        </pc:sldMkLst>
        <pc:spChg chg="mod">
          <ac:chgData name="Taylor Thurston" userId="10285e41d43c4120" providerId="LiveId" clId="{C1795340-F419-4263-9A0E-3A8EB0D1DD45}" dt="2021-04-12T18:10:41.980" v="3" actId="20577"/>
          <ac:spMkLst>
            <pc:docMk/>
            <pc:sldMk cId="0" sldId="260"/>
            <ac:spMk id="101" creationId="{00000000-0000-0000-0000-000000000000}"/>
          </ac:spMkLst>
        </pc:spChg>
      </pc:sldChg>
      <pc:sldChg chg="modSp mod">
        <pc:chgData name="Taylor Thurston" userId="10285e41d43c4120" providerId="LiveId" clId="{C1795340-F419-4263-9A0E-3A8EB0D1DD45}" dt="2021-04-12T18:57:41.487" v="37" actId="20577"/>
        <pc:sldMkLst>
          <pc:docMk/>
          <pc:sldMk cId="0" sldId="266"/>
        </pc:sldMkLst>
        <pc:spChg chg="mod">
          <ac:chgData name="Taylor Thurston" userId="10285e41d43c4120" providerId="LiveId" clId="{C1795340-F419-4263-9A0E-3A8EB0D1DD45}" dt="2021-04-12T18:57:41.487" v="37" actId="20577"/>
          <ac:spMkLst>
            <pc:docMk/>
            <pc:sldMk cId="0" sldId="266"/>
            <ac:spMk id="138" creationId="{00000000-0000-0000-0000-000000000000}"/>
          </ac:spMkLst>
        </pc:spChg>
      </pc:sldChg>
      <pc:sldChg chg="delSp modSp mod modNotesTx">
        <pc:chgData name="Taylor Thurston" userId="10285e41d43c4120" providerId="LiveId" clId="{C1795340-F419-4263-9A0E-3A8EB0D1DD45}" dt="2021-04-12T18:12:11.596" v="33" actId="20577"/>
        <pc:sldMkLst>
          <pc:docMk/>
          <pc:sldMk cId="0" sldId="267"/>
        </pc:sldMkLst>
        <pc:spChg chg="del mod">
          <ac:chgData name="Taylor Thurston" userId="10285e41d43c4120" providerId="LiveId" clId="{C1795340-F419-4263-9A0E-3A8EB0D1DD45}" dt="2021-04-12T18:12:07.376" v="32" actId="478"/>
          <ac:spMkLst>
            <pc:docMk/>
            <pc:sldMk cId="0" sldId="267"/>
            <ac:spMk id="146" creationId="{00000000-0000-0000-0000-000000000000}"/>
          </ac:spMkLst>
        </pc:spChg>
      </pc:sldChg>
      <pc:sldChg chg="modSp mod">
        <pc:chgData name="Taylor Thurston" userId="10285e41d43c4120" providerId="LiveId" clId="{C1795340-F419-4263-9A0E-3A8EB0D1DD45}" dt="2021-04-12T18:12:41.643" v="35" actId="20577"/>
        <pc:sldMkLst>
          <pc:docMk/>
          <pc:sldMk cId="0" sldId="269"/>
        </pc:sldMkLst>
        <pc:spChg chg="mod">
          <ac:chgData name="Taylor Thurston" userId="10285e41d43c4120" providerId="LiveId" clId="{C1795340-F419-4263-9A0E-3A8EB0D1DD45}" dt="2021-04-12T18:12:41.643" v="35" actId="20577"/>
          <ac:spMkLst>
            <pc:docMk/>
            <pc:sldMk cId="0" sldId="269"/>
            <ac:spMk id="15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geographic.org/media/wolves-yellowstone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b4dda04db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8b4dda04db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b4dda04db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8b4dda04db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b4dda04db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8b4dda04db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National Geographic. (2015, January 30). Wolves of Yellowstone [Video]. </a:t>
            </a:r>
            <a:r>
              <a:rPr lang="en-US" sz="1100" i="1" u="sng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https://www.nationalgeographic.org/media/wolves-yellowstone/</a:t>
            </a:r>
            <a:r>
              <a:rPr lang="en-US" sz="1100" i="1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b4dda04db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8b4dda04db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b4dda04db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g8b4dda04d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1e52f4b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g71e52f4b4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b4dda04d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b4dda04d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3" name="Google Shape;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b4dda04d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8b4dda04d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b4dda04d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b4dda04d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b4dda04d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b4dda04d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b4dda04db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8b4dda04db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0" name="Google Shape;3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geographic.org/media/wolves-yellowstone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itout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hyperlink" Target="https://wordart.com/my-word-ar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itout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hyperlink" Target="https://wordart.com/my-word-art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b4dda04db_0_3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Wolves Keep Yellowstone in Balance</a:t>
            </a:r>
            <a:endParaRPr/>
          </a:p>
        </p:txBody>
      </p:sp>
      <p:sp>
        <p:nvSpPr>
          <p:cNvPr id="131" name="Google Shape;131;g8b4dda04db_0_3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What do you notice about the individual species?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What do you notice about the relationship between the species?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What do you wonder about the Gray Wolf as an apex predator?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Has your recommended solution to the problems presented in the data changed? How so?</a:t>
            </a:r>
            <a:endParaRPr/>
          </a:p>
        </p:txBody>
      </p:sp>
      <p:pic>
        <p:nvPicPr>
          <p:cNvPr id="132" name="Google Shape;132;g8b4dda04db_0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1575" y="109350"/>
            <a:ext cx="1770950" cy="177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b4dda04db_0_3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Claim, Evidence, Reasoning</a:t>
            </a:r>
            <a:endParaRPr/>
          </a:p>
        </p:txBody>
      </p:sp>
      <p:sp>
        <p:nvSpPr>
          <p:cNvPr id="138" name="Google Shape;138;g8b4dda04db_0_3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i="1" dirty="0"/>
              <a:t>What is the right thing to do when an apex predator is affecting other species?</a:t>
            </a:r>
            <a:endParaRPr i="1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Present your solution using [insert app] and include the following three elements: 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One problem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Evidence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Reasoning</a:t>
            </a:r>
            <a:endParaRPr dirty="0"/>
          </a:p>
        </p:txBody>
      </p:sp>
      <p:pic>
        <p:nvPicPr>
          <p:cNvPr id="139" name="Google Shape;139;g8b4dda04db_0_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7325" y="88200"/>
            <a:ext cx="1957900" cy="195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b4dda04db_0_4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3"/>
              </a:rPr>
              <a:t>Wolves of Yellowstone</a:t>
            </a:r>
            <a:endParaRPr dirty="0"/>
          </a:p>
        </p:txBody>
      </p:sp>
      <p:pic>
        <p:nvPicPr>
          <p:cNvPr id="145" name="Google Shape;145;g8b4dda04db_0_4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125" y="1451600"/>
            <a:ext cx="4330351" cy="293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b4dda04db_0_5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Were the wolves important to the health of Yellowstone?</a:t>
            </a:r>
            <a:endParaRPr/>
          </a:p>
        </p:txBody>
      </p:sp>
      <p:sp>
        <p:nvSpPr>
          <p:cNvPr id="152" name="Google Shape;152;g8b4dda04db_0_52"/>
          <p:cNvSpPr txBox="1">
            <a:spLocks noGrp="1"/>
          </p:cNvSpPr>
          <p:nvPr>
            <p:ph type="body" idx="1"/>
          </p:nvPr>
        </p:nvSpPr>
        <p:spPr>
          <a:xfrm>
            <a:off x="457200" y="1734201"/>
            <a:ext cx="8229600" cy="300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Yes! Species that are integral to the ecosystem and food chain are called </a:t>
            </a:r>
            <a:r>
              <a:rPr lang="en-US" i="1"/>
              <a:t>keystone species</a:t>
            </a:r>
            <a:r>
              <a:rPr lang="en-US"/>
              <a:t>. The Gray Wolf is a keystone species in Yellowstone.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b4dda04db_0_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Word Cloud Revisited</a:t>
            </a:r>
            <a:endParaRPr/>
          </a:p>
        </p:txBody>
      </p:sp>
      <p:sp>
        <p:nvSpPr>
          <p:cNvPr id="158" name="Google Shape;158;g8b4dda04db_0_8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7698900" cy="3592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Today’s theme is still </a:t>
            </a:r>
            <a:r>
              <a:rPr lang="en-US" i="1" dirty="0"/>
              <a:t>human/environment interaction</a:t>
            </a:r>
            <a:r>
              <a:rPr lang="en-US" dirty="0"/>
              <a:t>. </a:t>
            </a:r>
            <a:endParaRPr dirty="0"/>
          </a:p>
          <a:p>
            <a:pPr>
              <a:spcBef>
                <a:spcPts val="0"/>
              </a:spcBef>
            </a:pPr>
            <a:r>
              <a:rPr lang="en-US" dirty="0"/>
              <a:t>Go to </a:t>
            </a:r>
            <a:r>
              <a:rPr lang="en-US" dirty="0">
                <a:hlinkClick r:id="rId3"/>
              </a:rPr>
              <a:t>https://worditout.com/</a:t>
            </a:r>
            <a:r>
              <a:rPr lang="en-US" dirty="0"/>
              <a:t> or </a:t>
            </a:r>
            <a:r>
              <a:rPr lang="en-US" dirty="0">
                <a:hlinkClick r:id="rId4"/>
              </a:rPr>
              <a:t>https://wordart.com/my-word-art</a:t>
            </a:r>
            <a:r>
              <a:rPr lang="en-US" dirty="0"/>
              <a:t>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First, enter the term “ecosystem.”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Then, enter any other terms, including new terms you now know of after the lesson, that are associated with the theme.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Have the word clouds changed? What new terms did you add and why?</a:t>
            </a:r>
            <a:endParaRPr dirty="0"/>
          </a:p>
        </p:txBody>
      </p:sp>
      <p:pic>
        <p:nvPicPr>
          <p:cNvPr id="159" name="Google Shape;159;g8b4dda04db_0_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78454" y="225447"/>
            <a:ext cx="1476539" cy="134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8b4dda04db_0_8"/>
          <p:cNvSpPr/>
          <p:nvPr/>
        </p:nvSpPr>
        <p:spPr>
          <a:xfrm>
            <a:off x="6843898" y="262211"/>
            <a:ext cx="2114856" cy="1274400"/>
          </a:xfrm>
          <a:prstGeom prst="cloud">
            <a:avLst/>
          </a:prstGeom>
          <a:noFill/>
          <a:ln w="28575" cap="flat" cmpd="sng">
            <a:solidFill>
              <a:srgbClr val="6592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Ecosystems, Human Activity, and Interactions, Oh My! </a:t>
            </a:r>
            <a:endParaRPr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5th Grade Science—Human/Environment Interaction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1e52f4b48_0_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95" name="Google Shape;95;g71e52f4b48_0_0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As a scientist, what would be your recommended solution to predators in an ecosystem?</a:t>
            </a:r>
            <a:endParaRPr sz="1050" i="1">
              <a:solidFill>
                <a:srgbClr val="333333"/>
              </a:solidFill>
              <a:highlight>
                <a:srgbClr val="F7F7F7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b4dda04db_0_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101" name="Google Shape;101;g8b4dda04db_0_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We will be able to: </a:t>
            </a:r>
            <a:endParaRPr dirty="0"/>
          </a:p>
          <a:p>
            <a:pPr marL="457200" marR="165100" lvl="0" indent="-3556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2000"/>
              <a:buChar char="●"/>
            </a:pPr>
            <a:r>
              <a:rPr lang="en-US" sz="2000" dirty="0"/>
              <a:t>Demonstrate a deeper understanding of the forces that impact apex predators.</a:t>
            </a:r>
          </a:p>
          <a:p>
            <a:pPr marL="457200" marR="165100" lvl="0" indent="-3556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2000"/>
              <a:buChar char="●"/>
            </a:pPr>
            <a:r>
              <a:rPr lang="en-US" sz="2000" dirty="0"/>
              <a:t>Illustrate an understanding of the importance of keystone species in an ecosystem.</a:t>
            </a:r>
            <a:endParaRPr sz="2000" dirty="0"/>
          </a:p>
          <a:p>
            <a:pPr marL="457200" marR="1651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endParaRPr sz="300" i="1" dirty="0">
              <a:solidFill>
                <a:srgbClr val="333333"/>
              </a:solidFill>
              <a:highlight>
                <a:srgbClr val="F2F2F2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Word Cloud</a:t>
            </a:r>
            <a:endParaRPr/>
          </a:p>
        </p:txBody>
      </p:sp>
      <p:sp>
        <p:nvSpPr>
          <p:cNvPr id="86" name="Google Shape;86;p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5251622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Today’s theme is </a:t>
            </a:r>
            <a:r>
              <a:rPr lang="en-US" i="1" dirty="0"/>
              <a:t>human/environment interaction</a:t>
            </a:r>
            <a:r>
              <a:rPr lang="en-US" dirty="0"/>
              <a:t>.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Go to </a:t>
            </a:r>
            <a:r>
              <a:rPr lang="en-US" dirty="0">
                <a:hlinkClick r:id="rId3"/>
              </a:rPr>
              <a:t>https://worditout.com/</a:t>
            </a:r>
            <a:r>
              <a:rPr lang="en-US" dirty="0"/>
              <a:t> or </a:t>
            </a:r>
            <a:r>
              <a:rPr lang="en-US" dirty="0">
                <a:hlinkClick r:id="rId4"/>
              </a:rPr>
              <a:t>https://wordart.com/my-word-art</a:t>
            </a:r>
            <a:r>
              <a:rPr lang="en-US" dirty="0"/>
              <a:t>.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First, enter the term “ecosystem.”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Then, enter any other terms you know of associated with the theme.</a:t>
            </a:r>
            <a:endParaRPr dirty="0"/>
          </a:p>
        </p:txBody>
      </p:sp>
      <p:grpSp>
        <p:nvGrpSpPr>
          <p:cNvPr id="87" name="Google Shape;87;p4"/>
          <p:cNvGrpSpPr/>
          <p:nvPr/>
        </p:nvGrpSpPr>
        <p:grpSpPr>
          <a:xfrm>
            <a:off x="5737707" y="1545048"/>
            <a:ext cx="3056948" cy="2053408"/>
            <a:chOff x="6087175" y="758838"/>
            <a:chExt cx="2490588" cy="1738850"/>
          </a:xfrm>
        </p:grpSpPr>
        <p:pic>
          <p:nvPicPr>
            <p:cNvPr id="88" name="Google Shape;88;p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363400" y="758838"/>
              <a:ext cx="1738850" cy="1738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" name="Google Shape;89;p4"/>
            <p:cNvSpPr/>
            <p:nvPr/>
          </p:nvSpPr>
          <p:spPr>
            <a:xfrm>
              <a:off x="6087175" y="806263"/>
              <a:ext cx="2490588" cy="1643976"/>
            </a:xfrm>
            <a:prstGeom prst="cloud">
              <a:avLst/>
            </a:prstGeom>
            <a:noFill/>
            <a:ln w="28575" cap="flat" cmpd="sng">
              <a:solidFill>
                <a:srgbClr val="65929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b4dda04db_0_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Effect Statement</a:t>
            </a:r>
            <a:endParaRPr/>
          </a:p>
        </p:txBody>
      </p:sp>
      <p:sp>
        <p:nvSpPr>
          <p:cNvPr id="107" name="Google Shape;107;g8b4dda04db_0_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You have a picture of one animal. In your group, create an effect statement for the data included with your animal. 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Example: “Because ________________________________, then __________________________________________.” 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b4dda04db_0_1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Relationship Map</a:t>
            </a:r>
            <a:endParaRPr/>
          </a:p>
        </p:txBody>
      </p:sp>
      <p:sp>
        <p:nvSpPr>
          <p:cNvPr id="113" name="Google Shape;113;g8b4dda04db_0_1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Organize the animal cards you’ve been given as you see fit. 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Be ready to share out why you are organizing your cards the way you are.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0A7578-354C-4F38-B279-614CF177F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071" y="2068807"/>
            <a:ext cx="6483683" cy="102875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b4dda04db_0_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Effect Statements</a:t>
            </a:r>
            <a:endParaRPr/>
          </a:p>
        </p:txBody>
      </p:sp>
      <p:sp>
        <p:nvSpPr>
          <p:cNvPr id="120" name="Google Shape;120;g8b4dda04db_0_2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Revisit the effect statement you created for your first animal card. Now, look at the data on the back of the rest of the animal cards. </a:t>
            </a: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What are the different causes from the data set that relate to their first effect statement?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What problems exist in this </a:t>
            </a:r>
            <a:r>
              <a:rPr lang="en-US" i="1"/>
              <a:t>ecosystem</a:t>
            </a:r>
            <a:r>
              <a:rPr lang="en-US"/>
              <a:t> based on your cause statements?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b4dda04db_0_29"/>
          <p:cNvSpPr txBox="1">
            <a:spLocks noGrp="1"/>
          </p:cNvSpPr>
          <p:nvPr>
            <p:ph type="title"/>
          </p:nvPr>
        </p:nvSpPr>
        <p:spPr>
          <a:xfrm>
            <a:off x="419100" y="2143041"/>
            <a:ext cx="8305800" cy="857400"/>
          </a:xfrm>
          <a:prstGeom prst="rect">
            <a:avLst/>
          </a:prstGeom>
        </p:spPr>
        <p:txBody>
          <a:bodyPr spcFirstLastPara="1" wrap="square" lIns="0" tIns="4570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 a group of scientists, what would be your recommended solution to the problems presented in this data?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5743</TotalTime>
  <Words>500</Words>
  <Application>Microsoft Office PowerPoint</Application>
  <PresentationFormat>On-screen Show (16:9)</PresentationFormat>
  <Paragraphs>49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</vt:lpstr>
      <vt:lpstr>Noto Sans Symbols</vt:lpstr>
      <vt:lpstr>Georgia</vt:lpstr>
      <vt:lpstr>Arial</vt:lpstr>
      <vt:lpstr>Constantia</vt:lpstr>
      <vt:lpstr>LEARN theme</vt:lpstr>
      <vt:lpstr>LEARN theme</vt:lpstr>
      <vt:lpstr>PowerPoint Presentation</vt:lpstr>
      <vt:lpstr>Ecosystems, Human Activity, and Interactions, Oh My! </vt:lpstr>
      <vt:lpstr>Essential Question</vt:lpstr>
      <vt:lpstr>Lesson Objectives</vt:lpstr>
      <vt:lpstr>Word Cloud</vt:lpstr>
      <vt:lpstr>Effect Statement</vt:lpstr>
      <vt:lpstr>Relationship Map</vt:lpstr>
      <vt:lpstr>Effect Statements</vt:lpstr>
      <vt:lpstr>As a group of scientists, what would be your recommended solution to the problems presented in this data?</vt:lpstr>
      <vt:lpstr>Wolves Keep Yellowstone in Balance</vt:lpstr>
      <vt:lpstr>Claim, Evidence, Reasoning</vt:lpstr>
      <vt:lpstr>Wolves of Yellowstone</vt:lpstr>
      <vt:lpstr>Were the wolves important to the health of Yellowstone?</vt:lpstr>
      <vt:lpstr>Word Cloud Revisited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Taylor Thurston</cp:lastModifiedBy>
  <cp:revision>12</cp:revision>
  <dcterms:modified xsi:type="dcterms:W3CDTF">2021-04-12T18:58:10Z</dcterms:modified>
</cp:coreProperties>
</file>