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0"/>
  </p:notesMasterIdLst>
  <p:sldIdLst>
    <p:sldId id="256" r:id="rId3"/>
    <p:sldId id="257" r:id="rId4"/>
    <p:sldId id="258" r:id="rId5"/>
    <p:sldId id="259" r:id="rId6"/>
    <p:sldId id="260" r:id="rId7"/>
    <p:sldId id="261" r:id="rId8"/>
    <p:sldId id="262" r:id="rId9"/>
    <p:sldId id="263" r:id="rId10"/>
    <p:sldId id="273"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OEyW0L8EVs+adTSXWMOMFms85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423" autoAdjust="0"/>
  </p:normalViewPr>
  <p:slideViewPr>
    <p:cSldViewPr snapToGrid="0" snapToObjects="1">
      <p:cViewPr varScale="1">
        <p:scale>
          <a:sx n="89" d="100"/>
          <a:sy n="89" d="100"/>
        </p:scale>
        <p:origin x="10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c6e99a204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8c6e99a204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c6e99a20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8c6e99a204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c6e99a20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8c6e99a204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c6e99a20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8c6e99a204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c6e99a20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8c6e99a204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c6e99a20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c6e99a204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c6e99a20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8c6e99a204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c6e99a2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c6e99a20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444444"/>
                </a:solidFill>
                <a:effectLst/>
                <a:latin typeface="Helvetica Neue"/>
              </a:rPr>
              <a:t>Whitehead, C. (July 2017). Silhouette photo of a man. </a:t>
            </a:r>
            <a:r>
              <a:rPr lang="en-US" b="0" i="1" dirty="0" err="1">
                <a:solidFill>
                  <a:srgbClr val="444444"/>
                </a:solidFill>
                <a:effectLst/>
                <a:latin typeface="Helvetica Neue"/>
              </a:rPr>
              <a:t>Unsplash</a:t>
            </a:r>
            <a:r>
              <a:rPr lang="en-US" b="0" i="0" dirty="0">
                <a:solidFill>
                  <a:srgbClr val="444444"/>
                </a:solidFill>
                <a:effectLst/>
                <a:latin typeface="Helvetica Neue"/>
              </a:rPr>
              <a:t>. https://unsplash.com/photos/lbekri_riMg</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1e52f4b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71e52f4b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c6e99a20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8c6e99a20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6e99a20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8c6e99a20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6e99a20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8c6e99a20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c6e99a20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8c6e99a20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 name="Google Shape;1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9" name="Google Shape;19;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0"/>
        <p:cNvGrpSpPr/>
        <p:nvPr/>
      </p:nvGrpSpPr>
      <p:grpSpPr>
        <a:xfrm>
          <a:off x="0" y="0"/>
          <a:ext cx="0" cy="0"/>
          <a:chOff x="0" y="0"/>
          <a:chExt cx="0" cy="0"/>
        </a:xfrm>
      </p:grpSpPr>
      <p:sp>
        <p:nvSpPr>
          <p:cNvPr id="21" name="Google Shape;21;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23" name="Google Shape;2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0" name="Google Shape;30;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8c6e99a204_0_6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Observation</a:t>
            </a:r>
            <a:endParaRPr dirty="0"/>
          </a:p>
        </p:txBody>
      </p:sp>
      <p:sp>
        <p:nvSpPr>
          <p:cNvPr id="129" name="Google Shape;129;g8c6e99a204_0_6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The action or process of observing something or someone </a:t>
            </a:r>
            <a:r>
              <a:rPr lang="en-US"/>
              <a:t>carefully in </a:t>
            </a:r>
            <a:r>
              <a:rPr lang="en-US" dirty="0"/>
              <a:t>order to gain information.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8c6e99a204_0_6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Inference</a:t>
            </a:r>
            <a:endParaRPr/>
          </a:p>
        </p:txBody>
      </p:sp>
      <p:sp>
        <p:nvSpPr>
          <p:cNvPr id="135" name="Google Shape;135;g8c6e99a204_0_6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A conclusion reached on the basis of evidence and reasoning.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8c6e99a204_0_31"/>
          <p:cNvPicPr preferRelativeResize="0"/>
          <p:nvPr/>
        </p:nvPicPr>
        <p:blipFill rotWithShape="1">
          <a:blip r:embed="rId3">
            <a:alphaModFix/>
          </a:blip>
          <a:srcRect/>
          <a:stretch/>
        </p:blipFill>
        <p:spPr>
          <a:xfrm>
            <a:off x="438275" y="152400"/>
            <a:ext cx="7532309"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c6e99a204_0_3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What can I observe?</a:t>
            </a:r>
            <a:endParaRPr/>
          </a:p>
        </p:txBody>
      </p:sp>
      <p:sp>
        <p:nvSpPr>
          <p:cNvPr id="146" name="Google Shape;146;g8c6e99a204_0_3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In this picture, I can observe _______.</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8c6e99a204_0_41"/>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What can I infer?</a:t>
            </a:r>
            <a:endParaRPr/>
          </a:p>
        </p:txBody>
      </p:sp>
      <p:sp>
        <p:nvSpPr>
          <p:cNvPr id="152" name="Google Shape;152;g8c6e99a204_0_41"/>
          <p:cNvSpPr txBox="1">
            <a:spLocks noGrp="1"/>
          </p:cNvSpPr>
          <p:nvPr>
            <p:ph type="subTitle" idx="1"/>
          </p:nvPr>
        </p:nvSpPr>
        <p:spPr>
          <a:xfrm>
            <a:off x="533400" y="2421402"/>
            <a:ext cx="5697071"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Based on my observations of this picture, I can infer _______.</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8c6e99a204_0_4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Receipt</a:t>
            </a:r>
            <a:endParaRPr/>
          </a:p>
        </p:txBody>
      </p:sp>
      <p:pic>
        <p:nvPicPr>
          <p:cNvPr id="158" name="Google Shape;158;g8c6e99a204_0_46"/>
          <p:cNvPicPr preferRelativeResize="0"/>
          <p:nvPr/>
        </p:nvPicPr>
        <p:blipFill>
          <a:blip r:embed="rId3">
            <a:alphaModFix/>
          </a:blip>
          <a:stretch>
            <a:fillRect/>
          </a:stretch>
        </p:blipFill>
        <p:spPr>
          <a:xfrm>
            <a:off x="2137025" y="1537866"/>
            <a:ext cx="2446043" cy="3453237"/>
          </a:xfrm>
          <a:prstGeom prst="rect">
            <a:avLst/>
          </a:prstGeom>
          <a:noFill/>
          <a:ln>
            <a:noFill/>
          </a:ln>
        </p:spPr>
      </p:pic>
      <p:pic>
        <p:nvPicPr>
          <p:cNvPr id="159" name="Google Shape;159;g8c6e99a204_0_46"/>
          <p:cNvPicPr preferRelativeResize="0"/>
          <p:nvPr/>
        </p:nvPicPr>
        <p:blipFill>
          <a:blip r:embed="rId4">
            <a:alphaModFix/>
          </a:blip>
          <a:stretch>
            <a:fillRect/>
          </a:stretch>
        </p:blipFill>
        <p:spPr>
          <a:xfrm>
            <a:off x="5330868" y="1537866"/>
            <a:ext cx="2477656" cy="34532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c6e99a204_0_7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Create a Character Profile</a:t>
            </a:r>
            <a:endParaRPr/>
          </a:p>
        </p:txBody>
      </p:sp>
      <p:sp>
        <p:nvSpPr>
          <p:cNvPr id="165" name="Google Shape;165;g8c6e99a204_0_7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Create a possible suspect picture.</a:t>
            </a:r>
            <a:endParaRPr dirty="0"/>
          </a:p>
          <a:p>
            <a:pPr marL="457200" lvl="0" indent="-393700" algn="l" rtl="0">
              <a:lnSpc>
                <a:spcPct val="100000"/>
              </a:lnSpc>
              <a:spcBef>
                <a:spcPts val="0"/>
              </a:spcBef>
              <a:spcAft>
                <a:spcPts val="0"/>
              </a:spcAft>
              <a:buSzPts val="2600"/>
              <a:buChar char="•"/>
            </a:pPr>
            <a:r>
              <a:rPr lang="en-US" dirty="0"/>
              <a:t>What do you know about the neighbor based on your observations and inferences?</a:t>
            </a:r>
          </a:p>
          <a:p>
            <a:pPr lvl="1" indent="-393700">
              <a:spcBef>
                <a:spcPts val="0"/>
              </a:spcBef>
              <a:buSzPct val="100000"/>
              <a:buChar char="•"/>
            </a:pPr>
            <a:r>
              <a:rPr lang="en-US" dirty="0"/>
              <a:t>What is their occupation?</a:t>
            </a:r>
          </a:p>
          <a:p>
            <a:pPr lvl="1" indent="-393700">
              <a:spcBef>
                <a:spcPts val="0"/>
              </a:spcBef>
              <a:buSzPct val="100000"/>
              <a:buChar char="•"/>
            </a:pPr>
            <a:r>
              <a:rPr lang="en-US" dirty="0"/>
              <a:t>What kind of life do they lead?</a:t>
            </a:r>
          </a:p>
          <a:p>
            <a:pPr lvl="1" indent="-393700">
              <a:spcBef>
                <a:spcPts val="0"/>
              </a:spcBef>
              <a:buSzPct val="100000"/>
              <a:buChar char="•"/>
            </a:pPr>
            <a:r>
              <a:rPr lang="en-US" dirty="0"/>
              <a:t>What can you tell about their schedule?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8c6e99a204_0_76"/>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Gallery Walk</a:t>
            </a:r>
            <a:endParaRPr/>
          </a:p>
        </p:txBody>
      </p:sp>
      <p:sp>
        <p:nvSpPr>
          <p:cNvPr id="171" name="Google Shape;171;g8c6e99a204_0_76"/>
          <p:cNvSpPr txBox="1">
            <a:spLocks noGrp="1"/>
          </p:cNvSpPr>
          <p:nvPr>
            <p:ph type="body" idx="1"/>
          </p:nvPr>
        </p:nvSpPr>
        <p:spPr>
          <a:xfrm>
            <a:off x="457200" y="1451610"/>
            <a:ext cx="6039028" cy="3291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dirty="0"/>
              <a:t>As you walk around the room looking at your classmate’s character profiles, leave a sticky note with constructive feedback. This may include:</a:t>
            </a:r>
            <a:endParaRPr dirty="0"/>
          </a:p>
          <a:p>
            <a:pPr marL="457200" lvl="0" indent="-393700" algn="l" rtl="0">
              <a:lnSpc>
                <a:spcPct val="100000"/>
              </a:lnSpc>
              <a:spcBef>
                <a:spcPts val="520"/>
              </a:spcBef>
              <a:spcAft>
                <a:spcPts val="0"/>
              </a:spcAft>
              <a:buSzPts val="2600"/>
              <a:buChar char="•"/>
            </a:pPr>
            <a:r>
              <a:rPr lang="en-US" dirty="0"/>
              <a:t>What did you like most?</a:t>
            </a:r>
            <a:endParaRPr dirty="0"/>
          </a:p>
          <a:p>
            <a:pPr marL="457200" lvl="0" indent="-393700" algn="l" rtl="0">
              <a:lnSpc>
                <a:spcPct val="100000"/>
              </a:lnSpc>
              <a:spcBef>
                <a:spcPts val="0"/>
              </a:spcBef>
              <a:spcAft>
                <a:spcPts val="0"/>
              </a:spcAft>
              <a:buSzPts val="2600"/>
              <a:buChar char="•"/>
            </a:pPr>
            <a:r>
              <a:rPr lang="en-US" dirty="0"/>
              <a:t>What can they add to the profile to make it more complete?</a:t>
            </a:r>
            <a:endParaRPr dirty="0"/>
          </a:p>
        </p:txBody>
      </p:sp>
      <p:pic>
        <p:nvPicPr>
          <p:cNvPr id="172" name="Google Shape;172;g8c6e99a204_0_76"/>
          <p:cNvPicPr preferRelativeResize="0"/>
          <p:nvPr/>
        </p:nvPicPr>
        <p:blipFill rotWithShape="1">
          <a:blip r:embed="rId3">
            <a:alphaModFix/>
          </a:blip>
          <a:srcRect/>
          <a:stretch/>
        </p:blipFill>
        <p:spPr>
          <a:xfrm>
            <a:off x="6648339" y="1305079"/>
            <a:ext cx="1886350" cy="243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350" y="210815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What to do with all these Clues? Call the Garbage Detective!</a:t>
            </a:r>
            <a:endParaRPr dirty="0"/>
          </a:p>
        </p:txBody>
      </p:sp>
      <p:sp>
        <p:nvSpPr>
          <p:cNvPr id="80" name="Google Shape;80;p2"/>
          <p:cNvSpPr txBox="1">
            <a:spLocks noGrp="1"/>
          </p:cNvSpPr>
          <p:nvPr>
            <p:ph type="subTitle" idx="1"/>
          </p:nvPr>
        </p:nvSpPr>
        <p:spPr>
          <a:xfrm>
            <a:off x="531875" y="3479752"/>
            <a:ext cx="7854600" cy="131430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Observations and Inferences</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g8c6e99a204_0_0"/>
          <p:cNvPicPr preferRelativeResize="0"/>
          <p:nvPr/>
        </p:nvPicPr>
        <p:blipFill rotWithShape="1">
          <a:blip r:embed="rId3">
            <a:alphaModFix/>
          </a:blip>
          <a:srcRect/>
          <a:stretch/>
        </p:blipFill>
        <p:spPr>
          <a:xfrm>
            <a:off x="2857500" y="0"/>
            <a:ext cx="3429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71e52f4b48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91" name="Google Shape;91;g71e52f4b48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How does “reading between the lines” help with drawing conclusions?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Learning Objectives</a:t>
            </a:r>
            <a:endParaRPr dirty="0"/>
          </a:p>
        </p:txBody>
      </p:sp>
      <p:sp>
        <p:nvSpPr>
          <p:cNvPr id="97" name="Google Shape;97;p4"/>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t" anchorCtr="0">
            <a:noAutofit/>
          </a:bodyPr>
          <a:lstStyle/>
          <a:p>
            <a:pPr marL="457200" lvl="0" indent="-393700" algn="l" rtl="0">
              <a:lnSpc>
                <a:spcPct val="100000"/>
              </a:lnSpc>
              <a:spcBef>
                <a:spcPts val="0"/>
              </a:spcBef>
              <a:spcAft>
                <a:spcPts val="0"/>
              </a:spcAft>
              <a:buSzPts val="2600"/>
              <a:buChar char="•"/>
            </a:pPr>
            <a:r>
              <a:rPr lang="en-US" dirty="0"/>
              <a:t>We will be able to evaluate how our perspective affects our understanding of information.</a:t>
            </a:r>
            <a:endParaRPr dirty="0"/>
          </a:p>
          <a:p>
            <a:pPr marL="457200" lvl="0" indent="-393700" algn="l" rtl="0">
              <a:lnSpc>
                <a:spcPct val="100000"/>
              </a:lnSpc>
              <a:spcBef>
                <a:spcPts val="0"/>
              </a:spcBef>
              <a:spcAft>
                <a:spcPts val="0"/>
              </a:spcAft>
              <a:buSzPts val="2600"/>
              <a:buChar char="•"/>
            </a:pPr>
            <a:r>
              <a:rPr lang="en-US" dirty="0"/>
              <a:t>We will analyze information and make observations and inferences about a person.</a:t>
            </a:r>
            <a:endParaRPr dirty="0"/>
          </a:p>
          <a:p>
            <a:pPr marL="457200" lvl="0" indent="-393700" algn="l" rtl="0">
              <a:lnSpc>
                <a:spcPct val="100000"/>
              </a:lnSpc>
              <a:spcBef>
                <a:spcPts val="0"/>
              </a:spcBef>
              <a:spcAft>
                <a:spcPts val="0"/>
              </a:spcAft>
              <a:buSzPts val="2600"/>
              <a:buChar char="•"/>
            </a:pPr>
            <a:r>
              <a:rPr lang="en-US" dirty="0"/>
              <a:t>We will use evidence to support our understanding.</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8c6e99a204_0_7"/>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Think-Pair-Share</a:t>
            </a:r>
            <a:endParaRPr/>
          </a:p>
        </p:txBody>
      </p:sp>
      <p:sp>
        <p:nvSpPr>
          <p:cNvPr id="103" name="Google Shape;103;g8c6e99a204_0_7"/>
          <p:cNvSpPr txBox="1">
            <a:spLocks noGrp="1"/>
          </p:cNvSpPr>
          <p:nvPr>
            <p:ph type="body" idx="1"/>
          </p:nvPr>
        </p:nvSpPr>
        <p:spPr>
          <a:xfrm>
            <a:off x="457200" y="1451610"/>
            <a:ext cx="7298267" cy="3291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dirty="0"/>
              <a:t>Do you know of a job where a person needs to gather clues?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8c6e99a204_0_1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Detective</a:t>
            </a:r>
            <a:endParaRPr/>
          </a:p>
        </p:txBody>
      </p:sp>
      <p:sp>
        <p:nvSpPr>
          <p:cNvPr id="109" name="Google Shape;109;g8c6e99a204_0_1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Someone who makes observations and inferences.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8c6e99a204_0_17"/>
          <p:cNvSpPr txBox="1">
            <a:spLocks noGrp="1"/>
          </p:cNvSpPr>
          <p:nvPr>
            <p:ph type="body" idx="1"/>
          </p:nvPr>
        </p:nvSpPr>
        <p:spPr>
          <a:xfrm>
            <a:off x="457200" y="492597"/>
            <a:ext cx="8229600" cy="4158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520"/>
              </a:spcBef>
              <a:spcAft>
                <a:spcPts val="0"/>
              </a:spcAft>
              <a:buSzPts val="2600"/>
              <a:buNone/>
            </a:pPr>
            <a:r>
              <a:rPr lang="en-US" dirty="0"/>
              <a:t>You are in charge of your neighborhood watch, which means that you are responsible for making sure that your neighbors are safe and nothing suspicious is going on. </a:t>
            </a:r>
          </a:p>
          <a:p>
            <a:pPr marL="0" lvl="0" indent="0" algn="l" rtl="0">
              <a:lnSpc>
                <a:spcPct val="100000"/>
              </a:lnSpc>
              <a:spcBef>
                <a:spcPts val="520"/>
              </a:spcBef>
              <a:spcAft>
                <a:spcPts val="0"/>
              </a:spcAft>
              <a:buSzPts val="2600"/>
              <a:buNone/>
            </a:pPr>
            <a:endParaRPr lang="en-US" dirty="0"/>
          </a:p>
          <a:p>
            <a:pPr marL="0" lvl="0" indent="0" algn="l" rtl="0">
              <a:lnSpc>
                <a:spcPct val="100000"/>
              </a:lnSpc>
              <a:spcBef>
                <a:spcPts val="520"/>
              </a:spcBef>
              <a:spcAft>
                <a:spcPts val="0"/>
              </a:spcAft>
              <a:buSzPts val="2600"/>
              <a:buNone/>
            </a:pPr>
            <a:r>
              <a:rPr lang="en-US" dirty="0"/>
              <a:t>A very mysterious new neighbor has moved in down the street. The neighborhood group has decided that you should dig through the garbage to see what you can learn.  You will need to look for clues, and you will need to make observations and inferences!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FAA2-56F9-44BC-9107-F6A8EEF37858}"/>
              </a:ext>
            </a:extLst>
          </p:cNvPr>
          <p:cNvSpPr>
            <a:spLocks noGrp="1"/>
          </p:cNvSpPr>
          <p:nvPr>
            <p:ph type="title"/>
          </p:nvPr>
        </p:nvSpPr>
        <p:spPr/>
        <p:txBody>
          <a:bodyPr/>
          <a:lstStyle/>
          <a:p>
            <a:r>
              <a:rPr lang="en-US" dirty="0"/>
              <a:t>Garbage Clues</a:t>
            </a:r>
          </a:p>
        </p:txBody>
      </p:sp>
      <p:sp>
        <p:nvSpPr>
          <p:cNvPr id="3" name="Text Placeholder 2">
            <a:extLst>
              <a:ext uri="{FF2B5EF4-FFF2-40B4-BE49-F238E27FC236}">
                <a16:creationId xmlns:a16="http://schemas.microsoft.com/office/drawing/2014/main" id="{490C0B09-BC52-4E8A-97B4-B78B0CD6862C}"/>
              </a:ext>
            </a:extLst>
          </p:cNvPr>
          <p:cNvSpPr>
            <a:spLocks noGrp="1"/>
          </p:cNvSpPr>
          <p:nvPr>
            <p:ph type="body" idx="1"/>
          </p:nvPr>
        </p:nvSpPr>
        <p:spPr/>
        <p:txBody>
          <a:bodyPr>
            <a:normAutofit/>
          </a:bodyPr>
          <a:lstStyle/>
          <a:p>
            <a:r>
              <a:rPr lang="en-US" dirty="0"/>
              <a:t>This person has never been seen during the day.</a:t>
            </a:r>
          </a:p>
          <a:p>
            <a:r>
              <a:rPr lang="en-US" dirty="0"/>
              <a:t>The shutters on the windows are always closed during the day.</a:t>
            </a:r>
          </a:p>
          <a:p>
            <a:r>
              <a:rPr lang="en-US" dirty="0"/>
              <a:t>An eyewitness next door has seen a tall figure with dark brown or red hair leave around 8:00 p.m. most nights.</a:t>
            </a:r>
          </a:p>
          <a:p>
            <a:r>
              <a:rPr lang="en-US" dirty="0"/>
              <a:t>The neighbor drives a dark SUV with an out-of-state license plate.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09779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411</Words>
  <Application>Microsoft Office PowerPoint</Application>
  <PresentationFormat>On-screen Show (16:9)</PresentationFormat>
  <Paragraphs>43</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Constantia</vt:lpstr>
      <vt:lpstr>Georgia</vt:lpstr>
      <vt:lpstr>Calibri</vt:lpstr>
      <vt:lpstr>Noto Sans Symbols</vt:lpstr>
      <vt:lpstr>Arial</vt:lpstr>
      <vt:lpstr>Helvetica Neue</vt:lpstr>
      <vt:lpstr>LEARN theme</vt:lpstr>
      <vt:lpstr>LEARN theme</vt:lpstr>
      <vt:lpstr>PowerPoint Presentation</vt:lpstr>
      <vt:lpstr>What to do with all these Clues? Call the Garbage Detective!</vt:lpstr>
      <vt:lpstr>PowerPoint Presentation</vt:lpstr>
      <vt:lpstr>Essential Question</vt:lpstr>
      <vt:lpstr>Learning Objectives</vt:lpstr>
      <vt:lpstr>Think-Pair-Share</vt:lpstr>
      <vt:lpstr>Detective</vt:lpstr>
      <vt:lpstr>PowerPoint Presentation</vt:lpstr>
      <vt:lpstr>Garbage Clues</vt:lpstr>
      <vt:lpstr>Observation</vt:lpstr>
      <vt:lpstr>Inference</vt:lpstr>
      <vt:lpstr>PowerPoint Presentation</vt:lpstr>
      <vt:lpstr>What can I observe?</vt:lpstr>
      <vt:lpstr>What can I infer?</vt:lpstr>
      <vt:lpstr>Receipt</vt:lpstr>
      <vt:lpstr>Create a Character Profile</vt:lpstr>
      <vt:lpstr>Gallery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jordnaru@outlook.com</cp:lastModifiedBy>
  <cp:revision>3</cp:revision>
  <dcterms:modified xsi:type="dcterms:W3CDTF">2021-08-02T18:50:09Z</dcterms:modified>
</cp:coreProperties>
</file>