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  <p:sldMasterId id="2147483665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23"/>
      <p:bold r:id="rId24"/>
      <p:italic r:id="rId25"/>
      <p:boldItalic r:id="rId26"/>
    </p:embeddedFont>
    <p:embeddedFont>
      <p:font typeface="Georgia" panose="02040502050405020303" pitchFamily="18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FDE8C4-B4B0-41C3-BA87-1C448EAF19E5}" v="42" dt="2020-06-10T16:41:31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203" d="100"/>
          <a:sy n="203" d="100"/>
        </p:scale>
        <p:origin x="580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3.fntdata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2.fntdata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microsoft.com/office/2015/10/relationships/revisionInfo" Target="revisionInfo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752defcc5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752defcc5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752defcc5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7752defcc5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752defcc5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752defcc5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752defcc5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7752defcc5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752defcc5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7752defcc5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752defcc5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7752defcc5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7752defcc5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7752defcc5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7752defcc5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7752defcc5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7752defcc5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7752defcc5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752defcc5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7752defcc5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0983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752defcc5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752defcc5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752defcc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752defcc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Image source: </a:t>
            </a:r>
            <a:r>
              <a:rPr lang="en-US" dirty="0"/>
              <a:t>Burt, I. (2006, Oct. 15). Potato head - couch potato. Flickr. https://www.flickr.com/photos/oddsock/267206444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752defcc5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752defcc5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Image source: </a:t>
            </a:r>
            <a:r>
              <a:rPr lang="en-US" dirty="0" err="1"/>
              <a:t>Injurymap</a:t>
            </a:r>
            <a:r>
              <a:rPr lang="en-US" dirty="0"/>
              <a:t>. (2019, April 24). An illustration of a person with a broken leg. Wikimedia Commons. https://commons.wikimedia.org/wiki/File:Broken_Leg.png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752defcc5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7752defcc5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752defcc5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752defcc5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Image Source: Blackwell, D. (2014, Feb. 13). Raining cats and dogs. Flickr. https://www.flickr.com/photos/mobilestreetlife/12505752913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752defcc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752defcc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752defcc5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752defcc5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1" name="Google Shape;11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2" name="Google Shape;52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pic>
        <p:nvPicPr>
          <p:cNvPr id="57" name="Google Shape;57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2" name="Google Shape;62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6" name="Google Shape;66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l"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08" algn="l"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70" name="Google Shape;70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4" name="Google Shape;24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8" name="Google Shape;2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3" name="Google Shape;33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3" name="Google Shape;43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It’s Raining </a:t>
            </a:r>
            <a:r>
              <a:rPr lang="en-US" dirty="0" err="1"/>
              <a:t>Whats</a:t>
            </a:r>
            <a:r>
              <a:rPr lang="en-US" dirty="0"/>
              <a:t> and </a:t>
            </a:r>
            <a:r>
              <a:rPr lang="en-US" dirty="0" err="1"/>
              <a:t>Whats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76" name="Google Shape;76;p19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3600" dirty="0"/>
              <a:t>Colloquial Language</a:t>
            </a:r>
            <a:endParaRPr sz="3600" dirty="0"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>
            <a:spLocks noGrp="1"/>
          </p:cNvSpPr>
          <p:nvPr>
            <p:ph type="title"/>
          </p:nvPr>
        </p:nvSpPr>
        <p:spPr>
          <a:xfrm>
            <a:off x="457200" y="545413"/>
            <a:ext cx="8229600" cy="8574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Card Sort</a:t>
            </a:r>
            <a:endParaRPr dirty="0"/>
          </a:p>
        </p:txBody>
      </p:sp>
      <p:sp>
        <p:nvSpPr>
          <p:cNvPr id="130" name="Google Shape;130;p28"/>
          <p:cNvSpPr txBox="1">
            <a:spLocks noGrp="1"/>
          </p:cNvSpPr>
          <p:nvPr>
            <p:ph type="body" idx="1"/>
          </p:nvPr>
        </p:nvSpPr>
        <p:spPr>
          <a:xfrm>
            <a:off x="457200" y="1433944"/>
            <a:ext cx="3810000" cy="3491905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Match the colloquial term or phase with its origin and meaning.</a:t>
            </a:r>
            <a:endParaRPr dirty="0"/>
          </a:p>
        </p:txBody>
      </p:sp>
      <p:pic>
        <p:nvPicPr>
          <p:cNvPr id="131" name="Google Shape;131;p28" descr="Card Sort strategy car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62651">
            <a:off x="5457137" y="933469"/>
            <a:ext cx="2382000" cy="307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37" name="Google Shape;137;p2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How do colloquialisms make our language confusing or give it clarity?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0"/>
          <p:cNvSpPr txBox="1">
            <a:spLocks noGrp="1"/>
          </p:cNvSpPr>
          <p:nvPr>
            <p:ph type="title"/>
          </p:nvPr>
        </p:nvSpPr>
        <p:spPr>
          <a:xfrm>
            <a:off x="457200" y="580051"/>
            <a:ext cx="8229600" cy="8574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Categorical Highlighting</a:t>
            </a:r>
            <a:endParaRPr dirty="0"/>
          </a:p>
        </p:txBody>
      </p:sp>
      <p:sp>
        <p:nvSpPr>
          <p:cNvPr id="143" name="Google Shape;143;p30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3994500" cy="347805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While you read the articles, focus on identifying: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Positive effects and uses of colloquial language.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Negative effects and uses of colloquial language.</a:t>
            </a:r>
            <a:endParaRPr dirty="0"/>
          </a:p>
        </p:txBody>
      </p:sp>
      <p:pic>
        <p:nvPicPr>
          <p:cNvPr id="144" name="Google Shape;144;p30" descr="Categorical Highlighting strategy car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80252">
            <a:off x="5117700" y="1527250"/>
            <a:ext cx="2343900" cy="3031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1"/>
          <p:cNvSpPr txBox="1">
            <a:spLocks noGrp="1"/>
          </p:cNvSpPr>
          <p:nvPr>
            <p:ph type="title"/>
          </p:nvPr>
        </p:nvSpPr>
        <p:spPr>
          <a:xfrm>
            <a:off x="457200" y="4726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Revising Your Writing</a:t>
            </a:r>
            <a:endParaRPr dirty="0"/>
          </a:p>
        </p:txBody>
      </p:sp>
      <p:sp>
        <p:nvSpPr>
          <p:cNvPr id="150" name="Google Shape;150;p31"/>
          <p:cNvSpPr txBox="1">
            <a:spLocks noGrp="1"/>
          </p:cNvSpPr>
          <p:nvPr>
            <p:ph type="body" idx="1"/>
          </p:nvPr>
        </p:nvSpPr>
        <p:spPr>
          <a:xfrm>
            <a:off x="427164" y="1335932"/>
            <a:ext cx="4351743" cy="4944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600" dirty="0"/>
              <a:t>Including Colloquial Language</a:t>
            </a:r>
            <a:endParaRPr sz="2600" dirty="0"/>
          </a:p>
        </p:txBody>
      </p:sp>
      <p:sp>
        <p:nvSpPr>
          <p:cNvPr id="151" name="Google Shape;151;p31"/>
          <p:cNvSpPr txBox="1">
            <a:spLocks noGrp="1"/>
          </p:cNvSpPr>
          <p:nvPr>
            <p:ph type="body" idx="3"/>
          </p:nvPr>
        </p:nvSpPr>
        <p:spPr>
          <a:xfrm>
            <a:off x="457200" y="1986366"/>
            <a:ext cx="7876200" cy="2884200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lvl="0" indent="0">
              <a:buNone/>
            </a:pPr>
            <a:r>
              <a:rPr lang="en-US" dirty="0"/>
              <a:t>Assume that you have decided to make a piece of your writing less formal to better match your genre and audience.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As you read through the piece as it’s currently written, think about the following:</a:t>
            </a:r>
            <a:endParaRPr dirty="0"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How can you incorporate more colloquial language?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Where might you insert idioms?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Where can text such as greetings or references be replaced with regional colloquialisms?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2"/>
          <p:cNvSpPr txBox="1">
            <a:spLocks noGrp="1"/>
          </p:cNvSpPr>
          <p:nvPr>
            <p:ph type="title"/>
          </p:nvPr>
        </p:nvSpPr>
        <p:spPr>
          <a:xfrm>
            <a:off x="457199" y="92632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Revising Your Writing</a:t>
            </a:r>
            <a:endParaRPr dirty="0"/>
          </a:p>
        </p:txBody>
      </p:sp>
      <p:sp>
        <p:nvSpPr>
          <p:cNvPr id="157" name="Google Shape;157;p32"/>
          <p:cNvSpPr txBox="1">
            <a:spLocks noGrp="1"/>
          </p:cNvSpPr>
          <p:nvPr>
            <p:ph type="body" idx="1"/>
          </p:nvPr>
        </p:nvSpPr>
        <p:spPr>
          <a:xfrm>
            <a:off x="416489" y="1031439"/>
            <a:ext cx="4351743" cy="4944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600" dirty="0"/>
              <a:t>Removing Colloquial Language</a:t>
            </a:r>
            <a:endParaRPr sz="2600" dirty="0"/>
          </a:p>
        </p:txBody>
      </p:sp>
      <p:sp>
        <p:nvSpPr>
          <p:cNvPr id="158" name="Google Shape;158;p32"/>
          <p:cNvSpPr txBox="1">
            <a:spLocks noGrp="1"/>
          </p:cNvSpPr>
          <p:nvPr>
            <p:ph type="body" idx="3"/>
          </p:nvPr>
        </p:nvSpPr>
        <p:spPr>
          <a:xfrm>
            <a:off x="416489" y="1607245"/>
            <a:ext cx="7404100" cy="3086883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lvl="0" indent="0">
              <a:buNone/>
            </a:pPr>
            <a:r>
              <a:rPr lang="en-US" dirty="0"/>
              <a:t>Assume that you have decided to make a piece of your writing more formal to better match your genre and audience.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As you read through the piece as it’s currently written, think about the following:</a:t>
            </a:r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How can you revise to rely less on colloquial language?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Where can you take idioms out and replace them with more straightforward language?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Where can regional colloquialisms be replaced with straightforward greetings or references?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3"/>
          <p:cNvSpPr txBox="1">
            <a:spLocks noGrp="1"/>
          </p:cNvSpPr>
          <p:nvPr>
            <p:ph type="title"/>
          </p:nvPr>
        </p:nvSpPr>
        <p:spPr>
          <a:xfrm>
            <a:off x="457200" y="402652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Revising an Excerpt from </a:t>
            </a:r>
            <a:r>
              <a:rPr lang="en-US" i="1" dirty="0"/>
              <a:t>The Outsiders</a:t>
            </a:r>
            <a:endParaRPr i="1" dirty="0"/>
          </a:p>
        </p:txBody>
      </p:sp>
      <p:sp>
        <p:nvSpPr>
          <p:cNvPr id="164" name="Google Shape;164;p33"/>
          <p:cNvSpPr txBox="1">
            <a:spLocks noGrp="1"/>
          </p:cNvSpPr>
          <p:nvPr>
            <p:ph type="body" idx="1"/>
          </p:nvPr>
        </p:nvSpPr>
        <p:spPr>
          <a:xfrm>
            <a:off x="457200" y="1323386"/>
            <a:ext cx="4264976" cy="4944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600" dirty="0"/>
              <a:t>Including Colloquial Language</a:t>
            </a:r>
            <a:endParaRPr sz="2600" dirty="0"/>
          </a:p>
        </p:txBody>
      </p:sp>
      <p:sp>
        <p:nvSpPr>
          <p:cNvPr id="165" name="Google Shape;165;p33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7876200" cy="2884200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lvl="0" indent="0">
              <a:buNone/>
            </a:pPr>
            <a:r>
              <a:rPr lang="en-US" dirty="0"/>
              <a:t>Assume that you have decided to revise a piece of published writing and make it less formal to better match your genre and audience.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As you read through the piece as it’s currently written, think about the following:</a:t>
            </a:r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How can you incorporate more colloquial language?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Where might you insert idioms?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Where can text such as greetings or references be replaced with regional colloquialisms?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4"/>
          <p:cNvSpPr txBox="1">
            <a:spLocks noGrp="1"/>
          </p:cNvSpPr>
          <p:nvPr>
            <p:ph type="title"/>
          </p:nvPr>
        </p:nvSpPr>
        <p:spPr>
          <a:xfrm>
            <a:off x="422754" y="176519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Revising an Excerpt from </a:t>
            </a:r>
            <a:r>
              <a:rPr lang="en-US" i="1" dirty="0"/>
              <a:t>The Outsiders</a:t>
            </a:r>
            <a:endParaRPr i="1" dirty="0"/>
          </a:p>
        </p:txBody>
      </p:sp>
      <p:sp>
        <p:nvSpPr>
          <p:cNvPr id="171" name="Google Shape;171;p34"/>
          <p:cNvSpPr txBox="1">
            <a:spLocks noGrp="1"/>
          </p:cNvSpPr>
          <p:nvPr>
            <p:ph type="body" idx="1"/>
          </p:nvPr>
        </p:nvSpPr>
        <p:spPr>
          <a:xfrm>
            <a:off x="491646" y="1033919"/>
            <a:ext cx="4471883" cy="494400"/>
          </a:xfrm>
          <a:prstGeom prst="rect">
            <a:avLst/>
          </a:prstGeom>
        </p:spPr>
        <p:txBody>
          <a:bodyPr spcFirstLastPara="1" wrap="square" lIns="45700" tIns="0" rIns="45700" bIns="0" anchor="ctr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2600" dirty="0"/>
              <a:t>Removing Colloquial Language</a:t>
            </a:r>
            <a:endParaRPr sz="2600" dirty="0"/>
          </a:p>
        </p:txBody>
      </p:sp>
      <p:sp>
        <p:nvSpPr>
          <p:cNvPr id="172" name="Google Shape;172;p34"/>
          <p:cNvSpPr txBox="1">
            <a:spLocks noGrp="1"/>
          </p:cNvSpPr>
          <p:nvPr>
            <p:ph type="body" idx="3"/>
          </p:nvPr>
        </p:nvSpPr>
        <p:spPr>
          <a:xfrm>
            <a:off x="457200" y="1599382"/>
            <a:ext cx="7446433" cy="3060299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lvl="0" indent="0">
              <a:buNone/>
            </a:pPr>
            <a:r>
              <a:rPr lang="en-US" dirty="0"/>
              <a:t>Assume that you have decided to revise a piece of published writing and make it more formal to better match your genre and audience. 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As you read through the piece as it’s currently written, think about the following:</a:t>
            </a:r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How can you revise to rely less on colloquial language?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Where can you take idioms out and replace them with more straightforward language?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Where can regional colloquialisms be replaced with straightforward greetings or references?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5"/>
          <p:cNvSpPr txBox="1">
            <a:spLocks noGrp="1"/>
          </p:cNvSpPr>
          <p:nvPr>
            <p:ph type="title"/>
          </p:nvPr>
        </p:nvSpPr>
        <p:spPr>
          <a:xfrm>
            <a:off x="457200" y="572015"/>
            <a:ext cx="8229600" cy="8574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Cognitive Comics</a:t>
            </a:r>
            <a:endParaRPr dirty="0"/>
          </a:p>
        </p:txBody>
      </p:sp>
      <p:sp>
        <p:nvSpPr>
          <p:cNvPr id="178" name="Google Shape;178;p35"/>
          <p:cNvSpPr txBox="1">
            <a:spLocks noGrp="1"/>
          </p:cNvSpPr>
          <p:nvPr>
            <p:ph type="body" idx="1"/>
          </p:nvPr>
        </p:nvSpPr>
        <p:spPr>
          <a:xfrm>
            <a:off x="457200" y="1440872"/>
            <a:ext cx="3994500" cy="3484977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Choose one sentence from your passage that included a revision.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Decide how the meaning of the communication in your passage would “look.”</a:t>
            </a:r>
            <a:endParaRPr dirty="0"/>
          </a:p>
        </p:txBody>
      </p:sp>
      <p:pic>
        <p:nvPicPr>
          <p:cNvPr id="179" name="Google Shape;179;p35" descr="Cognitive Comics strategy car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79405">
            <a:off x="5279063" y="1177394"/>
            <a:ext cx="2362950" cy="3035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6"/>
          <p:cNvSpPr txBox="1">
            <a:spLocks noGrp="1"/>
          </p:cNvSpPr>
          <p:nvPr>
            <p:ph type="title"/>
          </p:nvPr>
        </p:nvSpPr>
        <p:spPr>
          <a:xfrm>
            <a:off x="457200" y="545413"/>
            <a:ext cx="8229600" cy="857400"/>
          </a:xfrm>
          <a:prstGeom prst="rect">
            <a:avLst/>
          </a:prstGeom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Cognitive Comics</a:t>
            </a:r>
            <a:endParaRPr dirty="0"/>
          </a:p>
        </p:txBody>
      </p:sp>
      <p:sp>
        <p:nvSpPr>
          <p:cNvPr id="185" name="Google Shape;185;p36"/>
          <p:cNvSpPr txBox="1">
            <a:spLocks noGrp="1"/>
          </p:cNvSpPr>
          <p:nvPr>
            <p:ph type="body" idx="1"/>
          </p:nvPr>
        </p:nvSpPr>
        <p:spPr>
          <a:xfrm>
            <a:off x="457200" y="1433944"/>
            <a:ext cx="4376300" cy="3187105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Show the effect that colloquial language had in the text before and after the revision.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Keep the essential question in mind:</a:t>
            </a:r>
            <a:br>
              <a:rPr lang="en-US" dirty="0"/>
            </a:br>
            <a:r>
              <a:rPr lang="en-US" sz="1800" i="1" dirty="0"/>
              <a:t>How do colloquialisms make our language confusing or give it clarity?</a:t>
            </a:r>
            <a:endParaRPr sz="1800" i="1" dirty="0"/>
          </a:p>
        </p:txBody>
      </p:sp>
      <p:pic>
        <p:nvPicPr>
          <p:cNvPr id="186" name="Google Shape;186;p36" descr="Cognitive Comics strategy car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704575">
            <a:off x="5332853" y="1240286"/>
            <a:ext cx="2362950" cy="3035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37" name="Google Shape;137;p2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How do colloquialisms make our language confusing or give it clarity?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215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Colloquial Language</a:t>
            </a:r>
            <a:endParaRPr dirty="0"/>
          </a:p>
        </p:txBody>
      </p:sp>
      <p:sp>
        <p:nvSpPr>
          <p:cNvPr id="82" name="Google Shape;82;p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Colloquial language is informal and consists of words or phrases known primarily to native speakers of a language.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rgbClr val="991B1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Examples: Idioms, Regional Phrases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Chip on Your Shoulder</a:t>
            </a:r>
            <a:endParaRPr dirty="0"/>
          </a:p>
        </p:txBody>
      </p:sp>
      <p:pic>
        <p:nvPicPr>
          <p:cNvPr id="88" name="Google Shape;8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1474" y="1702950"/>
            <a:ext cx="2481050" cy="3200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Couch Potato</a:t>
            </a:r>
            <a:endParaRPr dirty="0"/>
          </a:p>
        </p:txBody>
      </p:sp>
      <p:pic>
        <p:nvPicPr>
          <p:cNvPr id="3" name="Picture 2" descr="A potato in the living room?">
            <a:extLst>
              <a:ext uri="{FF2B5EF4-FFF2-40B4-BE49-F238E27FC236}">
                <a16:creationId xmlns:a16="http://schemas.microsoft.com/office/drawing/2014/main" id="{0EF9C287-62FB-4B8E-ACF7-F986EA6AF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8221" y="1385466"/>
            <a:ext cx="4247557" cy="289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Break a Leg</a:t>
            </a:r>
            <a:endParaRPr dirty="0"/>
          </a:p>
        </p:txBody>
      </p:sp>
      <p:pic>
        <p:nvPicPr>
          <p:cNvPr id="3" name="Picture 2" descr="Boy with cast">
            <a:extLst>
              <a:ext uri="{FF2B5EF4-FFF2-40B4-BE49-F238E27FC236}">
                <a16:creationId xmlns:a16="http://schemas.microsoft.com/office/drawing/2014/main" id="{471DA789-3BCE-4AF3-BF0A-9605C1B49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112" y="1263326"/>
            <a:ext cx="2477776" cy="3503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Beat Around the Bush</a:t>
            </a:r>
            <a:endParaRPr dirty="0"/>
          </a:p>
        </p:txBody>
      </p:sp>
      <p:pic>
        <p:nvPicPr>
          <p:cNvPr id="106" name="Google Shape;10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463" y="1872916"/>
            <a:ext cx="4029075" cy="2562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It’s Raining Cats and Dogs</a:t>
            </a:r>
            <a:endParaRPr dirty="0"/>
          </a:p>
        </p:txBody>
      </p:sp>
      <p:pic>
        <p:nvPicPr>
          <p:cNvPr id="3" name="Picture 2" descr="A person walking in the rain holding an umbrella&#10;">
            <a:extLst>
              <a:ext uri="{FF2B5EF4-FFF2-40B4-BE49-F238E27FC236}">
                <a16:creationId xmlns:a16="http://schemas.microsoft.com/office/drawing/2014/main" id="{2EC0E283-9B91-489F-90C4-F12A34C01C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1836" y="1582793"/>
            <a:ext cx="4460327" cy="33452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18" name="Google Shape;118;p2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How do colloquialisms make our language confusing or give it clarity?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Learning Objectives</a:t>
            </a:r>
            <a:endParaRPr dirty="0"/>
          </a:p>
        </p:txBody>
      </p:sp>
      <p:sp>
        <p:nvSpPr>
          <p:cNvPr id="124" name="Google Shape;124;p2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2600"/>
              <a:buChar char="•"/>
            </a:pPr>
            <a:r>
              <a:rPr lang="en-US" dirty="0"/>
              <a:t>Explore colloquial phrases in a variety of languages.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2600"/>
              <a:buChar char="•"/>
            </a:pPr>
            <a:r>
              <a:rPr lang="en-US" dirty="0"/>
              <a:t>Identify and evaluate positive and negative effects of colloquial language.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ts val="2600"/>
              <a:buChar char="•"/>
            </a:pPr>
            <a:r>
              <a:rPr lang="en-US" dirty="0"/>
              <a:t>Revise a text of your choosing to incorporate or remove colloquial language, based on the genre and audience.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672</Words>
  <Application>Microsoft Office PowerPoint</Application>
  <PresentationFormat>On-screen Show (16:9)</PresentationFormat>
  <Paragraphs>68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Constantia</vt:lpstr>
      <vt:lpstr>Georgia</vt:lpstr>
      <vt:lpstr>LEARN theme</vt:lpstr>
      <vt:lpstr>LEARN theme</vt:lpstr>
      <vt:lpstr>It’s Raining Whats and Whats?</vt:lpstr>
      <vt:lpstr>Colloquial Language</vt:lpstr>
      <vt:lpstr>Chip on Your Shoulder</vt:lpstr>
      <vt:lpstr>Couch Potato</vt:lpstr>
      <vt:lpstr>Break a Leg</vt:lpstr>
      <vt:lpstr>Beat Around the Bush</vt:lpstr>
      <vt:lpstr>It’s Raining Cats and Dogs</vt:lpstr>
      <vt:lpstr>Essential Question</vt:lpstr>
      <vt:lpstr>Learning Objectives</vt:lpstr>
      <vt:lpstr>Card Sort</vt:lpstr>
      <vt:lpstr>Essential Question</vt:lpstr>
      <vt:lpstr>Categorical Highlighting</vt:lpstr>
      <vt:lpstr>Revising Your Writing</vt:lpstr>
      <vt:lpstr>Revising Your Writing</vt:lpstr>
      <vt:lpstr>Revising an Excerpt from The Outsiders</vt:lpstr>
      <vt:lpstr>Revising an Excerpt from The Outsiders</vt:lpstr>
      <vt:lpstr>Cognitive Comics</vt:lpstr>
      <vt:lpstr>Cognitive Comics</vt:lpstr>
      <vt:lpstr>Essential Question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Raining Whats and Whats?</dc:title>
  <dc:subject/>
  <dc:creator>K20 Center</dc:creator>
  <cp:keywords/>
  <dc:description/>
  <cp:lastModifiedBy>McLeod Porter, Delma</cp:lastModifiedBy>
  <cp:revision>10</cp:revision>
  <dcterms:modified xsi:type="dcterms:W3CDTF">2025-04-11T16:54:47Z</dcterms:modified>
  <cp:category/>
</cp:coreProperties>
</file>