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7" roundtripDataSignature="AMtx7mhcSoekOVmPuz02pXlKU7/JVMg2H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229"/>
    <p:restoredTop sz="75608"/>
  </p:normalViewPr>
  <p:slideViewPr>
    <p:cSldViewPr snapToGrid="0">
      <p:cViewPr varScale="1">
        <p:scale>
          <a:sx n="120" d="100"/>
          <a:sy n="120" d="100"/>
        </p:scale>
        <p:origin x="14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customschemas.google.com/relationships/presentationmetadata" Target="metadata"/><Relationship Id="rId2" Type="http://schemas.openxmlformats.org/officeDocument/2006/relationships/slide" Target="slides/slide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d9908066f654727934df7bf4f506976b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" name="Google Shape;5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edcaa2af3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4" name="Google Shape;114;g3edcaa2af3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0" name="Google Shape;12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7" name="Google Shape;127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3" name="Google Shape;6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rtl="0"/>
            <a:r>
              <a:rPr lang="en-US" sz="14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Tell me everything. Strategies. https://learn.k20center.ou.edu/strategy/107</a:t>
            </a:r>
            <a:endParaRPr lang="en-US" b="0" dirty="0">
              <a:effectLst/>
            </a:endParaRPr>
          </a:p>
          <a:p>
            <a:br>
              <a:rPr lang="en-US" dirty="0"/>
            </a:br>
            <a:endParaRPr dirty="0"/>
          </a:p>
        </p:txBody>
      </p:sp>
      <p:sp>
        <p:nvSpPr>
          <p:cNvPr id="70" name="Google Shape;7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7" name="Google Shape;7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" name="Google Shape;8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rtl="0"/>
            <a:r>
              <a:rPr lang="en-US" sz="14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Card sort. Strategies.</a:t>
            </a:r>
            <a:r>
              <a:rPr lang="en-US" sz="14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 </a:t>
            </a:r>
            <a:r>
              <a:rPr lang="en-US" sz="14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https://learn.k20center.ou.edu/strategy/147</a:t>
            </a:r>
            <a:endParaRPr lang="en-US" b="0" dirty="0">
              <a:effectLst/>
            </a:endParaRPr>
          </a:p>
          <a:p>
            <a:br>
              <a:rPr lang="en-US" dirty="0"/>
            </a:br>
            <a:endParaRPr dirty="0"/>
          </a:p>
        </p:txBody>
      </p:sp>
      <p:sp>
        <p:nvSpPr>
          <p:cNvPr id="89" name="Google Shape;8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K20 Center. (2021, May 6). </a:t>
            </a:r>
            <a:r>
              <a:rPr lang="en-US" i="1" dirty="0"/>
              <a:t>Causes of the French Revolution </a:t>
            </a:r>
            <a:r>
              <a:rPr lang="en-US" dirty="0"/>
              <a:t>[Video]. YouTube. 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</a:t>
            </a:r>
            <a:r>
              <a:rPr lang="en-US" dirty="0" err="1"/>
              <a:t>VWSYXHTMVVo</a:t>
            </a:r>
            <a:r>
              <a:rPr lang="en-US" dirty="0"/>
              <a:t> </a:t>
            </a:r>
            <a:endParaRPr dirty="0"/>
          </a:p>
        </p:txBody>
      </p:sp>
      <p:sp>
        <p:nvSpPr>
          <p:cNvPr id="96" name="Google Shape;9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02" name="Google Shape;10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edcaa2af3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8" name="Google Shape;108;g3edcaa2af3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- 1 Column" type="obj">
  <p:cSld name="OBJEC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27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27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7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28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28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Blue Background">
  <p:cSld name="Content - Blue Background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29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2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" name="Google Shape;48;p29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29"/>
          <p:cNvSpPr txBox="1">
            <a:spLocks noGrp="1"/>
          </p:cNvSpPr>
          <p:nvPr>
            <p:ph type="body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Red Background">
  <p:cSld name="Content - Red Background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30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30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" name="Google Shape;53;p30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30"/>
          <p:cNvSpPr txBox="1">
            <a:spLocks noGrp="1"/>
          </p:cNvSpPr>
          <p:nvPr>
            <p:ph type="body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31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With Cover Image">
  <p:cSld name="Title - With Cover Imag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6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6"/>
          <p:cNvSpPr txBox="1"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16"/>
          <p:cNvSpPr txBox="1">
            <a:spLocks noGrp="1"/>
          </p:cNvSpPr>
          <p:nvPr>
            <p:ph type="body" idx="1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208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1 Column">
  <p:cSld name="Content - 1 Column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19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19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9"/>
          <p:cNvSpPr txBox="1">
            <a:spLocks noGrp="1"/>
          </p:cNvSpPr>
          <p:nvPr>
            <p:ph type="body" idx="1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Font typeface="Calibri"/>
              <a:buAutoNum type="arabicPeriod"/>
              <a:defRPr/>
            </a:lvl1pPr>
            <a:lvl2pPr marL="914400" lvl="1" indent="-3937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600"/>
              <a:buFont typeface="Calibri"/>
              <a:buAutoNum type="alphaLcPeriod"/>
              <a:defRPr/>
            </a:lvl2pPr>
            <a:lvl3pPr marL="1371600" lvl="2" indent="-39370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SzPts val="2600"/>
              <a:buFont typeface="Calibri"/>
              <a:buAutoNum type="romanLcPeriod"/>
              <a:defRPr/>
            </a:lvl3pPr>
            <a:lvl4pPr marL="1828800" lvl="3" indent="-42672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3120"/>
              <a:buFont typeface="Arial"/>
              <a:buChar char="•"/>
              <a:defRPr/>
            </a:lvl4pPr>
            <a:lvl5pPr marL="2286000" lvl="4" indent="-36068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2080"/>
              <a:buFont typeface="Courier New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ive(s)">
  <p:cSld name="Objective(s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18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18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8"/>
          <p:cNvSpPr txBox="1">
            <a:spLocks noGrp="1"/>
          </p:cNvSpPr>
          <p:nvPr>
            <p:ph type="body" idx="1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Char char="●"/>
              <a:defRPr>
                <a:solidFill>
                  <a:schemeClr val="lt1"/>
                </a:solidFill>
              </a:defRPr>
            </a:lvl1pPr>
            <a:lvl2pPr marL="914400" lvl="1" indent="-3937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600"/>
              <a:buChar char="o"/>
              <a:defRPr>
                <a:solidFill>
                  <a:schemeClr val="lt1"/>
                </a:solidFill>
              </a:defRPr>
            </a:lvl2pPr>
            <a:lvl3pPr marL="1371600" lvl="2" indent="-39370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lt1"/>
              </a:buClr>
              <a:buSzPts val="2600"/>
              <a:buChar char="▪"/>
              <a:defRPr>
                <a:solidFill>
                  <a:schemeClr val="lt1"/>
                </a:solidFill>
              </a:defRPr>
            </a:lvl3pPr>
            <a:lvl4pPr marL="1828800" lvl="3" indent="-3937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600"/>
              <a:buChar char="•"/>
              <a:defRPr>
                <a:solidFill>
                  <a:schemeClr val="lt1"/>
                </a:solidFill>
              </a:defRPr>
            </a:lvl4pPr>
            <a:lvl5pPr marL="2286000" lvl="4" indent="-36068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2080"/>
              <a:buChar char="o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Video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23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23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17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17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7"/>
          <p:cNvSpPr txBox="1">
            <a:spLocks noGrp="1"/>
          </p:cNvSpPr>
          <p:nvPr>
            <p:ph type="body" idx="1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208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2 column" type="twoObj">
  <p:cSld name="TWO_OBJECT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21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21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1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1"/>
          <p:cNvSpPr txBox="1">
            <a:spLocks noGrp="1"/>
          </p:cNvSpPr>
          <p:nvPr>
            <p:ph type="body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Font typeface="Calibri"/>
              <a:buAutoNum type="arabicPeriod"/>
              <a:defRPr/>
            </a:lvl1pPr>
            <a:lvl2pPr marL="914400" lvl="1" indent="-3937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600"/>
              <a:buFont typeface="Calibri"/>
              <a:buAutoNum type="alphaLcPeriod"/>
              <a:defRPr/>
            </a:lvl2pPr>
            <a:lvl3pPr marL="1371600" lvl="2" indent="-39370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SzPts val="2600"/>
              <a:buFont typeface="Calibri"/>
              <a:buAutoNum type="romanLcPeriod"/>
              <a:defRPr/>
            </a:lvl3pPr>
            <a:lvl4pPr marL="1828800" lvl="3" indent="-42672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3120"/>
              <a:buFont typeface="Arial"/>
              <a:buChar char="•"/>
              <a:defRPr/>
            </a:lvl4pPr>
            <a:lvl5pPr marL="2286000" lvl="4" indent="-36068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2080"/>
              <a:buFont typeface="Courier New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">
  <p:cSld name="Cover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ssential Question(s)">
  <p:cSld name="Essential Question(s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26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26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6"/>
          <p:cNvSpPr txBox="1">
            <a:spLocks noGrp="1"/>
          </p:cNvSpPr>
          <p:nvPr>
            <p:ph type="body" idx="1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Char char="●"/>
              <a:defRPr>
                <a:solidFill>
                  <a:schemeClr val="lt1"/>
                </a:solidFill>
              </a:defRPr>
            </a:lvl1pPr>
            <a:lvl2pPr marL="914400" lvl="1" indent="-3937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600"/>
              <a:buChar char="o"/>
              <a:defRPr>
                <a:solidFill>
                  <a:schemeClr val="lt1"/>
                </a:solidFill>
              </a:defRPr>
            </a:lvl2pPr>
            <a:lvl3pPr marL="1371600" lvl="2" indent="-39370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lt1"/>
              </a:buClr>
              <a:buSzPts val="2600"/>
              <a:buChar char="▪"/>
              <a:defRPr>
                <a:solidFill>
                  <a:schemeClr val="lt1"/>
                </a:solidFill>
              </a:defRPr>
            </a:lvl3pPr>
            <a:lvl4pPr marL="1828800" lvl="3" indent="-3937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600"/>
              <a:buChar char="•"/>
              <a:defRPr>
                <a:solidFill>
                  <a:schemeClr val="lt1"/>
                </a:solidFill>
              </a:defRPr>
            </a:lvl4pPr>
            <a:lvl5pPr marL="2286000" lvl="4" indent="-36068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2080"/>
              <a:buChar char="o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14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971D20"/>
              </a:buClr>
              <a:buSzPts val="2600"/>
              <a:buFont typeface="NTR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ourier New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rgbClr val="E8BF3C"/>
              </a:buClr>
              <a:buSzPts val="2600"/>
              <a:buFont typeface="Noto Sans Symbols"/>
              <a:buChar char="▪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971D20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0680" algn="l" rtl="0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2080"/>
              <a:buFont typeface="Courier New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VWSYXHTMVVo?feature=oembed" TargetMode="External"/><Relationship Id="rId5" Type="http://schemas.openxmlformats.org/officeDocument/2006/relationships/image" Target="../media/image10.jpeg"/><Relationship Id="rId4" Type="http://schemas.openxmlformats.org/officeDocument/2006/relationships/hyperlink" Target="https://youtu.be/VWSYXHTMVVo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edcaa2af35_0_0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Analyzing the Conditions of France</a:t>
            </a:r>
            <a:endParaRPr/>
          </a:p>
        </p:txBody>
      </p:sp>
      <p:sp>
        <p:nvSpPr>
          <p:cNvPr id="117" name="Google Shape;117;g3edcaa2af35_0_0"/>
          <p:cNvSpPr txBox="1">
            <a:spLocks noGrp="1"/>
          </p:cNvSpPr>
          <p:nvPr>
            <p:ph type="body" idx="4294967295"/>
          </p:nvPr>
        </p:nvSpPr>
        <p:spPr>
          <a:xfrm>
            <a:off x="628650" y="1370013"/>
            <a:ext cx="7886700" cy="32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192" algn="l" rtl="0">
              <a:lnSpc>
                <a:spcPct val="100000"/>
              </a:lnSpc>
              <a:spcAft>
                <a:spcPts val="0"/>
              </a:spcAft>
              <a:buSzPts val="2600"/>
              <a:buChar char="●"/>
            </a:pPr>
            <a:r>
              <a:rPr lang="en-US" dirty="0"/>
              <a:t>Discuss with a partner:</a:t>
            </a:r>
            <a:endParaRPr dirty="0"/>
          </a:p>
          <a:p>
            <a:pPr marL="914400" lvl="1" indent="-356616" algn="l" rtl="0">
              <a:lnSpc>
                <a:spcPct val="100000"/>
              </a:lnSpc>
              <a:spcAft>
                <a:spcPts val="0"/>
              </a:spcAft>
              <a:buSzPts val="2600"/>
              <a:buChar char="o"/>
            </a:pPr>
            <a:r>
              <a:rPr lang="en-US" dirty="0"/>
              <a:t>Based on the documents, what was the main cause of the French Revolution? </a:t>
            </a:r>
            <a:endParaRPr dirty="0"/>
          </a:p>
          <a:p>
            <a:pPr marL="64008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0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Causes Pie Chart</a:t>
            </a:r>
            <a:endParaRPr/>
          </a:p>
        </p:txBody>
      </p:sp>
      <p:sp>
        <p:nvSpPr>
          <p:cNvPr id="123" name="Google Shape;123;p10"/>
          <p:cNvSpPr txBox="1">
            <a:spLocks noGrp="1"/>
          </p:cNvSpPr>
          <p:nvPr>
            <p:ph type="body" idx="4294967295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192" algn="l" rtl="0">
              <a:lnSpc>
                <a:spcPct val="100000"/>
              </a:lnSpc>
              <a:spcAft>
                <a:spcPts val="0"/>
              </a:spcAft>
              <a:buSzPts val="2600"/>
              <a:buChar char="●"/>
            </a:pPr>
            <a:r>
              <a:rPr lang="en-US" dirty="0"/>
              <a:t>With a partner, create a pie chart that illustrates the causes of the French Revolution. </a:t>
            </a:r>
            <a:endParaRPr dirty="0"/>
          </a:p>
          <a:p>
            <a:pPr marL="457200" lvl="0" indent="-393192" algn="l" rtl="0">
              <a:lnSpc>
                <a:spcPct val="100000"/>
              </a:lnSpc>
              <a:spcAft>
                <a:spcPts val="0"/>
              </a:spcAft>
              <a:buSzPts val="2600"/>
              <a:buChar char="●"/>
            </a:pPr>
            <a:r>
              <a:rPr lang="en-US" dirty="0"/>
              <a:t>Use the documents to create each piece of the pie chart.</a:t>
            </a:r>
          </a:p>
          <a:p>
            <a:pPr lvl="1" indent="-356616">
              <a:buFont typeface="Courier New" panose="02070309020205020404" pitchFamily="49" charset="0"/>
              <a:buChar char="o"/>
            </a:pPr>
            <a:r>
              <a:rPr lang="en-US" dirty="0"/>
              <a:t>The percentages of the causes should add up to 100%. </a:t>
            </a:r>
            <a:endParaRPr dirty="0"/>
          </a:p>
        </p:txBody>
      </p:sp>
      <p:pic>
        <p:nvPicPr>
          <p:cNvPr id="124" name="Google Shape;124;p10" descr="A pie and a piece of pie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81282" y="274638"/>
            <a:ext cx="1868948" cy="8417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2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Six-Word Memoir</a:t>
            </a:r>
            <a:endParaRPr dirty="0"/>
          </a:p>
        </p:txBody>
      </p:sp>
      <p:sp>
        <p:nvSpPr>
          <p:cNvPr id="130" name="Google Shape;130;p32"/>
          <p:cNvSpPr txBox="1">
            <a:spLocks noGrp="1"/>
          </p:cNvSpPr>
          <p:nvPr>
            <p:ph type="body" idx="4294967295"/>
          </p:nvPr>
        </p:nvSpPr>
        <p:spPr>
          <a:xfrm>
            <a:off x="628650" y="1370025"/>
            <a:ext cx="3496783" cy="32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4008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Summarize what caused the French Revolution in only six words. </a:t>
            </a:r>
            <a:endParaRPr dirty="0"/>
          </a:p>
        </p:txBody>
      </p:sp>
      <p:pic>
        <p:nvPicPr>
          <p:cNvPr id="131" name="Google Shape;131;p32" title="Six Word Memoir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2074862"/>
            <a:ext cx="4083382" cy="993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"/>
          <p:cNvSpPr txBox="1"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Why Do People Revolt?</a:t>
            </a:r>
            <a:endParaRPr dirty="0"/>
          </a:p>
        </p:txBody>
      </p:sp>
      <p:sp>
        <p:nvSpPr>
          <p:cNvPr id="66" name="Google Shape;66;p2"/>
          <p:cNvSpPr txBox="1">
            <a:spLocks noGrp="1"/>
          </p:cNvSpPr>
          <p:nvPr>
            <p:ph type="body" idx="1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r>
              <a:rPr lang="en-US" dirty="0"/>
              <a:t>Exploring Causes of the French Revolution</a:t>
            </a:r>
            <a:endParaRPr dirty="0"/>
          </a:p>
        </p:txBody>
      </p:sp>
      <p:sp>
        <p:nvSpPr>
          <p:cNvPr id="67" name="Google Shape;67;p2"/>
          <p:cNvSpPr/>
          <p:nvPr/>
        </p:nvSpPr>
        <p:spPr>
          <a:xfrm>
            <a:off x="733647" y="1312133"/>
            <a:ext cx="2836019" cy="2519234"/>
          </a:xfrm>
          <a:prstGeom prst="hexagon">
            <a:avLst>
              <a:gd name="adj" fmla="val 25000"/>
              <a:gd name="vf" fmla="val 115470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9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Tell Me Everything</a:t>
            </a:r>
            <a:endParaRPr dirty="0"/>
          </a:p>
        </p:txBody>
      </p:sp>
      <p:sp>
        <p:nvSpPr>
          <p:cNvPr id="73" name="Google Shape;73;p9"/>
          <p:cNvSpPr txBox="1">
            <a:spLocks noGrp="1"/>
          </p:cNvSpPr>
          <p:nvPr>
            <p:ph type="body" idx="4294967295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On a piece of notebook paper, write everything you already know about revolutions. Think about:</a:t>
            </a:r>
            <a:endParaRPr dirty="0"/>
          </a:p>
          <a:p>
            <a:pPr lvl="0" indent="-393192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991B1E"/>
              </a:buClr>
              <a:buSzPts val="2600"/>
              <a:buFont typeface="System Font Regular"/>
              <a:buChar char="●"/>
            </a:pPr>
            <a:r>
              <a:rPr lang="en-US" dirty="0"/>
              <a:t>What does </a:t>
            </a:r>
            <a:r>
              <a:rPr lang="en-US" i="1" dirty="0"/>
              <a:t>revolution </a:t>
            </a:r>
            <a:r>
              <a:rPr lang="en-US" dirty="0"/>
              <a:t>mean? </a:t>
            </a:r>
            <a:endParaRPr dirty="0"/>
          </a:p>
          <a:p>
            <a:pPr lvl="0" indent="-393192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991B1E"/>
              </a:buClr>
              <a:buSzPts val="2600"/>
              <a:buFont typeface="System Font Regular"/>
              <a:buChar char="●"/>
            </a:pPr>
            <a:r>
              <a:rPr lang="en-US" dirty="0"/>
              <a:t>What does </a:t>
            </a:r>
            <a:r>
              <a:rPr lang="en-US" i="1" dirty="0"/>
              <a:t>revolt</a:t>
            </a:r>
            <a:r>
              <a:rPr lang="en-US" dirty="0"/>
              <a:t> mean?</a:t>
            </a:r>
            <a:endParaRPr dirty="0"/>
          </a:p>
          <a:p>
            <a:pPr lvl="0" indent="-393192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991B1E"/>
              </a:buClr>
              <a:buSzPts val="2600"/>
              <a:buFont typeface="System Font Regular"/>
              <a:buChar char="●"/>
            </a:pPr>
            <a:r>
              <a:rPr lang="en-US" dirty="0"/>
              <a:t>What are some revolutions you have heard of or are familiar with?</a:t>
            </a:r>
            <a:endParaRPr dirty="0"/>
          </a:p>
        </p:txBody>
      </p:sp>
      <p:pic>
        <p:nvPicPr>
          <p:cNvPr id="74" name="Google Shape;74;p9" descr="A group of papers with text on them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55392" y="240893"/>
            <a:ext cx="1129120" cy="11291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"/>
          <p:cNvSpPr txBox="1">
            <a:spLocks noGrp="1"/>
          </p:cNvSpPr>
          <p:nvPr>
            <p:ph type="title"/>
          </p:nvPr>
        </p:nvSpPr>
        <p:spPr>
          <a:xfrm>
            <a:off x="623888" y="560388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Essential Question</a:t>
            </a:r>
            <a:endParaRPr dirty="0"/>
          </a:p>
        </p:txBody>
      </p:sp>
      <p:sp>
        <p:nvSpPr>
          <p:cNvPr id="80" name="Google Shape;80;p4"/>
          <p:cNvSpPr txBox="1">
            <a:spLocks noGrp="1"/>
          </p:cNvSpPr>
          <p:nvPr>
            <p:ph type="body" idx="1"/>
          </p:nvPr>
        </p:nvSpPr>
        <p:spPr>
          <a:xfrm>
            <a:off x="624688" y="2780963"/>
            <a:ext cx="7885200" cy="13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What caused the French Revolution?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5"/>
          <p:cNvSpPr txBox="1">
            <a:spLocks noGrp="1"/>
          </p:cNvSpPr>
          <p:nvPr>
            <p:ph type="title"/>
          </p:nvPr>
        </p:nvSpPr>
        <p:spPr>
          <a:xfrm>
            <a:off x="623888" y="560388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Learning Objectives</a:t>
            </a:r>
            <a:endParaRPr dirty="0"/>
          </a:p>
        </p:txBody>
      </p:sp>
      <p:sp>
        <p:nvSpPr>
          <p:cNvPr id="86" name="Google Shape;86;p5"/>
          <p:cNvSpPr txBox="1">
            <a:spLocks noGrp="1"/>
          </p:cNvSpPr>
          <p:nvPr>
            <p:ph type="body" idx="1"/>
          </p:nvPr>
        </p:nvSpPr>
        <p:spPr>
          <a:xfrm>
            <a:off x="623888" y="2808288"/>
            <a:ext cx="7885112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457200" lvl="0" indent="-392747" algn="l" rtl="0">
              <a:lnSpc>
                <a:spcPct val="100000"/>
              </a:lnSpc>
              <a:spcAft>
                <a:spcPts val="0"/>
              </a:spcAft>
              <a:buSzPct val="100000"/>
              <a:buChar char="●"/>
            </a:pPr>
            <a:r>
              <a:rPr lang="en-US" sz="3050" dirty="0"/>
              <a:t>Explain the conditions of pre-revolutionary France.</a:t>
            </a:r>
            <a:endParaRPr sz="3050" dirty="0"/>
          </a:p>
          <a:p>
            <a:pPr marL="457200" lvl="0" indent="-392747" algn="l" rtl="0">
              <a:lnSpc>
                <a:spcPct val="100000"/>
              </a:lnSpc>
              <a:spcAft>
                <a:spcPts val="0"/>
              </a:spcAft>
              <a:buSzPct val="100000"/>
              <a:buChar char="●"/>
            </a:pPr>
            <a:r>
              <a:rPr lang="en-US" sz="3050" dirty="0"/>
              <a:t>Evaluate the social, economic, and political factors that contributed to the French Revolution.</a:t>
            </a:r>
            <a:endParaRPr sz="3050" dirty="0"/>
          </a:p>
          <a:p>
            <a:pPr marL="457200" lvl="0" indent="-292100" algn="l" rtl="0">
              <a:lnSpc>
                <a:spcPct val="100000"/>
              </a:lnSpc>
              <a:spcAft>
                <a:spcPts val="0"/>
              </a:spcAft>
              <a:buSzPct val="100000"/>
              <a:buNone/>
            </a:pP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Categorizing Causes</a:t>
            </a:r>
            <a:endParaRPr dirty="0"/>
          </a:p>
        </p:txBody>
      </p:sp>
      <p:sp>
        <p:nvSpPr>
          <p:cNvPr id="92" name="Google Shape;92;p3"/>
          <p:cNvSpPr txBox="1">
            <a:spLocks noGrp="1"/>
          </p:cNvSpPr>
          <p:nvPr>
            <p:ph type="body" idx="4294967295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35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With a partner, sort each card into one of the three categories provided: 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Aft>
                <a:spcPts val="0"/>
              </a:spcAft>
              <a:buSzPts val="2600"/>
              <a:buChar char="●"/>
            </a:pPr>
            <a:r>
              <a:rPr lang="en-US" dirty="0"/>
              <a:t>Political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Aft>
                <a:spcPts val="0"/>
              </a:spcAft>
              <a:buSzPts val="2600"/>
              <a:buChar char="●"/>
            </a:pPr>
            <a:r>
              <a:rPr lang="en-US" dirty="0"/>
              <a:t>Social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Aft>
                <a:spcPts val="0"/>
              </a:spcAft>
              <a:buSzPts val="2600"/>
              <a:buChar char="●"/>
            </a:pPr>
            <a:r>
              <a:rPr lang="en-US" dirty="0"/>
              <a:t>Economic</a:t>
            </a:r>
            <a:endParaRPr dirty="0"/>
          </a:p>
        </p:txBody>
      </p:sp>
      <p:pic>
        <p:nvPicPr>
          <p:cNvPr id="93" name="Google Shape;93;p3" descr="A group of rectangles on a black background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7348854" y="0"/>
            <a:ext cx="1403402" cy="14034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2"/>
          <p:cNvSpPr txBox="1">
            <a:spLocks noGrp="1"/>
          </p:cNvSpPr>
          <p:nvPr>
            <p:ph type="title"/>
          </p:nvPr>
        </p:nvSpPr>
        <p:spPr>
          <a:xfrm>
            <a:off x="754063" y="4329113"/>
            <a:ext cx="7635875" cy="573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 dirty="0">
                <a:hlinkClick r:id="rId4"/>
              </a:rPr>
              <a:t>Causes of the French Revolution</a:t>
            </a:r>
            <a:endParaRPr dirty="0"/>
          </a:p>
        </p:txBody>
      </p:sp>
      <p:pic>
        <p:nvPicPr>
          <p:cNvPr id="3" name="Online Media 2" descr="Causes of the French Revolution">
            <a:hlinkClick r:id="" action="ppaction://media"/>
            <a:extLst>
              <a:ext uri="{FF2B5EF4-FFF2-40B4-BE49-F238E27FC236}">
                <a16:creationId xmlns:a16="http://schemas.microsoft.com/office/drawing/2014/main" id="{CB1765BA-5FF6-D80E-600E-CA74460BC4C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325286" y="660326"/>
            <a:ext cx="6493428" cy="36687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7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The Three Estates</a:t>
            </a:r>
            <a:endParaRPr/>
          </a:p>
        </p:txBody>
      </p:sp>
      <p:pic>
        <p:nvPicPr>
          <p:cNvPr id="105" name="Google Shape;105;p7" descr="A screenshot of a graph&#10;&#10;AI-generated content may be incorrect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8650" y="1359825"/>
            <a:ext cx="7063700" cy="316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edcaa2af35_0_5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Analyzing the Conditions of France</a:t>
            </a:r>
            <a:endParaRPr dirty="0"/>
          </a:p>
        </p:txBody>
      </p:sp>
      <p:sp>
        <p:nvSpPr>
          <p:cNvPr id="111" name="Google Shape;111;g3edcaa2af35_0_5"/>
          <p:cNvSpPr txBox="1">
            <a:spLocks noGrp="1"/>
          </p:cNvSpPr>
          <p:nvPr>
            <p:ph type="body" idx="4294967295"/>
          </p:nvPr>
        </p:nvSpPr>
        <p:spPr>
          <a:xfrm>
            <a:off x="628650" y="1370013"/>
            <a:ext cx="7886700" cy="32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192" algn="l" rtl="0">
              <a:lnSpc>
                <a:spcPct val="100000"/>
              </a:lnSpc>
              <a:spcAft>
                <a:spcPts val="0"/>
              </a:spcAft>
              <a:buSzPts val="2600"/>
              <a:buChar char="●"/>
            </a:pPr>
            <a:r>
              <a:rPr lang="en-US" dirty="0"/>
              <a:t>With a partner, review each document that provides information about France before the revolution.</a:t>
            </a:r>
            <a:endParaRPr dirty="0"/>
          </a:p>
          <a:p>
            <a:pPr marL="457200" lvl="0" indent="-393192" algn="l" rtl="0">
              <a:lnSpc>
                <a:spcPct val="100000"/>
              </a:lnSpc>
              <a:spcAft>
                <a:spcPts val="0"/>
              </a:spcAft>
              <a:buSzPts val="2600"/>
              <a:buChar char="●"/>
            </a:pPr>
            <a:r>
              <a:rPr lang="en-US" dirty="0"/>
              <a:t>Summarize each document on the handout provided.</a:t>
            </a:r>
            <a:endParaRPr dirty="0"/>
          </a:p>
          <a:p>
            <a:pPr marL="64008" lvl="0" indent="0" algn="l" rtl="0">
              <a:lnSpc>
                <a:spcPct val="100000"/>
              </a:lnSpc>
              <a:spcAft>
                <a:spcPts val="0"/>
              </a:spcAft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313</Words>
  <Application>Microsoft Macintosh PowerPoint</Application>
  <PresentationFormat>On-screen Show (16:9)</PresentationFormat>
  <Paragraphs>36</Paragraphs>
  <Slides>12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Courier New</vt:lpstr>
      <vt:lpstr>NTR</vt:lpstr>
      <vt:lpstr>System Font Regular</vt:lpstr>
      <vt:lpstr>Custom Design</vt:lpstr>
      <vt:lpstr>PowerPoint Presentation</vt:lpstr>
      <vt:lpstr>Why Do People Revolt?</vt:lpstr>
      <vt:lpstr>Tell Me Everything</vt:lpstr>
      <vt:lpstr>Essential Question</vt:lpstr>
      <vt:lpstr>Learning Objectives</vt:lpstr>
      <vt:lpstr>Categorizing Causes</vt:lpstr>
      <vt:lpstr>Causes of the French Revolution</vt:lpstr>
      <vt:lpstr>The Three Estates</vt:lpstr>
      <vt:lpstr>Analyzing the Conditions of France</vt:lpstr>
      <vt:lpstr>Analyzing the Conditions of France</vt:lpstr>
      <vt:lpstr>Causes Pie Chart</vt:lpstr>
      <vt:lpstr>Six-Word Memoir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Do People Revolt</dc:title>
  <dc:subject/>
  <dc:creator>K20 Center</dc:creator>
  <cp:keywords/>
  <dc:description/>
  <cp:lastModifiedBy>Gracia, Ann M.</cp:lastModifiedBy>
  <cp:revision>3</cp:revision>
  <dcterms:created xsi:type="dcterms:W3CDTF">2025-08-05T20:58:42Z</dcterms:created>
  <dcterms:modified xsi:type="dcterms:W3CDTF">2026-07-21T18:56:10Z</dcterms:modified>
  <cp:category/>
</cp:coreProperties>
</file>