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14"/>
  </p:notesMasterIdLst>
  <p:sldIdLst>
    <p:sldId id="256" r:id="rId3"/>
    <p:sldId id="257" r:id="rId4"/>
    <p:sldId id="258" r:id="rId5"/>
    <p:sldId id="259" r:id="rId6"/>
    <p:sldId id="260" r:id="rId7"/>
    <p:sldId id="262" r:id="rId8"/>
    <p:sldId id="261"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6M34aE6nZbLIWE8ilNR+okZdd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9240F-A476-48F5-A518-CBAF67C55EF4}" v="1" dt="2021-01-29T20:27:12.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DAE0121A-7316-4BB3-A995-7823A318E5B7}"/>
    <pc:docChg chg="undo custSel modSld">
      <pc:chgData name="Taylor Thurston" userId="10285e41d43c4120" providerId="LiveId" clId="{DAE0121A-7316-4BB3-A995-7823A318E5B7}" dt="2020-12-03T22:15:34.526" v="537" actId="20577"/>
      <pc:docMkLst>
        <pc:docMk/>
      </pc:docMkLst>
      <pc:sldChg chg="modSp mod">
        <pc:chgData name="Taylor Thurston" userId="10285e41d43c4120" providerId="LiveId" clId="{DAE0121A-7316-4BB3-A995-7823A318E5B7}" dt="2020-12-03T21:57:24.077" v="0"/>
        <pc:sldMkLst>
          <pc:docMk/>
          <pc:sldMk cId="0" sldId="258"/>
        </pc:sldMkLst>
        <pc:spChg chg="mod">
          <ac:chgData name="Taylor Thurston" userId="10285e41d43c4120" providerId="LiveId" clId="{DAE0121A-7316-4BB3-A995-7823A318E5B7}" dt="2020-12-03T21:57:24.077" v="0"/>
          <ac:spMkLst>
            <pc:docMk/>
            <pc:sldMk cId="0" sldId="258"/>
            <ac:spMk id="101" creationId="{00000000-0000-0000-0000-000000000000}"/>
          </ac:spMkLst>
        </pc:spChg>
      </pc:sldChg>
      <pc:sldChg chg="modSp mod">
        <pc:chgData name="Taylor Thurston" userId="10285e41d43c4120" providerId="LiveId" clId="{DAE0121A-7316-4BB3-A995-7823A318E5B7}" dt="2020-12-03T22:15:34.526" v="537" actId="20577"/>
        <pc:sldMkLst>
          <pc:docMk/>
          <pc:sldMk cId="0" sldId="264"/>
        </pc:sldMkLst>
        <pc:spChg chg="mod">
          <ac:chgData name="Taylor Thurston" userId="10285e41d43c4120" providerId="LiveId" clId="{DAE0121A-7316-4BB3-A995-7823A318E5B7}" dt="2020-12-03T22:15:34.526" v="537" actId="20577"/>
          <ac:spMkLst>
            <pc:docMk/>
            <pc:sldMk cId="0" sldId="264"/>
            <ac:spMk id="137" creationId="{00000000-0000-0000-0000-000000000000}"/>
          </ac:spMkLst>
        </pc:spChg>
      </pc:sldChg>
      <pc:sldChg chg="addSp delSp modSp mod modNotes">
        <pc:chgData name="Taylor Thurston" userId="10285e41d43c4120" providerId="LiveId" clId="{DAE0121A-7316-4BB3-A995-7823A318E5B7}" dt="2020-12-03T21:59:21.817" v="105" actId="478"/>
        <pc:sldMkLst>
          <pc:docMk/>
          <pc:sldMk cId="0" sldId="265"/>
        </pc:sldMkLst>
        <pc:spChg chg="add del mod">
          <ac:chgData name="Taylor Thurston" userId="10285e41d43c4120" providerId="LiveId" clId="{DAE0121A-7316-4BB3-A995-7823A318E5B7}" dt="2020-12-03T21:59:21.817" v="105" actId="478"/>
          <ac:spMkLst>
            <pc:docMk/>
            <pc:sldMk cId="0" sldId="265"/>
            <ac:spMk id="3" creationId="{D6E37EDC-CFCD-4059-92A3-3EBCEB6C9FE0}"/>
          </ac:spMkLst>
        </pc:spChg>
        <pc:spChg chg="add del mod">
          <ac:chgData name="Taylor Thurston" userId="10285e41d43c4120" providerId="LiveId" clId="{DAE0121A-7316-4BB3-A995-7823A318E5B7}" dt="2020-12-03T21:58:15.799" v="4"/>
          <ac:spMkLst>
            <pc:docMk/>
            <pc:sldMk cId="0" sldId="265"/>
            <ac:spMk id="4" creationId="{7E06868C-D365-4F28-91FC-EAC725050212}"/>
          </ac:spMkLst>
        </pc:spChg>
        <pc:spChg chg="add mod">
          <ac:chgData name="Taylor Thurston" userId="10285e41d43c4120" providerId="LiveId" clId="{DAE0121A-7316-4BB3-A995-7823A318E5B7}" dt="2020-12-03T21:59:09.814" v="103" actId="20577"/>
          <ac:spMkLst>
            <pc:docMk/>
            <pc:sldMk cId="0" sldId="265"/>
            <ac:spMk id="5" creationId="{C7E86773-7274-4464-B328-DD5EEE5B04B5}"/>
          </ac:spMkLst>
        </pc:spChg>
        <pc:spChg chg="del mod">
          <ac:chgData name="Taylor Thurston" userId="10285e41d43c4120" providerId="LiveId" clId="{DAE0121A-7316-4BB3-A995-7823A318E5B7}" dt="2020-12-03T21:59:14.811" v="104" actId="478"/>
          <ac:spMkLst>
            <pc:docMk/>
            <pc:sldMk cId="0" sldId="265"/>
            <ac:spMk id="143" creationId="{00000000-0000-0000-0000-000000000000}"/>
          </ac:spMkLst>
        </pc:spChg>
      </pc:sldChg>
      <pc:sldChg chg="delSp modSp mod">
        <pc:chgData name="Taylor Thurston" userId="10285e41d43c4120" providerId="LiveId" clId="{DAE0121A-7316-4BB3-A995-7823A318E5B7}" dt="2020-12-03T22:04:46.161" v="125" actId="478"/>
        <pc:sldMkLst>
          <pc:docMk/>
          <pc:sldMk cId="0" sldId="266"/>
        </pc:sldMkLst>
        <pc:spChg chg="mod">
          <ac:chgData name="Taylor Thurston" userId="10285e41d43c4120" providerId="LiveId" clId="{DAE0121A-7316-4BB3-A995-7823A318E5B7}" dt="2020-12-03T22:04:38.603" v="123" actId="14100"/>
          <ac:spMkLst>
            <pc:docMk/>
            <pc:sldMk cId="0" sldId="266"/>
            <ac:spMk id="149" creationId="{00000000-0000-0000-0000-000000000000}"/>
          </ac:spMkLst>
        </pc:spChg>
        <pc:picChg chg="del mod">
          <ac:chgData name="Taylor Thurston" userId="10285e41d43c4120" providerId="LiveId" clId="{DAE0121A-7316-4BB3-A995-7823A318E5B7}" dt="2020-12-03T22:04:46.161" v="125" actId="478"/>
          <ac:picMkLst>
            <pc:docMk/>
            <pc:sldMk cId="0" sldId="266"/>
            <ac:picMk id="151" creationId="{00000000-0000-0000-0000-000000000000}"/>
          </ac:picMkLst>
        </pc:picChg>
      </pc:sldChg>
      <pc:sldChg chg="modSp mod">
        <pc:chgData name="Taylor Thurston" userId="10285e41d43c4120" providerId="LiveId" clId="{DAE0121A-7316-4BB3-A995-7823A318E5B7}" dt="2020-12-03T22:10:35.016" v="450" actId="15"/>
        <pc:sldMkLst>
          <pc:docMk/>
          <pc:sldMk cId="0" sldId="267"/>
        </pc:sldMkLst>
        <pc:spChg chg="mod">
          <ac:chgData name="Taylor Thurston" userId="10285e41d43c4120" providerId="LiveId" clId="{DAE0121A-7316-4BB3-A995-7823A318E5B7}" dt="2020-12-03T22:10:35.016" v="450" actId="15"/>
          <ac:spMkLst>
            <pc:docMk/>
            <pc:sldMk cId="0" sldId="267"/>
            <ac:spMk id="156" creationId="{00000000-0000-0000-0000-000000000000}"/>
          </ac:spMkLst>
        </pc:spChg>
        <pc:spChg chg="mod">
          <ac:chgData name="Taylor Thurston" userId="10285e41d43c4120" providerId="LiveId" clId="{DAE0121A-7316-4BB3-A995-7823A318E5B7}" dt="2020-12-03T22:05:14.312" v="136" actId="20577"/>
          <ac:spMkLst>
            <pc:docMk/>
            <pc:sldMk cId="0" sldId="267"/>
            <ac:spMk id="157" creationId="{00000000-0000-0000-0000-000000000000}"/>
          </ac:spMkLst>
        </pc:spChg>
      </pc:sldChg>
    </pc:docChg>
  </pc:docChgLst>
  <pc:docChgLst>
    <pc:chgData name="Taylor Thurston" userId="10285e41d43c4120" providerId="LiveId" clId="{6BC9240F-A476-48F5-A518-CBAF67C55EF4}"/>
    <pc:docChg chg="custSel delSld modSld sldOrd">
      <pc:chgData name="Taylor Thurston" userId="10285e41d43c4120" providerId="LiveId" clId="{6BC9240F-A476-48F5-A518-CBAF67C55EF4}" dt="2021-01-29T20:30:44.727" v="72" actId="6549"/>
      <pc:docMkLst>
        <pc:docMk/>
      </pc:docMkLst>
      <pc:sldChg chg="addSp modSp mod modNotesTx">
        <pc:chgData name="Taylor Thurston" userId="10285e41d43c4120" providerId="LiveId" clId="{6BC9240F-A476-48F5-A518-CBAF67C55EF4}" dt="2021-01-29T20:30:23.761" v="70" actId="20577"/>
        <pc:sldMkLst>
          <pc:docMk/>
          <pc:sldMk cId="0" sldId="261"/>
        </pc:sldMkLst>
        <pc:spChg chg="mod">
          <ac:chgData name="Taylor Thurston" userId="10285e41d43c4120" providerId="LiveId" clId="{6BC9240F-A476-48F5-A518-CBAF67C55EF4}" dt="2021-01-29T20:27:04.377" v="53" actId="313"/>
          <ac:spMkLst>
            <pc:docMk/>
            <pc:sldMk cId="0" sldId="261"/>
            <ac:spMk id="119" creationId="{00000000-0000-0000-0000-000000000000}"/>
          </ac:spMkLst>
        </pc:spChg>
        <pc:spChg chg="mod">
          <ac:chgData name="Taylor Thurston" userId="10285e41d43c4120" providerId="LiveId" clId="{6BC9240F-A476-48F5-A518-CBAF67C55EF4}" dt="2021-01-29T20:30:23.761" v="70" actId="20577"/>
          <ac:spMkLst>
            <pc:docMk/>
            <pc:sldMk cId="0" sldId="261"/>
            <ac:spMk id="120" creationId="{00000000-0000-0000-0000-000000000000}"/>
          </ac:spMkLst>
        </pc:spChg>
        <pc:picChg chg="add mod">
          <ac:chgData name="Taylor Thurston" userId="10285e41d43c4120" providerId="LiveId" clId="{6BC9240F-A476-48F5-A518-CBAF67C55EF4}" dt="2021-01-29T20:26:26.149" v="3" actId="1076"/>
          <ac:picMkLst>
            <pc:docMk/>
            <pc:sldMk cId="0" sldId="261"/>
            <ac:picMk id="3" creationId="{B45A78F3-BB5C-4427-ADFC-6F28DB141C47}"/>
          </ac:picMkLst>
        </pc:picChg>
      </pc:sldChg>
      <pc:sldChg chg="ord modNotes">
        <pc:chgData name="Taylor Thurston" userId="10285e41d43c4120" providerId="LiveId" clId="{6BC9240F-A476-48F5-A518-CBAF67C55EF4}" dt="2021-01-29T20:30:00.862" v="56"/>
        <pc:sldMkLst>
          <pc:docMk/>
          <pc:sldMk cId="0" sldId="262"/>
        </pc:sldMkLst>
      </pc:sldChg>
      <pc:sldChg chg="del">
        <pc:chgData name="Taylor Thurston" userId="10285e41d43c4120" providerId="LiveId" clId="{6BC9240F-A476-48F5-A518-CBAF67C55EF4}" dt="2021-01-29T20:30:40.693" v="71" actId="47"/>
        <pc:sldMkLst>
          <pc:docMk/>
          <pc:sldMk cId="0" sldId="263"/>
        </pc:sldMkLst>
      </pc:sldChg>
      <pc:sldChg chg="modSp mod">
        <pc:chgData name="Taylor Thurston" userId="10285e41d43c4120" providerId="LiveId" clId="{6BC9240F-A476-48F5-A518-CBAF67C55EF4}" dt="2021-01-29T20:30:44.727" v="72" actId="6549"/>
        <pc:sldMkLst>
          <pc:docMk/>
          <pc:sldMk cId="0" sldId="264"/>
        </pc:sldMkLst>
        <pc:spChg chg="mod">
          <ac:chgData name="Taylor Thurston" userId="10285e41d43c4120" providerId="LiveId" clId="{6BC9240F-A476-48F5-A518-CBAF67C55EF4}" dt="2021-01-29T20:30:44.727" v="72" actId="6549"/>
          <ac:spMkLst>
            <pc:docMk/>
            <pc:sldMk cId="0" sldId="264"/>
            <ac:spMk id="1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VWSYXHTMVV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(2021, January 27). Causes of the French Revolution. YouTube. </a:t>
            </a:r>
            <a:r>
              <a:rPr lang="en-US" dirty="0">
                <a:hlinkClick r:id="rId3"/>
              </a:rPr>
              <a:t>https://youtu.be/VWSYXHTMVVo</a:t>
            </a:r>
            <a:endParaRPr lang="en-US" dirty="0"/>
          </a:p>
          <a:p>
            <a:pPr marL="0" lvl="0" indent="0" algn="l" rtl="0">
              <a:spcBef>
                <a:spcPts val="0"/>
              </a:spcBef>
              <a:spcAft>
                <a:spcPts val="0"/>
              </a:spcAft>
              <a:buNone/>
            </a:pPr>
            <a:endParaRPr dirty="0"/>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7"/>
        <p:cNvGrpSpPr/>
        <p:nvPr/>
      </p:nvGrpSpPr>
      <p:grpSpPr>
        <a:xfrm>
          <a:off x="0" y="0"/>
          <a:ext cx="0" cy="0"/>
          <a:chOff x="0" y="0"/>
          <a:chExt cx="0" cy="0"/>
        </a:xfrm>
      </p:grpSpPr>
      <p:pic>
        <p:nvPicPr>
          <p:cNvPr id="48" name="Google Shape;48;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9" name="Google Shape;49;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0"/>
        <p:cNvGrpSpPr/>
        <p:nvPr/>
      </p:nvGrpSpPr>
      <p:grpSpPr>
        <a:xfrm>
          <a:off x="0" y="0"/>
          <a:ext cx="0" cy="0"/>
          <a:chOff x="0" y="0"/>
          <a:chExt cx="0" cy="0"/>
        </a:xfrm>
      </p:grpSpPr>
      <p:pic>
        <p:nvPicPr>
          <p:cNvPr id="51" name="Google Shape;51;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54" name="Google Shape;54;p27"/>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55"/>
        <p:cNvGrpSpPr/>
        <p:nvPr/>
      </p:nvGrpSpPr>
      <p:grpSpPr>
        <a:xfrm>
          <a:off x="0" y="0"/>
          <a:ext cx="0" cy="0"/>
          <a:chOff x="0" y="0"/>
          <a:chExt cx="0" cy="0"/>
        </a:xfrm>
      </p:grpSpPr>
      <p:pic>
        <p:nvPicPr>
          <p:cNvPr id="56" name="Google Shape;56;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7" name="Google Shape;57;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8"/>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59" name="Google Shape;59;p28"/>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0"/>
        <p:cNvGrpSpPr/>
        <p:nvPr/>
      </p:nvGrpSpPr>
      <p:grpSpPr>
        <a:xfrm>
          <a:off x="0" y="0"/>
          <a:ext cx="0" cy="0"/>
          <a:chOff x="0" y="0"/>
          <a:chExt cx="0" cy="0"/>
        </a:xfrm>
      </p:grpSpPr>
      <p:sp>
        <p:nvSpPr>
          <p:cNvPr id="61" name="Google Shape;61;p29"/>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 name="Google Shape;62;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3" name="Google Shape;63;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65" name="Google Shape;65;p29"/>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66" name="Google Shape;66;p29"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0"/>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6"/>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17" name="Google Shape;17;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8"/>
        <p:cNvGrpSpPr/>
        <p:nvPr/>
      </p:nvGrpSpPr>
      <p:grpSpPr>
        <a:xfrm>
          <a:off x="0" y="0"/>
          <a:ext cx="0" cy="0"/>
          <a:chOff x="0" y="0"/>
          <a:chExt cx="0" cy="0"/>
        </a:xfrm>
      </p:grpSpPr>
      <p:sp>
        <p:nvSpPr>
          <p:cNvPr id="19" name="Google Shape;19;p2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5" name="Google Shape;25;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9" name="Google Shape;29;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22"/>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3"/>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23"/>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6" name="Google Shape;3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7" name="Google Shape;37;p23"/>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38"/>
        <p:cNvGrpSpPr/>
        <p:nvPr/>
      </p:nvGrpSpPr>
      <p:grpSpPr>
        <a:xfrm>
          <a:off x="0" y="0"/>
          <a:ext cx="0" cy="0"/>
          <a:chOff x="0" y="0"/>
          <a:chExt cx="0" cy="0"/>
        </a:xfrm>
      </p:grpSpPr>
      <p:sp>
        <p:nvSpPr>
          <p:cNvPr id="39" name="Google Shape;39;p2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2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1" name="Google Shape;41;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3"/>
        <p:cNvGrpSpPr/>
        <p:nvPr/>
      </p:nvGrpSpPr>
      <p:grpSpPr>
        <a:xfrm>
          <a:off x="0" y="0"/>
          <a:ext cx="0" cy="0"/>
          <a:chOff x="0" y="0"/>
          <a:chExt cx="0" cy="0"/>
        </a:xfrm>
      </p:grpSpPr>
      <p:pic>
        <p:nvPicPr>
          <p:cNvPr id="44" name="Google Shape;44;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5" name="Google Shape;45;p2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46" name="Google Shape;46;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VWSYXHTMVV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Clr>
                <a:schemeClr val="accent4"/>
              </a:buClr>
              <a:buSzPts val="2600"/>
              <a:buFont typeface="Arial"/>
              <a:buChar char="•"/>
            </a:pPr>
            <a:r>
              <a:rPr lang="en-US" dirty="0"/>
              <a:t>Take out a piece of notebook paper. Write for two </a:t>
            </a:r>
            <a:r>
              <a:rPr lang="en-US" dirty="0">
                <a:latin typeface="Calibri" panose="020F0502020204030204" pitchFamily="34" charset="0"/>
                <a:cs typeface="Calibri" panose="020F0502020204030204" pitchFamily="34" charset="0"/>
              </a:rPr>
              <a:t>minutes over the following questions:</a:t>
            </a:r>
            <a:endParaRPr dirty="0">
              <a:latin typeface="Calibri" panose="020F0502020204030204" pitchFamily="34" charset="0"/>
              <a:cs typeface="Calibri" panose="020F0502020204030204" pitchFamily="34" charset="0"/>
            </a:endParaRPr>
          </a:p>
          <a:p>
            <a:pPr marL="684213" lvl="1" indent="-227013">
              <a:spcBef>
                <a:spcPts val="0"/>
              </a:spcBef>
              <a:buClr>
                <a:schemeClr val="accent4"/>
              </a:buClr>
              <a:buSzPts val="1800"/>
              <a:buFont typeface="Calibri"/>
              <a:buAutoNum type="arabicPeriod"/>
            </a:pPr>
            <a:r>
              <a:rPr lang="en-US" sz="1800" b="0" i="0" u="none" strike="noStrike" dirty="0">
                <a:solidFill>
                  <a:srgbClr val="000000"/>
                </a:solidFill>
                <a:latin typeface="Calibri" panose="020F0502020204030204" pitchFamily="34" charset="0"/>
                <a:ea typeface="Arial"/>
                <a:cs typeface="Calibri" panose="020F0502020204030204" pitchFamily="34" charset="0"/>
                <a:sym typeface="Arial"/>
              </a:rPr>
              <a:t>Are revolutions always necessary? </a:t>
            </a:r>
            <a:endParaRPr sz="1800" dirty="0">
              <a:latin typeface="Calibri" panose="020F0502020204030204" pitchFamily="34" charset="0"/>
              <a:cs typeface="Calibri" panose="020F0502020204030204" pitchFamily="34" charset="0"/>
            </a:endParaRPr>
          </a:p>
          <a:p>
            <a:pPr marL="684213" lvl="1" indent="-227013">
              <a:spcBef>
                <a:spcPts val="0"/>
              </a:spcBef>
              <a:buClr>
                <a:schemeClr val="accent4"/>
              </a:buClr>
              <a:buSzPts val="1800"/>
              <a:buFont typeface="Calibri"/>
              <a:buAutoNum type="arabicPeriod"/>
            </a:pPr>
            <a:r>
              <a:rPr lang="en-US" sz="1800" b="0" i="0" u="none" strike="noStrike" dirty="0">
                <a:solidFill>
                  <a:srgbClr val="000000"/>
                </a:solidFill>
                <a:latin typeface="Calibri" panose="020F0502020204030204" pitchFamily="34" charset="0"/>
                <a:ea typeface="Arial"/>
                <a:cs typeface="Calibri" panose="020F0502020204030204" pitchFamily="34" charset="0"/>
                <a:sym typeface="Arial"/>
              </a:rPr>
              <a:t>Based on your information from the lesson, did the Third Estate have any other options besides revolting? </a:t>
            </a:r>
            <a:endParaRPr sz="1800" dirty="0">
              <a:latin typeface="Calibri" panose="020F0502020204030204" pitchFamily="34" charset="0"/>
              <a:cs typeface="Calibri" panose="020F0502020204030204" pitchFamily="34" charset="0"/>
            </a:endParaRPr>
          </a:p>
          <a:p>
            <a:pPr marL="684213" lvl="1" indent="-227013">
              <a:spcBef>
                <a:spcPts val="0"/>
              </a:spcBef>
              <a:buClr>
                <a:schemeClr val="accent4"/>
              </a:buClr>
              <a:buSzPts val="1800"/>
              <a:buFont typeface="Calibri"/>
              <a:buAutoNum type="arabicPeriod"/>
            </a:pPr>
            <a:r>
              <a:rPr lang="en-US" sz="1800" b="0" i="0" u="none" strike="noStrike" dirty="0">
                <a:solidFill>
                  <a:srgbClr val="000000"/>
                </a:solidFill>
                <a:latin typeface="Calibri" panose="020F0502020204030204" pitchFamily="34" charset="0"/>
                <a:ea typeface="Roboto"/>
                <a:cs typeface="Calibri" panose="020F0502020204030204" pitchFamily="34" charset="0"/>
                <a:sym typeface="Roboto"/>
              </a:rPr>
              <a:t>Has there ever been an injustice that you (as a student) felt you should speak up against?</a:t>
            </a:r>
            <a:endParaRPr sz="1800" dirty="0">
              <a:latin typeface="Calibri" panose="020F0502020204030204" pitchFamily="34" charset="0"/>
              <a:cs typeface="Calibri" panose="020F0502020204030204" pitchFamily="34" charset="0"/>
            </a:endParaRPr>
          </a:p>
          <a:p>
            <a:pPr marL="227013" lvl="0" indent="-227013" algn="l" rtl="0">
              <a:spcBef>
                <a:spcPts val="520"/>
              </a:spcBef>
              <a:spcAft>
                <a:spcPts val="0"/>
              </a:spcAft>
              <a:buClr>
                <a:schemeClr val="accent4"/>
              </a:buClr>
              <a:buSzPts val="2600"/>
              <a:buFont typeface="Arial"/>
              <a:buChar char="•"/>
            </a:pPr>
            <a:r>
              <a:rPr lang="en-US" dirty="0">
                <a:latin typeface="Calibri" panose="020F0502020204030204" pitchFamily="34" charset="0"/>
                <a:cs typeface="Calibri" panose="020F0502020204030204" pitchFamily="34" charset="0"/>
              </a:rPr>
              <a:t>After writing, turn to another student and discuss your responses. </a:t>
            </a:r>
            <a:endParaRPr dirty="0">
              <a:latin typeface="Calibri" panose="020F0502020204030204" pitchFamily="34" charset="0"/>
              <a:cs typeface="Calibri" panose="020F0502020204030204" pitchFamily="34" charset="0"/>
            </a:endParaRPr>
          </a:p>
        </p:txBody>
      </p:sp>
      <p:sp>
        <p:nvSpPr>
          <p:cNvPr id="150" name="Google Shape;150;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Two-Minute Paper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Clr>
                <a:schemeClr val="accent4"/>
              </a:buClr>
              <a:buSzPts val="2600"/>
              <a:buFont typeface="Arial"/>
              <a:buChar char="•"/>
            </a:pPr>
            <a:r>
              <a:rPr lang="en-US" dirty="0"/>
              <a:t>Using the evidence you have gathered from the documents you analyzed and the cards you sorted, use the CER template to answer the following question:</a:t>
            </a:r>
            <a:endParaRPr dirty="0"/>
          </a:p>
          <a:p>
            <a:pPr marL="684213" lvl="1" indent="-227013">
              <a:spcBef>
                <a:spcPts val="520"/>
              </a:spcBef>
              <a:buClr>
                <a:schemeClr val="accent4"/>
              </a:buClr>
              <a:buSzPts val="2600"/>
            </a:pPr>
            <a:r>
              <a:rPr lang="en-US" b="1" dirty="0"/>
              <a:t>What was the main cause of the French Revolution? </a:t>
            </a:r>
          </a:p>
          <a:p>
            <a:pPr marL="227013" lvl="0" indent="-227013" algn="l" rtl="0">
              <a:spcBef>
                <a:spcPts val="520"/>
              </a:spcBef>
              <a:spcAft>
                <a:spcPts val="0"/>
              </a:spcAft>
              <a:buClr>
                <a:schemeClr val="accent4"/>
              </a:buClr>
              <a:buSzPts val="2600"/>
              <a:buFont typeface="Arial"/>
              <a:buChar char="•"/>
            </a:pPr>
            <a:r>
              <a:rPr lang="en-US" dirty="0"/>
              <a:t>Make a claim in the first box. Reference one or more documents as evidence in the second box. In the third box, explain your reasoning (that is, how the document you referenced supports your claim).</a:t>
            </a:r>
            <a:endParaRPr dirty="0"/>
          </a:p>
        </p:txBody>
      </p:sp>
      <p:sp>
        <p:nvSpPr>
          <p:cNvPr id="157" name="Google Shape;157;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Claim, Evidence, Reasoning (CER)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Why Do People Revolt? </a:t>
            </a:r>
            <a:endParaRPr/>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Exploring Causes of the French Revolution</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What causes people to revolt against authority?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398463" lvl="0" indent="-342900" algn="l" rtl="0">
              <a:lnSpc>
                <a:spcPct val="80000"/>
              </a:lnSpc>
              <a:spcBef>
                <a:spcPts val="0"/>
              </a:spcBef>
              <a:spcAft>
                <a:spcPts val="0"/>
              </a:spcAft>
              <a:buClr>
                <a:schemeClr val="lt1"/>
              </a:buClr>
              <a:buSzPts val="2405"/>
              <a:buFont typeface="Arial"/>
              <a:buChar char="•"/>
            </a:pPr>
            <a:r>
              <a:rPr lang="en-US" sz="2405"/>
              <a:t>Explain the conditions of pre-revolutionary France.</a:t>
            </a:r>
            <a:endParaRPr/>
          </a:p>
          <a:p>
            <a:pPr marL="398463" lvl="0" indent="-342900" algn="l" rtl="0">
              <a:lnSpc>
                <a:spcPct val="80000"/>
              </a:lnSpc>
              <a:spcBef>
                <a:spcPts val="481"/>
              </a:spcBef>
              <a:spcAft>
                <a:spcPts val="0"/>
              </a:spcAft>
              <a:buClr>
                <a:schemeClr val="lt1"/>
              </a:buClr>
              <a:buSzPts val="2405"/>
              <a:buFont typeface="Arial"/>
              <a:buChar char="•"/>
            </a:pPr>
            <a:r>
              <a:rPr lang="en-US" sz="2405"/>
              <a:t>Evaluate the social, economic, and political factors that contributed to the French Revolution.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9350"/>
            <a:ext cx="5140500" cy="3434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a:t>On a piece of notebook paper, write everything you already know about revolutions. </a:t>
            </a:r>
            <a:endParaRPr/>
          </a:p>
          <a:p>
            <a:pPr marL="227013" lvl="0" indent="-227013" algn="l" rtl="0">
              <a:spcBef>
                <a:spcPts val="520"/>
              </a:spcBef>
              <a:spcAft>
                <a:spcPts val="0"/>
              </a:spcAft>
              <a:buClr>
                <a:schemeClr val="accent4"/>
              </a:buClr>
              <a:buSzPts val="2600"/>
              <a:buFont typeface="Arial"/>
              <a:buChar char="•"/>
            </a:pPr>
            <a:r>
              <a:rPr lang="en-US"/>
              <a:t>What does </a:t>
            </a:r>
            <a:r>
              <a:rPr lang="en-US" i="1"/>
              <a:t>revolution </a:t>
            </a:r>
            <a:r>
              <a:rPr lang="en-US"/>
              <a:t>mean? </a:t>
            </a:r>
            <a:endParaRPr/>
          </a:p>
          <a:p>
            <a:pPr marL="227013" lvl="0" indent="-227013" algn="l" rtl="0">
              <a:spcBef>
                <a:spcPts val="520"/>
              </a:spcBef>
              <a:spcAft>
                <a:spcPts val="0"/>
              </a:spcAft>
              <a:buClr>
                <a:schemeClr val="accent4"/>
              </a:buClr>
              <a:buSzPts val="2600"/>
              <a:buFont typeface="Arial"/>
              <a:buChar char="•"/>
            </a:pPr>
            <a:r>
              <a:rPr lang="en-US"/>
              <a:t>What are some revolutions you have heard of or are familiar with?</a:t>
            </a:r>
            <a:endParaRPr/>
          </a:p>
        </p:txBody>
      </p:sp>
      <p:sp>
        <p:nvSpPr>
          <p:cNvPr id="113" name="Google Shape;11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Tell Me Everything</a:t>
            </a:r>
            <a:endParaRPr/>
          </a:p>
        </p:txBody>
      </p:sp>
      <p:pic>
        <p:nvPicPr>
          <p:cNvPr id="114" name="Google Shape;114;p5"/>
          <p:cNvPicPr preferRelativeResize="0"/>
          <p:nvPr/>
        </p:nvPicPr>
        <p:blipFill>
          <a:blip r:embed="rId3">
            <a:alphaModFix/>
          </a:blip>
          <a:stretch>
            <a:fillRect/>
          </a:stretch>
        </p:blipFill>
        <p:spPr>
          <a:xfrm>
            <a:off x="6353950" y="1504926"/>
            <a:ext cx="2133650" cy="2133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body" idx="1"/>
          </p:nvPr>
        </p:nvSpPr>
        <p:spPr>
          <a:xfrm>
            <a:off x="457200" y="926123"/>
            <a:ext cx="8229600" cy="381732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Sort each card provided into one of three categories: social issue, political issue, or economic issue.</a:t>
            </a:r>
            <a:endParaRPr dirty="0"/>
          </a:p>
          <a:p>
            <a:pPr marL="0" lvl="0" indent="0" algn="l" rtl="0">
              <a:spcBef>
                <a:spcPts val="520"/>
              </a:spcBef>
              <a:spcAft>
                <a:spcPts val="0"/>
              </a:spcAft>
              <a:buSzPts val="2600"/>
              <a:buNone/>
            </a:pPr>
            <a:endParaRPr dirty="0"/>
          </a:p>
          <a:p>
            <a:pPr marL="227013" lvl="0" indent="-227013" algn="l" rtl="0">
              <a:spcBef>
                <a:spcPts val="320"/>
              </a:spcBef>
              <a:spcAft>
                <a:spcPts val="0"/>
              </a:spcAft>
              <a:buClr>
                <a:schemeClr val="accent4"/>
              </a:buClr>
              <a:buSzPts val="1600"/>
              <a:buFont typeface="Arial"/>
              <a:buChar char="•"/>
            </a:pPr>
            <a:r>
              <a:rPr lang="en-US" sz="1600" dirty="0"/>
              <a:t>Social issue: an issue characterized by the way different groups of people living in a country interact with each other and how each group feels they are being treated. </a:t>
            </a:r>
            <a:endParaRPr dirty="0"/>
          </a:p>
          <a:p>
            <a:pPr marL="227013" lvl="0" indent="-125413" algn="l" rtl="0">
              <a:spcBef>
                <a:spcPts val="320"/>
              </a:spcBef>
              <a:spcAft>
                <a:spcPts val="0"/>
              </a:spcAft>
              <a:buClr>
                <a:schemeClr val="accent4"/>
              </a:buClr>
              <a:buSzPts val="1600"/>
              <a:buFont typeface="Arial"/>
              <a:buNone/>
            </a:pPr>
            <a:endParaRPr sz="1600" dirty="0"/>
          </a:p>
          <a:p>
            <a:pPr marL="227013" lvl="0" indent="-227013" algn="l" rtl="0">
              <a:spcBef>
                <a:spcPts val="320"/>
              </a:spcBef>
              <a:spcAft>
                <a:spcPts val="0"/>
              </a:spcAft>
              <a:buClr>
                <a:schemeClr val="accent4"/>
              </a:buClr>
              <a:buSzPts val="1600"/>
              <a:buFont typeface="Arial"/>
              <a:buChar char="•"/>
            </a:pPr>
            <a:r>
              <a:rPr lang="en-US" sz="1600" dirty="0"/>
              <a:t>Political issue: an issue characterized by problems the citizens have with the way their government runs the country.</a:t>
            </a:r>
            <a:endParaRPr dirty="0"/>
          </a:p>
          <a:p>
            <a:pPr marL="227013" lvl="0" indent="-125413" algn="l" rtl="0">
              <a:spcBef>
                <a:spcPts val="320"/>
              </a:spcBef>
              <a:spcAft>
                <a:spcPts val="0"/>
              </a:spcAft>
              <a:buClr>
                <a:schemeClr val="accent4"/>
              </a:buClr>
              <a:buSzPts val="1600"/>
              <a:buFont typeface="Arial"/>
              <a:buNone/>
            </a:pPr>
            <a:endParaRPr sz="1600" dirty="0"/>
          </a:p>
          <a:p>
            <a:pPr marL="227013" lvl="0" indent="-227013" algn="l" rtl="0">
              <a:spcBef>
                <a:spcPts val="320"/>
              </a:spcBef>
              <a:spcAft>
                <a:spcPts val="0"/>
              </a:spcAft>
              <a:buClr>
                <a:schemeClr val="accent4"/>
              </a:buClr>
              <a:buSzPts val="1600"/>
              <a:buFont typeface="Arial"/>
              <a:buChar char="•"/>
            </a:pPr>
            <a:r>
              <a:rPr lang="en-US" sz="1600" dirty="0"/>
              <a:t>Economic issue: an issue characterized by the ability of a country’s people to earn a stable income and feed their families.</a:t>
            </a:r>
            <a:endParaRPr dirty="0"/>
          </a:p>
        </p:txBody>
      </p:sp>
      <p:sp>
        <p:nvSpPr>
          <p:cNvPr id="126" name="Google Shape;126;p7"/>
          <p:cNvSpPr txBox="1">
            <a:spLocks noGrp="1"/>
          </p:cNvSpPr>
          <p:nvPr>
            <p:ph type="title"/>
          </p:nvPr>
        </p:nvSpPr>
        <p:spPr>
          <a:xfrm>
            <a:off x="457200" y="105508"/>
            <a:ext cx="8229600" cy="820615"/>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Categorizing Causes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1"/>
          </p:nvPr>
        </p:nvSpPr>
        <p:spPr>
          <a:xfrm>
            <a:off x="457200" y="4389116"/>
            <a:ext cx="8229600" cy="754384"/>
          </a:xfrm>
          <a:prstGeom prst="rect">
            <a:avLst/>
          </a:prstGeom>
          <a:noFill/>
          <a:ln>
            <a:noFill/>
          </a:ln>
        </p:spPr>
        <p:txBody>
          <a:bodyPr spcFirstLastPara="1" wrap="square" lIns="91425" tIns="45700" rIns="91425" bIns="45700" anchor="t" anchorCtr="0">
            <a:normAutofit/>
          </a:bodyPr>
          <a:lstStyle/>
          <a:p>
            <a:pPr marL="0" lvl="0" indent="0" algn="ctr" rtl="0">
              <a:spcBef>
                <a:spcPts val="520"/>
              </a:spcBef>
              <a:spcAft>
                <a:spcPts val="0"/>
              </a:spcAft>
              <a:buSzPts val="2600"/>
              <a:buNone/>
            </a:pPr>
            <a:r>
              <a:rPr lang="en-US" sz="2000" dirty="0">
                <a:hlinkClick r:id="rId3"/>
              </a:rPr>
              <a:t>“Causes of the French Revolution”</a:t>
            </a:r>
            <a:endParaRPr sz="2000" dirty="0"/>
          </a:p>
        </p:txBody>
      </p:sp>
      <p:sp>
        <p:nvSpPr>
          <p:cNvPr id="120" name="Google Shape;120;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France in 1789</a:t>
            </a:r>
            <a:endParaRPr dirty="0"/>
          </a:p>
        </p:txBody>
      </p:sp>
      <p:pic>
        <p:nvPicPr>
          <p:cNvPr id="3" name="Picture 2">
            <a:extLst>
              <a:ext uri="{FF2B5EF4-FFF2-40B4-BE49-F238E27FC236}">
                <a16:creationId xmlns:a16="http://schemas.microsoft.com/office/drawing/2014/main" id="{B45A78F3-BB5C-4427-ADFC-6F28DB141C47}"/>
              </a:ext>
            </a:extLst>
          </p:cNvPr>
          <p:cNvPicPr>
            <a:picLocks noChangeAspect="1"/>
          </p:cNvPicPr>
          <p:nvPr/>
        </p:nvPicPr>
        <p:blipFill>
          <a:blip r:embed="rId4"/>
          <a:stretch>
            <a:fillRect/>
          </a:stretch>
        </p:blipFill>
        <p:spPr>
          <a:xfrm>
            <a:off x="1990503" y="1309352"/>
            <a:ext cx="5162994" cy="3079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457200" y="999255"/>
            <a:ext cx="8229600" cy="3434098"/>
          </a:xfrm>
          <a:prstGeom prst="rect">
            <a:avLst/>
          </a:prstGeom>
          <a:noFill/>
          <a:ln>
            <a:noFill/>
          </a:ln>
        </p:spPr>
        <p:txBody>
          <a:bodyPr spcFirstLastPara="1" wrap="square" lIns="91425" tIns="45700" rIns="91425" bIns="45700" anchor="t" anchorCtr="0">
            <a:normAutofit/>
          </a:bodyPr>
          <a:lstStyle/>
          <a:p>
            <a:pPr marL="227013" lvl="0" indent="-195263" algn="l" rtl="0">
              <a:spcBef>
                <a:spcPts val="520"/>
              </a:spcBef>
              <a:spcAft>
                <a:spcPts val="0"/>
              </a:spcAft>
              <a:buClr>
                <a:schemeClr val="accent4"/>
              </a:buClr>
              <a:buSzPts val="2100"/>
              <a:buFont typeface="Arial"/>
              <a:buChar char="•"/>
            </a:pPr>
            <a:r>
              <a:rPr lang="en-US" sz="2100" dirty="0"/>
              <a:t>Next, let’s analyze a few short documents that explore different aspects about life in France during the period leading up to the French Revolution.</a:t>
            </a:r>
            <a:endParaRPr sz="2100" dirty="0"/>
          </a:p>
          <a:p>
            <a:pPr marL="227012" lvl="0" indent="-195262" algn="l" rtl="0">
              <a:spcBef>
                <a:spcPts val="520"/>
              </a:spcBef>
              <a:spcAft>
                <a:spcPts val="0"/>
              </a:spcAft>
              <a:buClr>
                <a:schemeClr val="accent4"/>
              </a:buClr>
              <a:buSzPts val="2100"/>
              <a:buFont typeface="Arial"/>
              <a:buChar char="•"/>
            </a:pPr>
            <a:r>
              <a:rPr lang="en-US" sz="2100" dirty="0"/>
              <a:t>Summarize each document in the graphic organizer. </a:t>
            </a:r>
            <a:endParaRPr sz="2100" dirty="0"/>
          </a:p>
          <a:p>
            <a:pPr marL="480034" lvl="1" indent="-191505" algn="l" rtl="0">
              <a:spcBef>
                <a:spcPts val="520"/>
              </a:spcBef>
              <a:spcAft>
                <a:spcPts val="0"/>
              </a:spcAft>
              <a:buClr>
                <a:schemeClr val="accent4"/>
              </a:buClr>
              <a:buSzPts val="2100"/>
              <a:buFont typeface="Arial"/>
              <a:buChar char="•"/>
            </a:pPr>
            <a:r>
              <a:rPr lang="en-US" sz="1500" dirty="0"/>
              <a:t>Categorizing each document based on whether it focuses on a political, economic, or social issue. </a:t>
            </a:r>
            <a:endParaRPr sz="1500" dirty="0"/>
          </a:p>
          <a:p>
            <a:pPr marL="480034" lvl="1" indent="-191505" algn="l" rtl="0">
              <a:spcBef>
                <a:spcPts val="520"/>
              </a:spcBef>
              <a:spcAft>
                <a:spcPts val="0"/>
              </a:spcAft>
              <a:buClr>
                <a:schemeClr val="accent4"/>
              </a:buClr>
              <a:buSzPts val="2100"/>
              <a:buFont typeface="Arial"/>
              <a:buChar char="•"/>
            </a:pPr>
            <a:r>
              <a:rPr lang="en-US" sz="1500" dirty="0"/>
              <a:t>Look for evidence in each document that the issue at hand could have led to the French Revolution. Use the Why-Lighting strategy to highlight this evidence.</a:t>
            </a:r>
            <a:endParaRPr sz="1500" dirty="0"/>
          </a:p>
          <a:p>
            <a:pPr marL="227013" lvl="0" indent="-195263" algn="l" rtl="0">
              <a:spcBef>
                <a:spcPts val="520"/>
              </a:spcBef>
              <a:spcAft>
                <a:spcPts val="0"/>
              </a:spcAft>
              <a:buClr>
                <a:schemeClr val="accent4"/>
              </a:buClr>
              <a:buSzPts val="2100"/>
              <a:buFont typeface="Arial"/>
              <a:buChar char="•"/>
            </a:pPr>
            <a:r>
              <a:rPr lang="en-US" sz="2100" dirty="0"/>
              <a:t>Consider this information as you think about what the main cause of the French Revolution could have been.</a:t>
            </a:r>
            <a:endParaRPr sz="2100" dirty="0"/>
          </a:p>
          <a:p>
            <a:pPr marL="227013" lvl="0" indent="-61913" algn="l" rtl="0">
              <a:spcBef>
                <a:spcPts val="520"/>
              </a:spcBef>
              <a:spcAft>
                <a:spcPts val="0"/>
              </a:spcAft>
              <a:buClr>
                <a:schemeClr val="accent4"/>
              </a:buClr>
              <a:buSzPts val="2600"/>
              <a:buFont typeface="Arial"/>
              <a:buNone/>
            </a:pPr>
            <a:endParaRPr dirty="0">
              <a:highlight>
                <a:srgbClr val="FFFF00"/>
              </a:highlight>
            </a:endParaRPr>
          </a:p>
        </p:txBody>
      </p:sp>
      <p:sp>
        <p:nvSpPr>
          <p:cNvPr id="138" name="Google Shape;138;p9"/>
          <p:cNvSpPr txBox="1">
            <a:spLocks noGrp="1"/>
          </p:cNvSpPr>
          <p:nvPr>
            <p:ph type="title"/>
          </p:nvPr>
        </p:nvSpPr>
        <p:spPr>
          <a:xfrm>
            <a:off x="457200" y="-2850"/>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Analyzing the Conditions of France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10"/>
          <p:cNvSpPr txBox="1">
            <a:spLocks noGrp="1"/>
          </p:cNvSpPr>
          <p:nvPr>
            <p:ph type="title"/>
          </p:nvPr>
        </p:nvSpPr>
        <p:spPr>
          <a:xfrm>
            <a:off x="457200" y="-4260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Categorizing Causes in France</a:t>
            </a:r>
            <a:endParaRPr dirty="0"/>
          </a:p>
        </p:txBody>
      </p:sp>
      <p:sp>
        <p:nvSpPr>
          <p:cNvPr id="5" name="Google Shape;125;p7">
            <a:extLst>
              <a:ext uri="{FF2B5EF4-FFF2-40B4-BE49-F238E27FC236}">
                <a16:creationId xmlns:a16="http://schemas.microsoft.com/office/drawing/2014/main" id="{C7E86773-7274-4464-B328-DD5EEE5B04B5}"/>
              </a:ext>
            </a:extLst>
          </p:cNvPr>
          <p:cNvSpPr txBox="1">
            <a:spLocks/>
          </p:cNvSpPr>
          <p:nvPr/>
        </p:nvSpPr>
        <p:spPr>
          <a:xfrm>
            <a:off x="457200" y="862350"/>
            <a:ext cx="8229600" cy="3578953"/>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40"/>
              </a:spcBef>
              <a:spcAft>
                <a:spcPts val="0"/>
              </a:spcAft>
              <a:buClr>
                <a:schemeClr val="accent2"/>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4325" algn="l" rtl="0">
              <a:lnSpc>
                <a:spcPct val="100000"/>
              </a:lnSpc>
              <a:spcBef>
                <a:spcPts val="270"/>
              </a:spcBef>
              <a:spcAft>
                <a:spcPts val="0"/>
              </a:spcAft>
              <a:buClr>
                <a:schemeClr val="accent4"/>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dirty="0"/>
              <a:t>Sort each card provided into one of three categories: social issue, political issue, or economic issue. This time, the cards describe conditions in France.</a:t>
            </a:r>
          </a:p>
          <a:p>
            <a:pPr marL="0" indent="0">
              <a:buFont typeface="Arial"/>
              <a:buNone/>
            </a:pPr>
            <a:endParaRPr lang="en-US" dirty="0"/>
          </a:p>
          <a:p>
            <a:pPr marL="227013" indent="-227013">
              <a:spcBef>
                <a:spcPts val="320"/>
              </a:spcBef>
              <a:buSzPts val="1600"/>
            </a:pPr>
            <a:r>
              <a:rPr lang="en-US" sz="1600" dirty="0"/>
              <a:t>Social issue: an issue characterized by the way different groups of people living in a country interact with each other and how each group feels they are being treated. </a:t>
            </a:r>
            <a:endParaRPr lang="en-US" dirty="0"/>
          </a:p>
          <a:p>
            <a:pPr marL="227013" indent="-125413">
              <a:spcBef>
                <a:spcPts val="320"/>
              </a:spcBef>
              <a:buSzPts val="1600"/>
              <a:buFont typeface="Arial"/>
              <a:buNone/>
            </a:pPr>
            <a:endParaRPr lang="en-US" sz="1600" dirty="0"/>
          </a:p>
          <a:p>
            <a:pPr marL="227013" indent="-227013">
              <a:spcBef>
                <a:spcPts val="320"/>
              </a:spcBef>
              <a:buSzPts val="1600"/>
            </a:pPr>
            <a:r>
              <a:rPr lang="en-US" sz="1600" dirty="0"/>
              <a:t>Political issue: an issue characterized by problems the citizens have with the way their government runs the country.</a:t>
            </a:r>
            <a:endParaRPr lang="en-US" dirty="0"/>
          </a:p>
          <a:p>
            <a:pPr marL="227013" indent="-125413">
              <a:spcBef>
                <a:spcPts val="320"/>
              </a:spcBef>
              <a:buSzPts val="1600"/>
              <a:buFont typeface="Arial"/>
              <a:buNone/>
            </a:pPr>
            <a:endParaRPr lang="en-US" sz="1600" dirty="0"/>
          </a:p>
          <a:p>
            <a:pPr marL="227013" indent="-227013">
              <a:spcBef>
                <a:spcPts val="320"/>
              </a:spcBef>
              <a:buSzPts val="1600"/>
            </a:pPr>
            <a:r>
              <a:rPr lang="en-US" sz="1600" dirty="0"/>
              <a:t>Economic issue: an issue characterized by the ability of a country’s people to earn a stable income and feed their families.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585</Words>
  <Application>Microsoft Macintosh PowerPoint</Application>
  <PresentationFormat>On-screen Show (16:9)</PresentationFormat>
  <Paragraphs>46</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Noto Sans Symbols</vt:lpstr>
      <vt:lpstr>Calibri</vt:lpstr>
      <vt:lpstr>Arial</vt:lpstr>
      <vt:lpstr>LEARN theme</vt:lpstr>
      <vt:lpstr>LEARN theme</vt:lpstr>
      <vt:lpstr>PowerPoint Presentation</vt:lpstr>
      <vt:lpstr>Why Do People Revolt? </vt:lpstr>
      <vt:lpstr>Essential Question</vt:lpstr>
      <vt:lpstr>Lesson Objectives</vt:lpstr>
      <vt:lpstr>Tell Me Everything</vt:lpstr>
      <vt:lpstr>Categorizing Causes</vt:lpstr>
      <vt:lpstr>France in 1789</vt:lpstr>
      <vt:lpstr>Analyzing the Conditions of France </vt:lpstr>
      <vt:lpstr>Categorizing Causes in France</vt:lpstr>
      <vt:lpstr>Two-Minute Paper</vt:lpstr>
      <vt:lpstr>Claim, Evidence, Reasoning (CER)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Lunsford, Janaye N.</dc:creator>
  <cp:lastModifiedBy>Lunsford, Janaye N.</cp:lastModifiedBy>
  <cp:revision>2</cp:revision>
  <dcterms:created xsi:type="dcterms:W3CDTF">2020-10-14T20:24:40Z</dcterms:created>
  <dcterms:modified xsi:type="dcterms:W3CDTF">2021-02-02T17:53:50Z</dcterms:modified>
</cp:coreProperties>
</file>