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4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22"/>
      <p:bold r:id="rId23"/>
      <p:italic r:id="rId24"/>
      <p:boldItalic r:id="rId25"/>
    </p:embeddedFont>
    <p:embeddedFont>
      <p:font typeface="Georgia" panose="02040502050405020303" pitchFamily="18" charset="0"/>
      <p:regular r:id="rId26"/>
      <p:bold r:id="rId27"/>
      <p:italic r:id="rId28"/>
      <p:boldItalic r:id="rId29"/>
    </p:embeddedFont>
    <p:embeddedFont>
      <p:font typeface="Open Sans" panose="020B0606030504020204" pitchFamily="3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h0bYh4mnco9mDd9gRBp74yRhPK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56"/>
    <p:restoredTop sz="94387"/>
  </p:normalViewPr>
  <p:slideViewPr>
    <p:cSldViewPr snapToGrid="0">
      <p:cViewPr varScale="1">
        <p:scale>
          <a:sx n="101" d="100"/>
          <a:sy n="101" d="100"/>
        </p:scale>
        <p:origin x="1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5.fntdata"/><Relationship Id="rId21" Type="http://schemas.openxmlformats.org/officeDocument/2006/relationships/notesMaster" Target="notesMasters/notesMaster1.xml"/><Relationship Id="rId34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4.fntdata"/><Relationship Id="rId33" Type="http://schemas.openxmlformats.org/officeDocument/2006/relationships/font" Target="fonts/font12.fntdata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3.fntdata"/><Relationship Id="rId32" Type="http://schemas.openxmlformats.org/officeDocument/2006/relationships/font" Target="fonts/font11.fntdata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0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6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71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curid=24515955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2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" name="Google Shape;7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Select information from student volunteers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Select information from student volunteers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Select information from student volunteers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rPr lang="en-US" b="0" i="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LitCharts. (n.d.). External conflict [Definition]. https://www.litcharts.com/literary-devices-and-terms/external-conflict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rPr lang="en-US" b="0" i="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Literary Devices. (n.d.). Conflict [Definition]. https://literarydevices.net/conflict/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0">
              <a:buFont typeface="Arial" panose="020B0604020202020204" pitchFamily="34" charset="0"/>
              <a:buNone/>
            </a:pPr>
            <a:r>
              <a:rPr lang="en-US" dirty="0"/>
              <a:t>K20 Center. (n.d.). Claim, evidence, reasoning (CER)</a:t>
            </a:r>
            <a:r>
              <a:rPr lang="en-US" i="1" dirty="0"/>
              <a:t>. </a:t>
            </a:r>
            <a:r>
              <a:rPr lang="en-US" dirty="0"/>
              <a:t>Strategies. </a:t>
            </a:r>
            <a:r>
              <a:rPr lang="en-US" dirty="0">
                <a:hlinkClick r:id="rId3"/>
              </a:rPr>
              <a:t>https://learn.k20center.ou.edu/strategy/156</a:t>
            </a:r>
            <a:endParaRPr lang="en-US" dirty="0"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292929"/>
                </a:solidFill>
              </a:rPr>
              <a:t>K20 Center. (n.d.). Philosophical chairs</a:t>
            </a:r>
            <a:r>
              <a:rPr lang="en-US" sz="1200" i="1" dirty="0">
                <a:solidFill>
                  <a:srgbClr val="292929"/>
                </a:solidFill>
              </a:rPr>
              <a:t>. </a:t>
            </a:r>
            <a:r>
              <a:rPr lang="en-US" sz="1200" dirty="0">
                <a:solidFill>
                  <a:srgbClr val="292929"/>
                </a:solidFill>
              </a:rPr>
              <a:t>Strategies. </a:t>
            </a:r>
            <a:r>
              <a:rPr lang="en-US" sz="1200" dirty="0">
                <a:solidFill>
                  <a:srgbClr val="1155CC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https://learn.k20center.ou.edu/strategy/71</a:t>
            </a:r>
            <a:endParaRPr sz="1200" dirty="0">
              <a:solidFill>
                <a:srgbClr val="1155CC"/>
              </a:solidFill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292929"/>
                </a:solidFill>
              </a:rPr>
              <a:t>K20 Center. (n.d.). Magnetic statements</a:t>
            </a:r>
            <a:r>
              <a:rPr lang="en-US" sz="1200" i="1" dirty="0">
                <a:solidFill>
                  <a:srgbClr val="292929"/>
                </a:solidFill>
              </a:rPr>
              <a:t>.</a:t>
            </a:r>
            <a:r>
              <a:rPr lang="en-US" sz="1200" dirty="0">
                <a:solidFill>
                  <a:srgbClr val="292929"/>
                </a:solidFill>
              </a:rPr>
              <a:t> Strategies. </a:t>
            </a:r>
            <a:r>
              <a:rPr lang="en-US" sz="1200" dirty="0">
                <a:solidFill>
                  <a:srgbClr val="1155CC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https://learn.k20center.ou.edu/strategy/166</a:t>
            </a:r>
            <a:endParaRPr dirty="0"/>
          </a:p>
        </p:txBody>
      </p:sp>
      <p:sp>
        <p:nvSpPr>
          <p:cNvPr id="95" name="Google Shape;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 dirty="0"/>
              <a:t>Image Source: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New York Public Library. (2013, February 8). </a:t>
            </a:r>
            <a:r>
              <a:rPr lang="en-US" i="1" dirty="0"/>
              <a:t>Frank R. Stockton </a:t>
            </a:r>
            <a:r>
              <a:rPr lang="en-US" i="0" dirty="0"/>
              <a:t>[Image]</a:t>
            </a:r>
            <a:r>
              <a:rPr lang="en-US" dirty="0"/>
              <a:t>. Wikimedia Commons.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https://commons.wikimedia.org/w/index.php?curid=24515955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2" name="Google Shape;10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27cf700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g727cf700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292929"/>
                </a:solidFill>
              </a:rPr>
              <a:t>K20 Center. (n.d.). CUS and discuss</a:t>
            </a:r>
            <a:r>
              <a:rPr lang="en-US" sz="1200" i="1" dirty="0">
                <a:solidFill>
                  <a:srgbClr val="292929"/>
                </a:solidFill>
              </a:rPr>
              <a:t>.</a:t>
            </a:r>
            <a:r>
              <a:rPr lang="en-US" sz="1200" dirty="0">
                <a:solidFill>
                  <a:srgbClr val="292929"/>
                </a:solidFill>
              </a:rPr>
              <a:t> Strategies. </a:t>
            </a:r>
            <a:r>
              <a:rPr lang="en-US" sz="1200" dirty="0">
                <a:solidFill>
                  <a:srgbClr val="1155CC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https://learn.k20center.ou.edu/strategy/162</a:t>
            </a:r>
            <a:endParaRPr sz="1200" dirty="0">
              <a:solidFill>
                <a:srgbClr val="1155CC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pic>
        <p:nvPicPr>
          <p:cNvPr id="50" name="Google Shape;5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0" name="Google Shape;70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" name="Google Shape;1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6" name="Google Shape;2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3" name="Google Shape;33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6" name="Google Shape;3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Character Analysis of the </a:t>
            </a:r>
            <a:r>
              <a:rPr lang="en-US" dirty="0">
                <a:solidFill>
                  <a:schemeClr val="dk1"/>
                </a:solidFill>
              </a:rPr>
              <a:t>King</a:t>
            </a:r>
            <a:endParaRPr dirty="0"/>
          </a:p>
        </p:txBody>
      </p:sp>
      <p:sp>
        <p:nvSpPr>
          <p:cNvPr id="133" name="Google Shape;133;p27"/>
          <p:cNvSpPr txBox="1">
            <a:spLocks noGrp="1"/>
          </p:cNvSpPr>
          <p:nvPr>
            <p:ph type="body" idx="1"/>
          </p:nvPr>
        </p:nvSpPr>
        <p:spPr>
          <a:xfrm>
            <a:off x="413426" y="1450532"/>
            <a:ext cx="4038600" cy="3326130"/>
          </a:xfrm>
          <a:prstGeom prst="rect">
            <a:avLst/>
          </a:prstGeom>
          <a:solidFill>
            <a:srgbClr val="E0EAF4"/>
          </a:solidFill>
          <a:ln w="2857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620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600" b="1" dirty="0">
                <a:solidFill>
                  <a:schemeClr val="accent4"/>
                </a:solidFill>
              </a:rPr>
              <a:t>Personality Traits</a:t>
            </a:r>
            <a:endParaRPr sz="2600" dirty="0"/>
          </a:p>
        </p:txBody>
      </p:sp>
      <p:sp>
        <p:nvSpPr>
          <p:cNvPr id="134" name="Google Shape;134;p27"/>
          <p:cNvSpPr txBox="1">
            <a:spLocks noGrp="1"/>
          </p:cNvSpPr>
          <p:nvPr>
            <p:ph type="body" idx="2"/>
          </p:nvPr>
        </p:nvSpPr>
        <p:spPr>
          <a:xfrm>
            <a:off x="4691974" y="1445298"/>
            <a:ext cx="4038600" cy="3326130"/>
          </a:xfrm>
          <a:prstGeom prst="rect">
            <a:avLst/>
          </a:prstGeom>
          <a:solidFill>
            <a:srgbClr val="E0EAF4"/>
          </a:solidFill>
          <a:ln w="2857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620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600" b="1" dirty="0">
                <a:solidFill>
                  <a:schemeClr val="accent4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Textual Evidence</a:t>
            </a:r>
            <a:endParaRPr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Character Analysis of the </a:t>
            </a:r>
            <a:r>
              <a:rPr lang="en-US" dirty="0">
                <a:solidFill>
                  <a:schemeClr val="dk1"/>
                </a:solidFill>
              </a:rPr>
              <a:t>Princess</a:t>
            </a:r>
            <a:endParaRPr dirty="0"/>
          </a:p>
        </p:txBody>
      </p:sp>
      <p:sp>
        <p:nvSpPr>
          <p:cNvPr id="140" name="Google Shape;140;p28"/>
          <p:cNvSpPr txBox="1">
            <a:spLocks noGrp="1"/>
          </p:cNvSpPr>
          <p:nvPr>
            <p:ph type="body" idx="1"/>
          </p:nvPr>
        </p:nvSpPr>
        <p:spPr>
          <a:xfrm>
            <a:off x="413426" y="1450532"/>
            <a:ext cx="4038600" cy="3326130"/>
          </a:xfrm>
          <a:prstGeom prst="rect">
            <a:avLst/>
          </a:prstGeom>
          <a:solidFill>
            <a:srgbClr val="E0EAF4"/>
          </a:solidFill>
          <a:ln w="2857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620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600" b="1" dirty="0">
                <a:solidFill>
                  <a:schemeClr val="accent4"/>
                </a:solidFill>
              </a:rPr>
              <a:t>Personality Traits</a:t>
            </a:r>
            <a:endParaRPr sz="2600" dirty="0"/>
          </a:p>
        </p:txBody>
      </p:sp>
      <p:sp>
        <p:nvSpPr>
          <p:cNvPr id="141" name="Google Shape;141;p28"/>
          <p:cNvSpPr txBox="1">
            <a:spLocks noGrp="1"/>
          </p:cNvSpPr>
          <p:nvPr>
            <p:ph type="body" idx="2"/>
          </p:nvPr>
        </p:nvSpPr>
        <p:spPr>
          <a:xfrm>
            <a:off x="4691974" y="1445298"/>
            <a:ext cx="4038600" cy="3326130"/>
          </a:xfrm>
          <a:prstGeom prst="rect">
            <a:avLst/>
          </a:prstGeom>
          <a:solidFill>
            <a:srgbClr val="E0EAF4"/>
          </a:solidFill>
          <a:ln w="2857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620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600" b="1" dirty="0">
                <a:solidFill>
                  <a:schemeClr val="accent4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Textual Evidence</a:t>
            </a:r>
            <a:endParaRPr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Character Analysis of the </a:t>
            </a:r>
            <a:r>
              <a:rPr lang="en-US" dirty="0">
                <a:solidFill>
                  <a:schemeClr val="dk1"/>
                </a:solidFill>
              </a:rPr>
              <a:t>Courtier</a:t>
            </a:r>
            <a:endParaRPr dirty="0"/>
          </a:p>
        </p:txBody>
      </p:sp>
      <p:sp>
        <p:nvSpPr>
          <p:cNvPr id="147" name="Google Shape;147;p29"/>
          <p:cNvSpPr txBox="1">
            <a:spLocks noGrp="1"/>
          </p:cNvSpPr>
          <p:nvPr>
            <p:ph type="body" idx="1"/>
          </p:nvPr>
        </p:nvSpPr>
        <p:spPr>
          <a:xfrm>
            <a:off x="413426" y="1450532"/>
            <a:ext cx="4038600" cy="3326130"/>
          </a:xfrm>
          <a:prstGeom prst="rect">
            <a:avLst/>
          </a:prstGeom>
          <a:solidFill>
            <a:srgbClr val="E0EAF4"/>
          </a:solidFill>
          <a:ln w="2857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620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600" b="1" dirty="0">
                <a:solidFill>
                  <a:schemeClr val="accent4"/>
                </a:solidFill>
              </a:rPr>
              <a:t>Personality Traits</a:t>
            </a:r>
            <a:endParaRPr sz="2600" dirty="0"/>
          </a:p>
        </p:txBody>
      </p:sp>
      <p:sp>
        <p:nvSpPr>
          <p:cNvPr id="148" name="Google Shape;148;p29"/>
          <p:cNvSpPr txBox="1">
            <a:spLocks noGrp="1"/>
          </p:cNvSpPr>
          <p:nvPr>
            <p:ph type="body" idx="2"/>
          </p:nvPr>
        </p:nvSpPr>
        <p:spPr>
          <a:xfrm>
            <a:off x="4691974" y="1445298"/>
            <a:ext cx="4038600" cy="3326130"/>
          </a:xfrm>
          <a:prstGeom prst="rect">
            <a:avLst/>
          </a:prstGeom>
          <a:solidFill>
            <a:srgbClr val="E0EAF4"/>
          </a:solidFill>
          <a:ln w="2857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620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600" b="1" dirty="0">
                <a:solidFill>
                  <a:schemeClr val="accent4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Textual Evidence</a:t>
            </a:r>
            <a:endParaRPr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External Conflict</a:t>
            </a:r>
            <a:endParaRPr dirty="0"/>
          </a:p>
        </p:txBody>
      </p:sp>
      <p:sp>
        <p:nvSpPr>
          <p:cNvPr id="154" name="Google Shape;154;p3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b="1" dirty="0"/>
              <a:t>Definition:</a:t>
            </a:r>
            <a:r>
              <a:rPr lang="en-US" dirty="0"/>
              <a:t> In an external conflict, a character is struggling against another character, the natural world, or society.</a:t>
            </a:r>
            <a:endParaRPr sz="20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20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2000" dirty="0">
              <a:solidFill>
                <a:srgbClr val="7D1618"/>
              </a:solidFill>
            </a:endParaRPr>
          </a:p>
          <a:p>
            <a:pPr marL="63500" lvl="0" indent="0" algn="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 dirty="0">
                <a:solidFill>
                  <a:schemeClr val="accent6"/>
                </a:solidFill>
              </a:rPr>
              <a:t>What is the external conflict in this story?</a:t>
            </a:r>
            <a:endParaRPr dirty="0">
              <a:solidFill>
                <a:schemeClr val="accent6"/>
              </a:solidFill>
            </a:endParaRPr>
          </a:p>
        </p:txBody>
      </p:sp>
      <p:pic>
        <p:nvPicPr>
          <p:cNvPr id="155" name="Google Shape;155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2975935"/>
            <a:ext cx="1708150" cy="170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Internal Conflict</a:t>
            </a:r>
            <a:endParaRPr dirty="0"/>
          </a:p>
        </p:txBody>
      </p:sp>
      <p:sp>
        <p:nvSpPr>
          <p:cNvPr id="161" name="Google Shape;161;p3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7668491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b="1" dirty="0"/>
              <a:t>Definition: </a:t>
            </a:r>
            <a:r>
              <a:rPr lang="en-US" dirty="0"/>
              <a:t>Internal conflict is when a character experiences two opposite emotions–usually vice and virtue, good and evil–inside him. </a:t>
            </a: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b="1" dirty="0"/>
          </a:p>
          <a:p>
            <a:pPr marL="63500" lvl="0" indent="0" algn="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 dirty="0">
                <a:solidFill>
                  <a:schemeClr val="accent6"/>
                </a:solidFill>
              </a:rPr>
              <a:t>Who has the most internal conflict in the story?</a:t>
            </a:r>
            <a:endParaRPr dirty="0">
              <a:solidFill>
                <a:schemeClr val="accent6"/>
              </a:solidFill>
            </a:endParaRPr>
          </a:p>
          <a:p>
            <a:pPr marL="63500" lvl="0" indent="0" algn="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 dirty="0">
                <a:solidFill>
                  <a:schemeClr val="accent6"/>
                </a:solidFill>
              </a:rPr>
              <a:t>What is the internal conflict?</a:t>
            </a:r>
            <a:endParaRPr dirty="0">
              <a:solidFill>
                <a:schemeClr val="accent6"/>
              </a:solidFill>
            </a:endParaRPr>
          </a:p>
        </p:txBody>
      </p:sp>
      <p:pic>
        <p:nvPicPr>
          <p:cNvPr id="162" name="Google Shape;162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0740" y="3168126"/>
            <a:ext cx="1713177" cy="1713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>
            <a:spLocks noGrp="1"/>
          </p:cNvSpPr>
          <p:nvPr>
            <p:ph type="title"/>
          </p:nvPr>
        </p:nvSpPr>
        <p:spPr>
          <a:xfrm>
            <a:off x="457202" y="356681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Claim, Evidence, Reasoning</a:t>
            </a:r>
            <a:endParaRPr dirty="0"/>
          </a:p>
        </p:txBody>
      </p:sp>
      <p:sp>
        <p:nvSpPr>
          <p:cNvPr id="168" name="Google Shape;168;p32"/>
          <p:cNvSpPr txBox="1">
            <a:spLocks noGrp="1"/>
          </p:cNvSpPr>
          <p:nvPr>
            <p:ph type="body" idx="1"/>
          </p:nvPr>
        </p:nvSpPr>
        <p:spPr>
          <a:xfrm>
            <a:off x="457198" y="1271648"/>
            <a:ext cx="5843155" cy="3272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sz="2400" dirty="0"/>
              <a:t>As the reader, which door do you believe the courtier opened?</a:t>
            </a:r>
            <a:endParaRPr sz="2400"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400" b="1" dirty="0"/>
              <a:t>Claim</a:t>
            </a:r>
            <a:r>
              <a:rPr lang="en-US" sz="2400" dirty="0"/>
              <a:t>: The door the courtier opened.</a:t>
            </a:r>
            <a:endParaRPr sz="2400"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400" b="1" dirty="0"/>
              <a:t>Evidence</a:t>
            </a:r>
            <a:r>
              <a:rPr lang="en-US" sz="2400" dirty="0"/>
              <a:t>: Any textual evidence that supports this claim.</a:t>
            </a:r>
            <a:endParaRPr sz="2400"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400" b="1" dirty="0"/>
              <a:t>Reasoning</a:t>
            </a:r>
            <a:r>
              <a:rPr lang="en-US" sz="2400" dirty="0"/>
              <a:t>: Why you believe the princess chose that door and how the evidence supports this belief.</a:t>
            </a:r>
            <a:endParaRPr sz="24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pic>
        <p:nvPicPr>
          <p:cNvPr id="169" name="Google Shape;169;p32" title="Claim Evidence Reasoning (CER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2753" y="1366331"/>
            <a:ext cx="2538847" cy="2538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Philosophical Chairs Debate: Which Door?</a:t>
            </a:r>
            <a:endParaRPr dirty="0"/>
          </a:p>
        </p:txBody>
      </p:sp>
      <p:sp>
        <p:nvSpPr>
          <p:cNvPr id="175" name="Google Shape;175;p33"/>
          <p:cNvSpPr txBox="1">
            <a:spLocks noGrp="1"/>
          </p:cNvSpPr>
          <p:nvPr>
            <p:ph type="body" idx="1"/>
          </p:nvPr>
        </p:nvSpPr>
        <p:spPr>
          <a:xfrm>
            <a:off x="3372522" y="1625423"/>
            <a:ext cx="4851699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778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AutoNum type="arabicPeriod"/>
            </a:pPr>
            <a:r>
              <a:rPr lang="en-US" dirty="0"/>
              <a:t>Choose your side of the room.</a:t>
            </a:r>
            <a:endParaRPr dirty="0"/>
          </a:p>
          <a:p>
            <a:pPr marL="5778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AutoNum type="arabicPeriod"/>
            </a:pPr>
            <a:r>
              <a:rPr lang="en-US" dirty="0"/>
              <a:t>Read through your CER statements and be prepared to discuss.</a:t>
            </a:r>
            <a:endParaRPr dirty="0"/>
          </a:p>
          <a:p>
            <a:pPr marL="5778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AutoNum type="arabicPeriod"/>
            </a:pPr>
            <a:r>
              <a:rPr lang="en-US" dirty="0"/>
              <a:t>When called upon, share your viewpoint.</a:t>
            </a: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pic>
        <p:nvPicPr>
          <p:cNvPr id="176" name="Google Shape;176;p33" title="Philosophical-Chai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8232" y="2085762"/>
            <a:ext cx="2216687" cy="1640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33" title="Philosophical Chair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951" y="1469547"/>
            <a:ext cx="3883249" cy="287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83" name="Google Shape;183;p3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b="1" dirty="0"/>
              <a:t>How did analyzing the characters and their conflicts help you understand the story?</a:t>
            </a:r>
            <a:endParaRPr b="1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dirty="0">
              <a:solidFill>
                <a:schemeClr val="accent6"/>
              </a:solidFill>
            </a:endParaRPr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was the author’s purpose for writing this story, and how did you determine that</a:t>
            </a:r>
            <a:r>
              <a:rPr lang="en-US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?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Which Theme Best Fits the Story?</a:t>
            </a:r>
            <a:endParaRPr dirty="0"/>
          </a:p>
        </p:txBody>
      </p:sp>
      <p:sp>
        <p:nvSpPr>
          <p:cNvPr id="189" name="Google Shape;189;p3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ct val="108108"/>
              <a:buNone/>
            </a:pPr>
            <a:r>
              <a:rPr lang="en-US" dirty="0"/>
              <a:t>Vote for one:</a:t>
            </a:r>
            <a:endParaRPr dirty="0"/>
          </a:p>
          <a:p>
            <a:pPr marL="574675" lvl="0" indent="-34607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ct val="108108"/>
              <a:buFont typeface="Arial"/>
              <a:buChar char="•"/>
            </a:pPr>
            <a:r>
              <a:rPr lang="en-US" dirty="0"/>
              <a:t>Humans are basically good.</a:t>
            </a:r>
            <a:endParaRPr dirty="0"/>
          </a:p>
          <a:p>
            <a:pPr marL="574675" lvl="0" indent="-34607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ct val="108108"/>
              <a:buFont typeface="Arial"/>
              <a:buChar char="•"/>
            </a:pPr>
            <a:r>
              <a:rPr lang="en-US" dirty="0"/>
              <a:t>Humans have a capacity for great evil and violence.</a:t>
            </a:r>
            <a:endParaRPr dirty="0"/>
          </a:p>
          <a:p>
            <a:pPr marL="574675" lvl="0" indent="-34607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ct val="108108"/>
              <a:buFont typeface="Arial"/>
              <a:buChar char="•"/>
            </a:pPr>
            <a:r>
              <a:rPr lang="en-US" dirty="0"/>
              <a:t>Jealousy can cause people to act cruelly. </a:t>
            </a:r>
            <a:endParaRPr dirty="0"/>
          </a:p>
          <a:p>
            <a:pPr marL="574675" lvl="0" indent="-34607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ct val="108108"/>
              <a:buFont typeface="Arial"/>
              <a:buChar char="•"/>
            </a:pPr>
            <a:r>
              <a:rPr lang="en-US" dirty="0"/>
              <a:t>True love is unselfish.</a:t>
            </a:r>
            <a:endParaRPr dirty="0"/>
          </a:p>
          <a:p>
            <a:pPr marL="574675" lvl="0" indent="-34607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ct val="108108"/>
              <a:buFont typeface="Arial"/>
              <a:buChar char="•"/>
            </a:pPr>
            <a:r>
              <a:rPr lang="en-US" dirty="0"/>
              <a:t>In extreme situations, it is impossible to make good decisions.</a:t>
            </a:r>
            <a:endParaRPr dirty="0"/>
          </a:p>
          <a:p>
            <a:pPr marL="574675" lvl="0" indent="-34607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ct val="108108"/>
              <a:buFont typeface="Arial"/>
              <a:buChar char="•"/>
            </a:pPr>
            <a:r>
              <a:rPr lang="en-US" dirty="0"/>
              <a:t>Family bonds are stronger than other relationships.</a:t>
            </a:r>
            <a:endParaRPr dirty="0"/>
          </a:p>
          <a:p>
            <a:pPr marL="685800" lvl="0" indent="-2921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ct val="108108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>
            <a:off x="533400" y="13081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“The Lady, or the Tiger?”</a:t>
            </a:r>
            <a:br>
              <a:rPr lang="en-US" dirty="0"/>
            </a:br>
            <a:r>
              <a:rPr lang="en-US" dirty="0"/>
              <a:t>  Which Do You Choose?</a:t>
            </a:r>
            <a:endParaRPr i="1" dirty="0"/>
          </a:p>
        </p:txBody>
      </p:sp>
      <p:sp>
        <p:nvSpPr>
          <p:cNvPr id="80" name="Google Shape;80;p2"/>
          <p:cNvSpPr txBox="1">
            <a:spLocks noGrp="1"/>
          </p:cNvSpPr>
          <p:nvPr>
            <p:ph type="subTitle" idx="1"/>
          </p:nvPr>
        </p:nvSpPr>
        <p:spPr>
          <a:xfrm>
            <a:off x="533400" y="27008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Internal &amp; External Conflict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86" name="Google Shape;86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394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indent="-457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How did analyzing the characters and their conflicts help you understand the story?</a:t>
            </a:r>
            <a:endParaRPr dirty="0"/>
          </a:p>
          <a:p>
            <a:pPr lvl="0" indent="-457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What was the author’s purpose for writing this story, and how did you determine that?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"/>
          <p:cNvSpPr txBox="1">
            <a:spLocks noGrp="1"/>
          </p:cNvSpPr>
          <p:nvPr>
            <p:ph type="title"/>
          </p:nvPr>
        </p:nvSpPr>
        <p:spPr>
          <a:xfrm>
            <a:off x="504952" y="6827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Learning Objectives</a:t>
            </a:r>
            <a:endParaRPr dirty="0"/>
          </a:p>
        </p:txBody>
      </p:sp>
      <p:sp>
        <p:nvSpPr>
          <p:cNvPr id="92" name="Google Shape;92;p3"/>
          <p:cNvSpPr txBox="1">
            <a:spLocks noGrp="1"/>
          </p:cNvSpPr>
          <p:nvPr>
            <p:ph type="body" idx="1"/>
          </p:nvPr>
        </p:nvSpPr>
        <p:spPr>
          <a:xfrm>
            <a:off x="504951" y="1723697"/>
            <a:ext cx="8284039" cy="2564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05730" lvl="0" indent="-20573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dirty="0"/>
              <a:t>Summarize a story in your own words.</a:t>
            </a:r>
            <a:endParaRPr dirty="0"/>
          </a:p>
          <a:p>
            <a:pPr marL="205730" lvl="0" indent="-20573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dirty="0"/>
              <a:t>Identify a story’s external conflict through plot and setting.</a:t>
            </a:r>
            <a:endParaRPr dirty="0"/>
          </a:p>
          <a:p>
            <a:pPr marL="205730" lvl="0" indent="-20573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dirty="0"/>
              <a:t>Identify characters’ motivations and internal conflicts.</a:t>
            </a:r>
            <a:endParaRPr dirty="0"/>
          </a:p>
          <a:p>
            <a:pPr marL="205730" lvl="0" indent="-20573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dirty="0"/>
              <a:t>Use textual evidence to determine your own ending to a story.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Magnetic Statements</a:t>
            </a:r>
            <a:endParaRPr dirty="0"/>
          </a:p>
        </p:txBody>
      </p:sp>
      <p:sp>
        <p:nvSpPr>
          <p:cNvPr id="98" name="Google Shape;98;p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5084233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AutoNum type="arabicPeriod"/>
            </a:pPr>
            <a:r>
              <a:rPr lang="en-US" dirty="0"/>
              <a:t>Choose one statement that either “attracts” or “repels” you.</a:t>
            </a:r>
            <a:endParaRPr dirty="0"/>
          </a:p>
          <a:p>
            <a:pPr marL="5143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AutoNum type="arabicPeriod"/>
            </a:pPr>
            <a:r>
              <a:rPr lang="en-US" dirty="0"/>
              <a:t>Move to that statement.</a:t>
            </a:r>
            <a:endParaRPr dirty="0"/>
          </a:p>
          <a:p>
            <a:pPr marL="5143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AutoNum type="arabicPeriod"/>
            </a:pPr>
            <a:r>
              <a:rPr lang="en-US" dirty="0"/>
              <a:t>Discuss the statement with others in the group.</a:t>
            </a:r>
            <a:endParaRPr dirty="0"/>
          </a:p>
        </p:txBody>
      </p:sp>
      <p:pic>
        <p:nvPicPr>
          <p:cNvPr id="3" name="Picture 2" descr="A pink magnet with blue and white crosses&#10;&#10;AI-generated content may be incorrect.">
            <a:extLst>
              <a:ext uri="{FF2B5EF4-FFF2-40B4-BE49-F238E27FC236}">
                <a16:creationId xmlns:a16="http://schemas.microsoft.com/office/drawing/2014/main" id="{DC9F62A9-D961-FA38-E492-4FDB98D75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41784">
            <a:off x="5690437" y="1142546"/>
            <a:ext cx="2858404" cy="28584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>
            <a:spLocks noGrp="1"/>
          </p:cNvSpPr>
          <p:nvPr>
            <p:ph type="title"/>
          </p:nvPr>
        </p:nvSpPr>
        <p:spPr>
          <a:xfrm>
            <a:off x="457200" y="371800"/>
            <a:ext cx="8229600" cy="7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“The Lady, or the Tiger” Story Preview</a:t>
            </a:r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body" idx="1"/>
          </p:nvPr>
        </p:nvSpPr>
        <p:spPr>
          <a:xfrm>
            <a:off x="457200" y="1299175"/>
            <a:ext cx="54991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The short story was written in 1882 by American writer Frank R. Stockton.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Like most short stories of the time, it was written for a magazine.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Stockton wrote many fairy tales, often with humorous characters and situations.</a:t>
            </a:r>
          </a:p>
        </p:txBody>
      </p:sp>
      <p:pic>
        <p:nvPicPr>
          <p:cNvPr id="106" name="Google Shape;10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3975" y="1299175"/>
            <a:ext cx="2172200" cy="3084775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27cf70072_0_0"/>
          <p:cNvSpPr txBox="1">
            <a:spLocks noGrp="1"/>
          </p:cNvSpPr>
          <p:nvPr>
            <p:ph type="title"/>
          </p:nvPr>
        </p:nvSpPr>
        <p:spPr>
          <a:xfrm>
            <a:off x="423525" y="359691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/>
              <a:t>Partner Work</a:t>
            </a:r>
            <a:endParaRPr dirty="0"/>
          </a:p>
        </p:txBody>
      </p:sp>
      <p:sp>
        <p:nvSpPr>
          <p:cNvPr id="112" name="Google Shape;112;g727cf70072_0_0"/>
          <p:cNvSpPr txBox="1">
            <a:spLocks noGrp="1"/>
          </p:cNvSpPr>
          <p:nvPr>
            <p:ph type="body" idx="1"/>
          </p:nvPr>
        </p:nvSpPr>
        <p:spPr>
          <a:xfrm>
            <a:off x="3745268" y="1374717"/>
            <a:ext cx="4839333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With your partner:</a:t>
            </a:r>
            <a:endParaRPr dirty="0"/>
          </a:p>
          <a:p>
            <a:pPr marL="457200" lvl="0" indent="-2857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Read through the story again.</a:t>
            </a:r>
            <a:endParaRPr dirty="0"/>
          </a:p>
          <a:p>
            <a:pPr marL="457200" lvl="0" indent="-2857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Circle the main ideas.</a:t>
            </a:r>
            <a:endParaRPr dirty="0"/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Create a summary of the story using 20 words or fewer.</a:t>
            </a:r>
            <a:endParaRPr dirty="0"/>
          </a:p>
        </p:txBody>
      </p:sp>
      <p:pic>
        <p:nvPicPr>
          <p:cNvPr id="113" name="Google Shape;113;g727cf70072_0_0" title="CUS and Discus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700" y="1576125"/>
            <a:ext cx="2528275" cy="252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 txBox="1">
            <a:spLocks noGrp="1"/>
          </p:cNvSpPr>
          <p:nvPr>
            <p:ph type="title"/>
          </p:nvPr>
        </p:nvSpPr>
        <p:spPr>
          <a:xfrm>
            <a:off x="457200" y="247511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Setting</a:t>
            </a:r>
            <a:endParaRPr dirty="0"/>
          </a:p>
        </p:txBody>
      </p:sp>
      <p:sp>
        <p:nvSpPr>
          <p:cNvPr id="119" name="Google Shape;119;p25"/>
          <p:cNvSpPr txBox="1">
            <a:spLocks noGrp="1"/>
          </p:cNvSpPr>
          <p:nvPr>
            <p:ph type="body" idx="1"/>
          </p:nvPr>
        </p:nvSpPr>
        <p:spPr>
          <a:xfrm>
            <a:off x="295600" y="1104761"/>
            <a:ext cx="58131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</a:pPr>
            <a:r>
              <a:rPr lang="en-US" dirty="0"/>
              <a:t>What do the words “amphitheater,” “arena,” “gladiators,” “tribunal,” and “galleries” tell you about the setting?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810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</a:pPr>
            <a:r>
              <a:rPr lang="en-US" dirty="0"/>
              <a:t>Who are the king’s “Latin neighbors”?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810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</a:pPr>
            <a:r>
              <a:rPr lang="en-US" dirty="0"/>
              <a:t>In what time period would you guess the story is placed?</a:t>
            </a:r>
            <a:endParaRPr dirty="0"/>
          </a:p>
        </p:txBody>
      </p:sp>
      <p:pic>
        <p:nvPicPr>
          <p:cNvPr id="120" name="Google Shape;120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08700" y="1167756"/>
            <a:ext cx="2578100" cy="257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Character Analysis</a:t>
            </a:r>
            <a:endParaRPr dirty="0"/>
          </a:p>
        </p:txBody>
      </p:sp>
      <p:sp>
        <p:nvSpPr>
          <p:cNvPr id="126" name="Google Shape;126;p2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5740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Work with your partner to: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Determine the personality of each character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Support your conclusions with textual evidence from the story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 dirty="0"/>
          </a:p>
        </p:txBody>
      </p:sp>
      <p:pic>
        <p:nvPicPr>
          <p:cNvPr id="127" name="Google Shape;127;p26" descr="A picture containing knif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24442">
            <a:off x="6496913" y="1123503"/>
            <a:ext cx="2027446" cy="1983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765</Words>
  <Application>Microsoft Macintosh PowerPoint</Application>
  <PresentationFormat>On-screen Show (16:9)</PresentationFormat>
  <Paragraphs>84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Georgia</vt:lpstr>
      <vt:lpstr>Calibri</vt:lpstr>
      <vt:lpstr>Open Sans</vt:lpstr>
      <vt:lpstr>Arial</vt:lpstr>
      <vt:lpstr>Constantia</vt:lpstr>
      <vt:lpstr>LEARN theme</vt:lpstr>
      <vt:lpstr>LEARN theme</vt:lpstr>
      <vt:lpstr>PowerPoint Presentation</vt:lpstr>
      <vt:lpstr>“The Lady, or the Tiger?”   Which Do You Choose?</vt:lpstr>
      <vt:lpstr>Essential Questions</vt:lpstr>
      <vt:lpstr>Learning Objectives</vt:lpstr>
      <vt:lpstr>Magnetic Statements</vt:lpstr>
      <vt:lpstr>“The Lady, or the Tiger” Story Preview</vt:lpstr>
      <vt:lpstr>Partner Work</vt:lpstr>
      <vt:lpstr>Setting</vt:lpstr>
      <vt:lpstr>Character Analysis</vt:lpstr>
      <vt:lpstr>Character Analysis of the King</vt:lpstr>
      <vt:lpstr>Character Analysis of the Princess</vt:lpstr>
      <vt:lpstr>Character Analysis of the Courtier</vt:lpstr>
      <vt:lpstr>External Conflict</vt:lpstr>
      <vt:lpstr>Internal Conflict</vt:lpstr>
      <vt:lpstr>Claim, Evidence, Reasoning</vt:lpstr>
      <vt:lpstr>Philosophical Chairs Debate: Which Door?</vt:lpstr>
      <vt:lpstr>Essential Questions</vt:lpstr>
      <vt:lpstr>Which Theme Best Fits the Story?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Lady or the Tiger?</dc:title>
  <dc:subject/>
  <dc:creator>K20 Center</dc:creator>
  <cp:keywords/>
  <dc:description/>
  <cp:lastModifiedBy>Gracia, Ann M.</cp:lastModifiedBy>
  <cp:revision>3</cp:revision>
  <dcterms:modified xsi:type="dcterms:W3CDTF">2025-06-04T15:09:05Z</dcterms:modified>
  <cp:category/>
</cp:coreProperties>
</file>