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74" r:id="rId13"/>
    <p:sldId id="275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nstantia" panose="02030602050306030303" pitchFamily="18" charset="0"/>
      <p:regular r:id="rId26"/>
      <p:bold r:id="rId27"/>
      <p:italic r:id="rId28"/>
      <p:boldItalic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iLB1iKFWgSQzOa4NIwsvo/mmcA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2213" autoAdjust="0"/>
  </p:normalViewPr>
  <p:slideViewPr>
    <p:cSldViewPr snapToGrid="0">
      <p:cViewPr varScale="1">
        <p:scale>
          <a:sx n="113" d="100"/>
          <a:sy n="113" d="100"/>
        </p:scale>
        <p:origin x="21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24515955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information from student volunteers</a:t>
            </a:r>
          </a:p>
        </p:txBody>
      </p:sp>
    </p:spTree>
    <p:extLst>
      <p:ext uri="{BB962C8B-B14F-4D97-AF65-F5344CB8AC3E}">
        <p14:creationId xmlns:p14="http://schemas.microsoft.com/office/powerpoint/2010/main" val="1904396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information from student volunteers</a:t>
            </a:r>
          </a:p>
        </p:txBody>
      </p:sp>
    </p:spTree>
    <p:extLst>
      <p:ext uri="{BB962C8B-B14F-4D97-AF65-F5344CB8AC3E}">
        <p14:creationId xmlns:p14="http://schemas.microsoft.com/office/powerpoint/2010/main" val="3467112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information from student volunteers</a:t>
            </a:r>
          </a:p>
        </p:txBody>
      </p:sp>
    </p:spTree>
    <p:extLst>
      <p:ext uri="{BB962C8B-B14F-4D97-AF65-F5344CB8AC3E}">
        <p14:creationId xmlns:p14="http://schemas.microsoft.com/office/powerpoint/2010/main" val="3181732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 algn="l">
              <a:buFont typeface="Arial" panose="020B0604020202020204" pitchFamily="34" charset="0"/>
              <a:buNone/>
            </a:pP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806030504020204" pitchFamily="34" charset="0"/>
              </a:rPr>
              <a:t>LitCharts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806030504020204" pitchFamily="34" charset="0"/>
              </a:rPr>
              <a:t>. (n.d.). External conflict [Definition]. https://www.litcharts.com/literary-devices-and-terms/external-conflict</a:t>
            </a:r>
          </a:p>
        </p:txBody>
      </p:sp>
    </p:spTree>
    <p:extLst>
      <p:ext uri="{BB962C8B-B14F-4D97-AF65-F5344CB8AC3E}">
        <p14:creationId xmlns:p14="http://schemas.microsoft.com/office/powerpoint/2010/main" val="1533448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 algn="l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 panose="020B0806030504020204" pitchFamily="34" charset="0"/>
              </a:rPr>
              <a:t>Literary Devices. (n.d.). Conflict [Definition]. https://literarydevices.net/conflict/</a:t>
            </a:r>
          </a:p>
        </p:txBody>
      </p:sp>
    </p:spTree>
    <p:extLst>
      <p:ext uri="{BB962C8B-B14F-4D97-AF65-F5344CB8AC3E}">
        <p14:creationId xmlns:p14="http://schemas.microsoft.com/office/powerpoint/2010/main" val="2325569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95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065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234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54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 aloud</a:t>
            </a:r>
            <a:endParaRPr dirty="0"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 aloud</a:t>
            </a:r>
            <a:endParaRPr dirty="0"/>
          </a:p>
        </p:txBody>
      </p:sp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 these as directions with the teacher narrative.</a:t>
            </a:r>
            <a:endParaRPr dirty="0"/>
          </a:p>
        </p:txBody>
      </p:sp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Image Source: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New York Public Library. (2013, Feb. 8). Frank R. Stockton. Wikimedia Commons. </a:t>
            </a:r>
            <a:r>
              <a:rPr lang="en-US" dirty="0">
                <a:hlinkClick r:id="rId3"/>
              </a:rPr>
              <a:t>https://commons.wikimedia.org/w/index.php?curid=24515955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27cf70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27cf70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of these clues in the story point to the time of the Roman empire or shortly after its fall in 500 AD.</a:t>
            </a:r>
          </a:p>
        </p:txBody>
      </p:sp>
    </p:spTree>
    <p:extLst>
      <p:ext uri="{BB962C8B-B14F-4D97-AF65-F5344CB8AC3E}">
        <p14:creationId xmlns:p14="http://schemas.microsoft.com/office/powerpoint/2010/main" val="2602929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44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paper-pencil-writing-stationery-31211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455F9-7CFC-4B23-8046-91570B12E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Character Analysis of the </a:t>
            </a:r>
            <a:r>
              <a:rPr lang="en-US" dirty="0">
                <a:solidFill>
                  <a:schemeClr val="tx1"/>
                </a:solidFill>
              </a:rPr>
              <a:t>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093C3-94D9-4B0C-B61D-D8D6FB3F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426" y="1450532"/>
            <a:ext cx="4038600" cy="3326130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txBody>
          <a:bodyPr/>
          <a:lstStyle/>
          <a:p>
            <a:pPr marL="76200" indent="0" algn="ctr">
              <a:buNone/>
            </a:pPr>
            <a:r>
              <a:rPr lang="en-US" b="1" dirty="0">
                <a:solidFill>
                  <a:schemeClr val="accent4"/>
                </a:solidFill>
              </a:rPr>
              <a:t>Personality Traits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B9AD0-1C10-4A6D-B7EF-34121A318BD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91974" y="1445298"/>
            <a:ext cx="4038600" cy="3326130"/>
          </a:xfr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76200" indent="0" algn="ctr">
              <a:buNone/>
            </a:pPr>
            <a:r>
              <a:rPr lang="en-US" b="1" dirty="0">
                <a:solidFill>
                  <a:schemeClr val="accent4"/>
                </a:solidFill>
              </a:rPr>
              <a:t>Textual Evidence</a:t>
            </a:r>
          </a:p>
        </p:txBody>
      </p:sp>
    </p:spTree>
    <p:extLst>
      <p:ext uri="{BB962C8B-B14F-4D97-AF65-F5344CB8AC3E}">
        <p14:creationId xmlns:p14="http://schemas.microsoft.com/office/powerpoint/2010/main" val="110605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455F9-7CFC-4B23-8046-91570B12E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Character Analysis of the </a:t>
            </a:r>
            <a:r>
              <a:rPr lang="en-US" dirty="0">
                <a:solidFill>
                  <a:schemeClr val="tx1"/>
                </a:solidFill>
              </a:rPr>
              <a:t>Princess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093C3-94D9-4B0C-B61D-D8D6FB3F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426" y="1450532"/>
            <a:ext cx="4038600" cy="3326130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txBody>
          <a:bodyPr/>
          <a:lstStyle/>
          <a:p>
            <a:pPr marL="76200" indent="0" algn="ctr">
              <a:buNone/>
            </a:pPr>
            <a:r>
              <a:rPr lang="en-US" b="1" dirty="0">
                <a:solidFill>
                  <a:schemeClr val="accent4"/>
                </a:solidFill>
              </a:rPr>
              <a:t>Personality Traits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B9AD0-1C10-4A6D-B7EF-34121A318BD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91974" y="1445298"/>
            <a:ext cx="4038600" cy="3326130"/>
          </a:xfr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76200" indent="0" algn="ctr">
              <a:buNone/>
            </a:pPr>
            <a:r>
              <a:rPr lang="en-US" b="1" dirty="0">
                <a:solidFill>
                  <a:schemeClr val="accent4"/>
                </a:solidFill>
              </a:rPr>
              <a:t>Textual Evidence</a:t>
            </a:r>
          </a:p>
        </p:txBody>
      </p:sp>
    </p:spTree>
    <p:extLst>
      <p:ext uri="{BB962C8B-B14F-4D97-AF65-F5344CB8AC3E}">
        <p14:creationId xmlns:p14="http://schemas.microsoft.com/office/powerpoint/2010/main" val="359322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455F9-7CFC-4B23-8046-91570B12E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Character Analysis of the </a:t>
            </a:r>
            <a:r>
              <a:rPr lang="en-US" dirty="0">
                <a:solidFill>
                  <a:schemeClr val="tx1"/>
                </a:solidFill>
              </a:rPr>
              <a:t>Courtier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093C3-94D9-4B0C-B61D-D8D6FB3F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426" y="1450532"/>
            <a:ext cx="4038600" cy="3326130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txBody>
          <a:bodyPr/>
          <a:lstStyle/>
          <a:p>
            <a:pPr marL="76200" indent="0" algn="ctr">
              <a:buNone/>
            </a:pPr>
            <a:r>
              <a:rPr lang="en-US" b="1" dirty="0">
                <a:solidFill>
                  <a:schemeClr val="accent4"/>
                </a:solidFill>
              </a:rPr>
              <a:t>Personality Traits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B9AD0-1C10-4A6D-B7EF-34121A318BD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91974" y="1445298"/>
            <a:ext cx="4038600" cy="3326130"/>
          </a:xfr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76200" indent="0" algn="ctr">
              <a:buNone/>
            </a:pPr>
            <a:r>
              <a:rPr lang="en-US" b="1" dirty="0">
                <a:solidFill>
                  <a:schemeClr val="accent4"/>
                </a:solidFill>
              </a:rPr>
              <a:t>Textual Evidence</a:t>
            </a:r>
          </a:p>
        </p:txBody>
      </p:sp>
    </p:spTree>
    <p:extLst>
      <p:ext uri="{BB962C8B-B14F-4D97-AF65-F5344CB8AC3E}">
        <p14:creationId xmlns:p14="http://schemas.microsoft.com/office/powerpoint/2010/main" val="104264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17FB3-3A00-4C65-B4AF-7E3B46D03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Conflict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8A1A1-5876-4DA9-B9CF-AD3A830F28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b="1" dirty="0"/>
              <a:t>Definition:</a:t>
            </a:r>
            <a:r>
              <a:rPr lang="en-US" dirty="0"/>
              <a:t> In an external conflict, a character is struggling against another character, the natural world, or society.</a:t>
            </a:r>
            <a:endParaRPr lang="en-US" sz="2000" dirty="0"/>
          </a:p>
          <a:p>
            <a:pPr marL="63500" indent="0">
              <a:buNone/>
            </a:pPr>
            <a:endParaRPr lang="en-US" sz="2000" dirty="0"/>
          </a:p>
          <a:p>
            <a:pPr marL="63500" indent="0">
              <a:buNone/>
            </a:pPr>
            <a:endParaRPr lang="en-US" sz="2000" dirty="0"/>
          </a:p>
          <a:p>
            <a:pPr marL="63500" indent="0">
              <a:buNone/>
            </a:pPr>
            <a:endParaRPr lang="en-US" sz="2000" dirty="0"/>
          </a:p>
          <a:p>
            <a:pPr marL="63500" indent="0" algn="r">
              <a:buNone/>
            </a:pPr>
            <a:r>
              <a:rPr lang="en-US" sz="2800" i="1" dirty="0">
                <a:solidFill>
                  <a:schemeClr val="accent2"/>
                </a:solidFill>
              </a:rPr>
              <a:t>What is the external conflict in this story?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4B3AE8B-CD49-4633-A482-4C284D973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5935"/>
            <a:ext cx="1708150" cy="17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3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DACF8-69D5-410E-BEDC-B3E1F9AEE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Conflict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98B9E-50A8-44AA-BE62-A06F140D0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7668491" cy="3291840"/>
          </a:xfrm>
        </p:spPr>
        <p:txBody>
          <a:bodyPr>
            <a:normAutofit/>
          </a:bodyPr>
          <a:lstStyle/>
          <a:p>
            <a:pPr marL="63500" indent="0">
              <a:buNone/>
            </a:pPr>
            <a:r>
              <a:rPr lang="en-US" b="1" dirty="0"/>
              <a:t>Definition: </a:t>
            </a:r>
            <a:r>
              <a:rPr lang="en-US" dirty="0"/>
              <a:t>Internal conflict is when a character experiences two opposite emotions–usually vice and virtue, good and evil–inside him. </a:t>
            </a:r>
          </a:p>
          <a:p>
            <a:pPr marL="63500" indent="0">
              <a:buNone/>
            </a:pPr>
            <a:endParaRPr lang="en-US" b="1" dirty="0"/>
          </a:p>
          <a:p>
            <a:pPr marL="63500" indent="0" algn="r">
              <a:buNone/>
            </a:pPr>
            <a:r>
              <a:rPr lang="en-US" i="1" dirty="0">
                <a:solidFill>
                  <a:schemeClr val="accent2"/>
                </a:solidFill>
              </a:rPr>
              <a:t>Who has the most internal conflict in the story?</a:t>
            </a:r>
          </a:p>
          <a:p>
            <a:pPr marL="63500" indent="0" algn="r">
              <a:buNone/>
            </a:pPr>
            <a:r>
              <a:rPr lang="en-US" i="1" dirty="0">
                <a:solidFill>
                  <a:schemeClr val="accent2"/>
                </a:solidFill>
              </a:rPr>
              <a:t>What is the internal conflict?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7F2DDC2-1A4E-4880-80AD-8A57FFCB1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40" y="3168126"/>
            <a:ext cx="1713177" cy="171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9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1C7EA-AAFC-44A8-8454-F0A5925A2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356681"/>
            <a:ext cx="8229600" cy="857250"/>
          </a:xfrm>
        </p:spPr>
        <p:txBody>
          <a:bodyPr/>
          <a:lstStyle/>
          <a:p>
            <a:r>
              <a:rPr lang="en-US" dirty="0"/>
              <a:t>Claim, Evidence, Reasoning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1EDA3-C0FB-4C65-A401-4D50EED10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8" y="1271648"/>
            <a:ext cx="5843155" cy="3272790"/>
          </a:xfrm>
        </p:spPr>
        <p:txBody>
          <a:bodyPr/>
          <a:lstStyle/>
          <a:p>
            <a:pPr marL="63500" indent="0">
              <a:buNone/>
            </a:pPr>
            <a:r>
              <a:rPr lang="en-US" sz="2200" dirty="0"/>
              <a:t>As the reader, which door do you believe the courtier opened?</a:t>
            </a:r>
          </a:p>
          <a:p>
            <a:r>
              <a:rPr lang="en-US" sz="2200" b="1" dirty="0"/>
              <a:t>Claim</a:t>
            </a:r>
            <a:r>
              <a:rPr lang="en-US" sz="2200" dirty="0"/>
              <a:t>: The door the courtier opened.</a:t>
            </a:r>
          </a:p>
          <a:p>
            <a:r>
              <a:rPr lang="en-US" sz="2200" b="1" dirty="0"/>
              <a:t>Evidence</a:t>
            </a:r>
            <a:r>
              <a:rPr lang="en-US" sz="2200" dirty="0"/>
              <a:t>: Any textual evidence that supports this claim.</a:t>
            </a:r>
          </a:p>
          <a:p>
            <a:r>
              <a:rPr lang="en-US" sz="2200" b="1" dirty="0"/>
              <a:t>Reasoning</a:t>
            </a:r>
            <a:r>
              <a:rPr lang="en-US" sz="2200" dirty="0"/>
              <a:t>: Why you believe the princess chose that door and how the evidence supports this belief.</a:t>
            </a:r>
          </a:p>
          <a:p>
            <a:pPr marL="63500" indent="0">
              <a:buNone/>
            </a:pPr>
            <a:endParaRPr lang="en-US" dirty="0"/>
          </a:p>
        </p:txBody>
      </p:sp>
      <p:pic>
        <p:nvPicPr>
          <p:cNvPr id="6" name="Picture 5" descr="Claim, Evidence, Reasoning strategy card">
            <a:extLst>
              <a:ext uri="{FF2B5EF4-FFF2-40B4-BE49-F238E27FC236}">
                <a16:creationId xmlns:a16="http://schemas.microsoft.com/office/drawing/2014/main" id="{BF908B25-378D-4092-BF4F-E0E1E9EB0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17352">
            <a:off x="6559294" y="944582"/>
            <a:ext cx="2014552" cy="256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0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A677B-5751-4C39-8813-2E9B45733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Philosophical Chairs Debate: </a:t>
            </a:r>
            <a:r>
              <a:rPr lang="en-US" i="1" dirty="0"/>
              <a:t>Which Door?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DE176-53DE-4AE8-B40A-EE9BA7274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2522" y="1625423"/>
            <a:ext cx="4851699" cy="3291840"/>
          </a:xfrm>
        </p:spPr>
        <p:txBody>
          <a:bodyPr/>
          <a:lstStyle/>
          <a:p>
            <a:pPr marL="577850" indent="-514350">
              <a:buFont typeface="+mj-lt"/>
              <a:buAutoNum type="arabicPeriod"/>
            </a:pPr>
            <a:r>
              <a:rPr lang="en-US" dirty="0"/>
              <a:t>Choose your side of the room.</a:t>
            </a:r>
          </a:p>
          <a:p>
            <a:pPr marL="577850" indent="-514350">
              <a:buFont typeface="+mj-lt"/>
              <a:buAutoNum type="arabicPeriod"/>
            </a:pPr>
            <a:r>
              <a:rPr lang="en-US" dirty="0"/>
              <a:t>Read through your CER statements and be prepared to discuss.</a:t>
            </a:r>
          </a:p>
          <a:p>
            <a:pPr marL="577850" indent="-514350">
              <a:buFont typeface="+mj-lt"/>
              <a:buAutoNum type="arabicPeriod"/>
            </a:pPr>
            <a:r>
              <a:rPr lang="en-US" dirty="0"/>
              <a:t>When called upon, share your viewpoint.</a:t>
            </a:r>
          </a:p>
          <a:p>
            <a:pPr marL="63500" indent="0">
              <a:buNone/>
            </a:pPr>
            <a:endParaRPr lang="en-US" dirty="0"/>
          </a:p>
        </p:txBody>
      </p:sp>
      <p:pic>
        <p:nvPicPr>
          <p:cNvPr id="7" name="Picture 6" descr="Philosophical Chairs strategy card">
            <a:extLst>
              <a:ext uri="{FF2B5EF4-FFF2-40B4-BE49-F238E27FC236}">
                <a16:creationId xmlns:a16="http://schemas.microsoft.com/office/drawing/2014/main" id="{33F4DEC8-BF15-4D04-B0EE-496FA5C49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75" y="1765996"/>
            <a:ext cx="1995502" cy="251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1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9E95-1199-4283-ABDA-EABD61418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045E1-3D28-4933-BBAF-FEACBA6CA1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sz="2800" i="1" dirty="0">
                <a:solidFill>
                  <a:schemeClr val="accent2"/>
                </a:solidFill>
              </a:rPr>
              <a:t>What is the author’s purpose for writing this story?</a:t>
            </a:r>
          </a:p>
          <a:p>
            <a:pPr marL="63500" indent="0">
              <a:buNone/>
            </a:pPr>
            <a:endParaRPr lang="en-US" sz="2400" dirty="0"/>
          </a:p>
          <a:p>
            <a:pPr marL="63500" indent="0">
              <a:buNone/>
            </a:pPr>
            <a:r>
              <a:rPr lang="en-US" sz="2400" dirty="0"/>
              <a:t>Why does the author ask the reader to determine the ending?</a:t>
            </a:r>
          </a:p>
        </p:txBody>
      </p:sp>
    </p:spTree>
    <p:extLst>
      <p:ext uri="{BB962C8B-B14F-4D97-AF65-F5344CB8AC3E}">
        <p14:creationId xmlns:p14="http://schemas.microsoft.com/office/powerpoint/2010/main" val="40165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37DA8-9E38-4A3E-8902-61806C9D2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Theme Best Fits the Story?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77FCA-76A1-4AA0-A9F2-196F7239B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63500" indent="0">
              <a:buNone/>
            </a:pPr>
            <a:r>
              <a:rPr lang="en-US" dirty="0"/>
              <a:t>Vote for one:</a:t>
            </a:r>
          </a:p>
          <a:p>
            <a:pPr marL="574675" indent="-346075">
              <a:buFont typeface="Arial" panose="020B0604020202020204" pitchFamily="34" charset="0"/>
              <a:buChar char="•"/>
            </a:pPr>
            <a:r>
              <a:rPr lang="en-US" dirty="0"/>
              <a:t>Humans are basically good.</a:t>
            </a:r>
          </a:p>
          <a:p>
            <a:pPr marL="574675" indent="-346075">
              <a:buFont typeface="Arial" panose="020B0604020202020204" pitchFamily="34" charset="0"/>
              <a:buChar char="•"/>
            </a:pPr>
            <a:r>
              <a:rPr lang="en-US" dirty="0"/>
              <a:t>Humans have a capacity for great evil and violence.</a:t>
            </a:r>
          </a:p>
          <a:p>
            <a:pPr marL="574675" indent="-346075">
              <a:buFont typeface="Arial" panose="020B0604020202020204" pitchFamily="34" charset="0"/>
              <a:buChar char="•"/>
            </a:pPr>
            <a:r>
              <a:rPr lang="en-US" dirty="0"/>
              <a:t>Jealousy can cause people to act cruelly. </a:t>
            </a:r>
          </a:p>
          <a:p>
            <a:pPr marL="574675" indent="-346075">
              <a:buFont typeface="Arial" panose="020B0604020202020204" pitchFamily="34" charset="0"/>
              <a:buChar char="•"/>
            </a:pPr>
            <a:r>
              <a:rPr lang="en-US" dirty="0"/>
              <a:t>True love is unselfish.</a:t>
            </a:r>
          </a:p>
          <a:p>
            <a:pPr marL="574675" indent="-346075">
              <a:buFont typeface="Arial" panose="020B0604020202020204" pitchFamily="34" charset="0"/>
              <a:buChar char="•"/>
            </a:pPr>
            <a:r>
              <a:rPr lang="en-US" dirty="0"/>
              <a:t>In extreme situations, it is impossible to make good decisions.</a:t>
            </a:r>
          </a:p>
          <a:p>
            <a:pPr marL="574675" indent="-346075">
              <a:buFont typeface="Arial" panose="020B0604020202020204" pitchFamily="34" charset="0"/>
              <a:buChar char="•"/>
            </a:pPr>
            <a:r>
              <a:rPr lang="en-US" dirty="0"/>
              <a:t>Family bonds are stronger than other relationships.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2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“The Lady, or the Tiger?”</a:t>
            </a:r>
            <a:br>
              <a:rPr lang="en-US" dirty="0"/>
            </a:br>
            <a:r>
              <a:rPr lang="en-US" dirty="0"/>
              <a:t>  Which Would You Choose?</a:t>
            </a:r>
            <a:endParaRPr i="1" dirty="0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Internal &amp; External Conflict</a:t>
            </a:r>
            <a:endParaRPr sz="2400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86" name="Google Shape;86;p3"/>
          <p:cNvSpPr txBox="1">
            <a:spLocks noGrp="1"/>
          </p:cNvSpPr>
          <p:nvPr>
            <p:ph type="body" idx="1"/>
          </p:nvPr>
        </p:nvSpPr>
        <p:spPr>
          <a:xfrm>
            <a:off x="530351" y="2028497"/>
            <a:ext cx="8284039" cy="2564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5730" lvl="0" indent="-205730" algn="l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Arial"/>
              <a:buChar char="•"/>
            </a:pPr>
            <a:r>
              <a:rPr lang="en-US" sz="2400" dirty="0"/>
              <a:t>Summarize a story in your own words.</a:t>
            </a:r>
          </a:p>
          <a:p>
            <a:pPr marL="205730" lvl="0" indent="-205730" algn="l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Arial"/>
              <a:buChar char="•"/>
            </a:pPr>
            <a:r>
              <a:rPr lang="en-US" sz="2400" dirty="0"/>
              <a:t>Identify a story’s external conflict through plot and setting.</a:t>
            </a:r>
            <a:endParaRPr sz="2400" dirty="0"/>
          </a:p>
          <a:p>
            <a:pPr marL="205730" lvl="0" indent="-205730" algn="l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Arial"/>
              <a:buChar char="•"/>
            </a:pPr>
            <a:r>
              <a:rPr lang="en-US" sz="2400" dirty="0"/>
              <a:t>Identify characters’ motivations and internal conflicts.</a:t>
            </a:r>
            <a:endParaRPr sz="2400" dirty="0"/>
          </a:p>
          <a:p>
            <a:pPr marL="205730" lvl="0" indent="-205730" algn="l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Arial"/>
              <a:buChar char="•"/>
            </a:pPr>
            <a:r>
              <a:rPr lang="en-US" sz="2400" dirty="0"/>
              <a:t>Use textual evidence to determine your own ending to a story.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92" name="Google Shape;92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2394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5729" lvl="0" indent="-205729" algn="l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Arial"/>
              <a:buChar char="•"/>
            </a:pPr>
            <a:r>
              <a:rPr lang="en-US" sz="2400" dirty="0"/>
              <a:t>How do readers use characterization, internal conflict, and external conflict to draw conclusions about a story?</a:t>
            </a:r>
            <a:endParaRPr sz="2400" dirty="0"/>
          </a:p>
          <a:p>
            <a:pPr marL="205730" lvl="0" indent="-205730" algn="l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Arial"/>
              <a:buChar char="•"/>
            </a:pPr>
            <a:r>
              <a:rPr lang="en-US" sz="2400" dirty="0"/>
              <a:t>How do readers use textual evidence to draw conclusions and determine the author’s purpose for writing a story?</a:t>
            </a:r>
            <a:endParaRPr sz="24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Magnetic Statements</a:t>
            </a:r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5084233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+mj-lt"/>
              <a:buAutoNum type="arabicPeriod"/>
            </a:pPr>
            <a:r>
              <a:rPr lang="en-US" dirty="0"/>
              <a:t>Choose one statement that either “attracts” or “repels” you.</a:t>
            </a:r>
            <a:endParaRPr dirty="0"/>
          </a:p>
          <a:p>
            <a:pPr marL="514350" lvl="0" indent="-51435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+mj-lt"/>
              <a:buAutoNum type="arabicPeriod"/>
            </a:pPr>
            <a:r>
              <a:rPr lang="en-US" dirty="0"/>
              <a:t>Move to that statement.</a:t>
            </a:r>
          </a:p>
          <a:p>
            <a:pPr marL="514350" lvl="0" indent="-51435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+mj-lt"/>
              <a:buAutoNum type="arabicPeriod"/>
            </a:pPr>
            <a:r>
              <a:rPr lang="en-US" dirty="0"/>
              <a:t>Discuss the statement with others in the group.</a:t>
            </a:r>
            <a:endParaRPr dirty="0"/>
          </a:p>
        </p:txBody>
      </p:sp>
      <p:pic>
        <p:nvPicPr>
          <p:cNvPr id="99" name="Google Shape;9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8546" y="956691"/>
            <a:ext cx="2609850" cy="2705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>
            <a:spLocks noGrp="1"/>
          </p:cNvSpPr>
          <p:nvPr>
            <p:ph type="title"/>
          </p:nvPr>
        </p:nvSpPr>
        <p:spPr>
          <a:xfrm>
            <a:off x="403350" y="140349"/>
            <a:ext cx="82296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“The Lady, or the Tiger” Story Preview</a:t>
            </a:r>
            <a:endParaRPr dirty="0"/>
          </a:p>
        </p:txBody>
      </p:sp>
      <p:sp>
        <p:nvSpPr>
          <p:cNvPr id="105" name="Google Shape;105;p6"/>
          <p:cNvSpPr txBox="1">
            <a:spLocks noGrp="1"/>
          </p:cNvSpPr>
          <p:nvPr>
            <p:ph type="body" idx="1"/>
          </p:nvPr>
        </p:nvSpPr>
        <p:spPr>
          <a:xfrm>
            <a:off x="457200" y="1299175"/>
            <a:ext cx="47115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Written in 1882 by Frank R. Stockton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Written for a magazine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Stockton wrote many fairy tales</a:t>
            </a:r>
            <a:endParaRPr dirty="0"/>
          </a:p>
        </p:txBody>
      </p:sp>
      <p:pic>
        <p:nvPicPr>
          <p:cNvPr id="106" name="Google Shape;10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0775" y="1299175"/>
            <a:ext cx="2172200" cy="308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27cf70072_0_0"/>
          <p:cNvSpPr txBox="1">
            <a:spLocks noGrp="1"/>
          </p:cNvSpPr>
          <p:nvPr>
            <p:ph type="title"/>
          </p:nvPr>
        </p:nvSpPr>
        <p:spPr>
          <a:xfrm>
            <a:off x="423525" y="35969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Partner work</a:t>
            </a:r>
            <a:endParaRPr/>
          </a:p>
        </p:txBody>
      </p:sp>
      <p:sp>
        <p:nvSpPr>
          <p:cNvPr id="112" name="Google Shape;112;g727cf70072_0_0"/>
          <p:cNvSpPr txBox="1">
            <a:spLocks noGrp="1"/>
          </p:cNvSpPr>
          <p:nvPr>
            <p:ph type="body" idx="1"/>
          </p:nvPr>
        </p:nvSpPr>
        <p:spPr>
          <a:xfrm>
            <a:off x="3745268" y="1374717"/>
            <a:ext cx="4839333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With your partner:</a:t>
            </a:r>
            <a:endParaRPr dirty="0"/>
          </a:p>
          <a:p>
            <a:pPr lvl="0" indent="-28575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Read through the story again.</a:t>
            </a:r>
          </a:p>
          <a:p>
            <a:pPr lvl="0" indent="-28575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Circle the main ideas.</a:t>
            </a:r>
            <a:endParaRPr dirty="0"/>
          </a:p>
          <a:p>
            <a:pPr lvl="0" indent="-28575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Create a summary of the story using 20 words or fewer.</a:t>
            </a:r>
            <a:endParaRPr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BD80B10A-B69B-4A87-A7BA-BE4D06ED6EE9}"/>
              </a:ext>
            </a:extLst>
          </p:cNvPr>
          <p:cNvSpPr/>
          <p:nvPr/>
        </p:nvSpPr>
        <p:spPr>
          <a:xfrm>
            <a:off x="423525" y="1520536"/>
            <a:ext cx="1543820" cy="883228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D0BBE241-FEC1-44FF-A621-DBD4E1E2B873}"/>
              </a:ext>
            </a:extLst>
          </p:cNvPr>
          <p:cNvSpPr/>
          <p:nvPr/>
        </p:nvSpPr>
        <p:spPr>
          <a:xfrm>
            <a:off x="1836075" y="2088572"/>
            <a:ext cx="1543820" cy="883228"/>
          </a:xfrm>
          <a:prstGeom prst="wedgeEllipseCallout">
            <a:avLst>
              <a:gd name="adj1" fmla="val 34358"/>
              <a:gd name="adj2" fmla="val 5191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Discuss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83B7B-02F9-4CA7-BBD5-85DFF3D0C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7511"/>
            <a:ext cx="8229600" cy="857250"/>
          </a:xfrm>
        </p:spPr>
        <p:txBody>
          <a:bodyPr/>
          <a:lstStyle/>
          <a:p>
            <a:r>
              <a:rPr lang="en-US" dirty="0"/>
              <a:t>Setting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18440-F415-4131-81B5-E3229DA74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245" y="1233401"/>
            <a:ext cx="4769183" cy="3291840"/>
          </a:xfrm>
        </p:spPr>
        <p:txBody>
          <a:bodyPr>
            <a:normAutofit/>
          </a:bodyPr>
          <a:lstStyle/>
          <a:p>
            <a:r>
              <a:rPr lang="en-US" sz="2200" dirty="0"/>
              <a:t>What do the words “amphitheater,” “arena,” “gladiators,” “tribunal,” and “galleries” tell you about the setting?</a:t>
            </a:r>
          </a:p>
          <a:p>
            <a:r>
              <a:rPr lang="en-US" sz="2200" dirty="0"/>
              <a:t>Who are the king’s “Latin neighbors”?</a:t>
            </a:r>
          </a:p>
          <a:p>
            <a:r>
              <a:rPr lang="en-US" sz="2200" dirty="0"/>
              <a:t>In what time period would you guess the story is placed?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8C58F7-2B7A-47AA-940D-93BE53BC6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955" y="1167755"/>
            <a:ext cx="2919845" cy="291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7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5FBCC-B4DB-460E-AB69-277258B21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0FD58-7EBA-4B97-911F-67BC137F8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5081155" cy="3291840"/>
          </a:xfrm>
        </p:spPr>
        <p:txBody>
          <a:bodyPr/>
          <a:lstStyle/>
          <a:p>
            <a:pPr marL="63500" indent="0">
              <a:buNone/>
            </a:pPr>
            <a:r>
              <a:rPr lang="en-US" sz="2400" dirty="0"/>
              <a:t>Work with your partner to:</a:t>
            </a:r>
          </a:p>
          <a:p>
            <a:r>
              <a:rPr lang="en-US" sz="2400" dirty="0"/>
              <a:t>Determine the personality of each character</a:t>
            </a:r>
          </a:p>
          <a:p>
            <a:r>
              <a:rPr lang="en-US" sz="2400" dirty="0"/>
              <a:t>Support your conclusions with textual evidence from the story</a:t>
            </a:r>
          </a:p>
          <a:p>
            <a:endParaRPr lang="en-US" dirty="0"/>
          </a:p>
        </p:txBody>
      </p:sp>
      <p:pic>
        <p:nvPicPr>
          <p:cNvPr id="13" name="Picture 12" descr="A picture containing knife&#10;&#10;Description automatically generated">
            <a:extLst>
              <a:ext uri="{FF2B5EF4-FFF2-40B4-BE49-F238E27FC236}">
                <a16:creationId xmlns:a16="http://schemas.microsoft.com/office/drawing/2014/main" id="{9B3FB8F5-F021-4EB1-BC67-B48A20E0F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624442">
            <a:off x="6496913" y="1123503"/>
            <a:ext cx="2027446" cy="19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4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</TotalTime>
  <Words>665</Words>
  <Application>Microsoft Macintosh PowerPoint</Application>
  <PresentationFormat>On-screen Show (16:9)</PresentationFormat>
  <Paragraphs>85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Georgia</vt:lpstr>
      <vt:lpstr>Arial</vt:lpstr>
      <vt:lpstr>Noto Sans Symbols</vt:lpstr>
      <vt:lpstr>Open Sans</vt:lpstr>
      <vt:lpstr>Constantia</vt:lpstr>
      <vt:lpstr>LEARN theme</vt:lpstr>
      <vt:lpstr>LEARN theme</vt:lpstr>
      <vt:lpstr>PowerPoint Presentation</vt:lpstr>
      <vt:lpstr>“The Lady, or the Tiger?”   Which Would You Choose?</vt:lpstr>
      <vt:lpstr>Learning Objectives</vt:lpstr>
      <vt:lpstr>Essential Questions</vt:lpstr>
      <vt:lpstr>Magnetic Statements</vt:lpstr>
      <vt:lpstr>“The Lady, or the Tiger” Story Preview</vt:lpstr>
      <vt:lpstr>Partner work</vt:lpstr>
      <vt:lpstr>Setting</vt:lpstr>
      <vt:lpstr>Character Analysis</vt:lpstr>
      <vt:lpstr>Character Analysis of the King</vt:lpstr>
      <vt:lpstr>Character Analysis of the Princess</vt:lpstr>
      <vt:lpstr>Character Analysis of the Courtier</vt:lpstr>
      <vt:lpstr>External Conflict</vt:lpstr>
      <vt:lpstr>Internal Conflict</vt:lpstr>
      <vt:lpstr>Claim, Evidence, Reasoning</vt:lpstr>
      <vt:lpstr>Philosophical Chairs Debate: Which Door?</vt:lpstr>
      <vt:lpstr>Essential Question</vt:lpstr>
      <vt:lpstr>Which Theme Best Fits the Story?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Do You Choose?</dc:title>
  <dc:subject/>
  <dc:creator>K20 Center</dc:creator>
  <cp:keywords/>
  <dc:description/>
  <cp:lastModifiedBy>Walker, Helena M.</cp:lastModifiedBy>
  <cp:revision>27</cp:revision>
  <dcterms:modified xsi:type="dcterms:W3CDTF">2023-06-05T15:46:22Z</dcterms:modified>
  <cp:category/>
</cp:coreProperties>
</file>