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81" r:id="rId2"/>
  </p:sldMasterIdLst>
  <p:notesMasterIdLst>
    <p:notesMasterId r:id="rId15"/>
  </p:notesMasterIdLst>
  <p:sldIdLst>
    <p:sldId id="256" r:id="rId3"/>
    <p:sldId id="270" r:id="rId4"/>
    <p:sldId id="260" r:id="rId5"/>
    <p:sldId id="264" r:id="rId6"/>
    <p:sldId id="263" r:id="rId7"/>
    <p:sldId id="262" r:id="rId8"/>
    <p:sldId id="273" r:id="rId9"/>
    <p:sldId id="268" r:id="rId10"/>
    <p:sldId id="274" r:id="rId11"/>
    <p:sldId id="275" r:id="rId12"/>
    <p:sldId id="276" r:id="rId13"/>
    <p:sldId id="277" r:id="rId14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DF182F-1DE7-4F13-8AA3-002D9E3B458A}">
  <a:tblStyle styleId="{BEDF182F-1DE7-4F13-8AA3-002D9E3B45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17"/>
    <p:restoredTop sz="94315"/>
  </p:normalViewPr>
  <p:slideViewPr>
    <p:cSldViewPr snapToGrid="0">
      <p:cViewPr varScale="1">
        <p:scale>
          <a:sx n="149" d="100"/>
          <a:sy n="149" d="100"/>
        </p:scale>
        <p:origin x="102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3;n">
            <a:extLst>
              <a:ext uri="{FF2B5EF4-FFF2-40B4-BE49-F238E27FC236}">
                <a16:creationId xmlns:a16="http://schemas.microsoft.com/office/drawing/2014/main" id="{8624FC82-B5A2-5FA3-CBF3-BCBFA34F9D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Google Shape;4;n">
            <a:extLst>
              <a:ext uri="{FF2B5EF4-FFF2-40B4-BE49-F238E27FC236}">
                <a16:creationId xmlns:a16="http://schemas.microsoft.com/office/drawing/2014/main" id="{8976970C-9707-70A8-F003-735290520F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19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52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38;p:notes">
            <a:extLst>
              <a:ext uri="{FF2B5EF4-FFF2-40B4-BE49-F238E27FC236}">
                <a16:creationId xmlns:a16="http://schemas.microsoft.com/office/drawing/2014/main" id="{9366B4A2-DBA3-CFE8-53CE-BFEE9562E40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Google Shape;39;p:notes">
            <a:extLst>
              <a:ext uri="{FF2B5EF4-FFF2-40B4-BE49-F238E27FC236}">
                <a16:creationId xmlns:a16="http://schemas.microsoft.com/office/drawing/2014/main" id="{3F2534ED-FEAD-412D-0543-27B7B303B0D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K20 Center. (n.d.). Commit and toss. Strategies. </a:t>
            </a:r>
            <a:r>
              <a:rPr lang="en-US" dirty="0">
                <a:hlinkClick r:id="rId3"/>
              </a:rPr>
              <a:t>https://learn.k20center.ou.edu/strategy/119</a:t>
            </a:r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7163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effectLst/>
              </a:rPr>
              <a:t>American Experience. (2026, April 29). </a:t>
            </a:r>
            <a:r>
              <a:rPr lang="en-US" i="1" dirty="0">
                <a:effectLst/>
              </a:rPr>
              <a:t>Trail of Tears: American experience: Grades 9-12 social studies teaching and Lesson Resources</a:t>
            </a:r>
            <a:r>
              <a:rPr lang="en-US" dirty="0">
                <a:effectLst/>
              </a:rPr>
              <a:t>. PBS </a:t>
            </a:r>
            <a:r>
              <a:rPr lang="en-US" dirty="0" err="1">
                <a:effectLst/>
              </a:rPr>
              <a:t>LearningMedia</a:t>
            </a:r>
            <a:r>
              <a:rPr lang="en-US" dirty="0">
                <a:effectLst/>
              </a:rPr>
              <a:t>. https://</a:t>
            </a:r>
            <a:r>
              <a:rPr lang="en-US" dirty="0" err="1">
                <a:effectLst/>
              </a:rPr>
              <a:t>www.pbslearningmedia.org</a:t>
            </a:r>
            <a:r>
              <a:rPr lang="en-US" dirty="0">
                <a:effectLst/>
              </a:rPr>
              <a:t>/resource/akh10.socst.ush.exp.trail/trail-of-tears/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7025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>
                <a:effectLst/>
              </a:rPr>
              <a:t>File:trails</a:t>
            </a:r>
            <a:r>
              <a:rPr lang="en-US" dirty="0">
                <a:effectLst/>
              </a:rPr>
              <a:t> of tears </a:t>
            </a:r>
            <a:r>
              <a:rPr lang="en-US" dirty="0" err="1">
                <a:effectLst/>
              </a:rPr>
              <a:t>en.png</a:t>
            </a:r>
            <a:r>
              <a:rPr lang="en-US" dirty="0">
                <a:effectLst/>
              </a:rPr>
              <a:t> - Wikimedia Commons. (n.d.-a). https://</a:t>
            </a:r>
            <a:r>
              <a:rPr lang="en-US" dirty="0" err="1">
                <a:effectLst/>
              </a:rPr>
              <a:t>commons.wikimedia.org</a:t>
            </a:r>
            <a:r>
              <a:rPr lang="en-US" dirty="0">
                <a:effectLst/>
              </a:rPr>
              <a:t>/wiki/</a:t>
            </a:r>
            <a:r>
              <a:rPr lang="en-US" dirty="0" err="1">
                <a:effectLst/>
              </a:rPr>
              <a:t>File:Trails_of_Tears_en.png</a:t>
            </a:r>
            <a:r>
              <a:rPr lang="en-US" dirty="0">
                <a:effectLst/>
              </a:rPr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7298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Two-minute paper. Strategies. </a:t>
            </a:r>
            <a:r>
              <a:rPr lang="en-US" dirty="0">
                <a:hlinkClick r:id="rId3"/>
              </a:rPr>
              <a:t>https://learn.k20center.ou.edu/strategy/152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718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10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393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5615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9586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2110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06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5865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37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5466" y="559689"/>
            <a:ext cx="4565121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944799" y="2807732"/>
            <a:ext cx="4564202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45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ith Cover Imag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384C1E7-5E3D-A621-C2AF-8355619A0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800CFF90-44AF-7644-A3CC-9BC9ACF5E8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4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31420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48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30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0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50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048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15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16" r:id="rId11"/>
    <p:sldLayoutId id="2147483710" r:id="rId12"/>
    <p:sldLayoutId id="2147483711" r:id="rId13"/>
    <p:sldLayoutId id="2147483712" r:id="rId14"/>
    <p:sldLayoutId id="2147483713" r:id="rId15"/>
    <p:sldLayoutId id="2147483714" r:id="rId16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fontAlgn="base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fontAlgn="base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fontAlgn="base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fontAlgn="base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fontAlgn="base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oeta.pbslearningmedia.org/resource/akh10.socst.ush.exp.trail/trail-of-tears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k20.ou.edu/lz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6C9EEF-390F-20DA-8C93-99C2678092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E5DC2-0C2F-5180-3ECC-9CE68C137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Group Poster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D2B68920-C6F8-681F-3C42-B94996C4B173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205730" lvl="0" indent="-20573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Arial"/>
              <a:buChar char="•"/>
            </a:pPr>
            <a:r>
              <a:rPr lang="en-US" dirty="0"/>
              <a:t>Using gathered information, create a presentation about your topic.</a:t>
            </a:r>
          </a:p>
          <a:p>
            <a:pPr marL="205730" lvl="0" indent="-20573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Arial"/>
              <a:buChar char="•"/>
            </a:pPr>
            <a:r>
              <a:rPr lang="en-US" dirty="0"/>
              <a:t>Look for ways to use photos and images to illustrate your research.</a:t>
            </a:r>
          </a:p>
        </p:txBody>
      </p:sp>
    </p:spTree>
    <p:extLst>
      <p:ext uri="{BB962C8B-B14F-4D97-AF65-F5344CB8AC3E}">
        <p14:creationId xmlns:p14="http://schemas.microsoft.com/office/powerpoint/2010/main" val="41326090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8306C3-D979-43DA-B54F-8802DD271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666F9-9495-D9DE-FA19-177C0E61E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Presentation Rubric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A4E7A5D6-2FCD-A9F6-9084-E072F255AFAF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231775" lvl="0" indent="-231775">
              <a:spcBef>
                <a:spcPts val="340"/>
              </a:spcBef>
              <a:spcAft>
                <a:spcPts val="0"/>
              </a:spcAft>
              <a:buChar char="•"/>
            </a:pPr>
            <a:r>
              <a:rPr lang="en-US" sz="2800" dirty="0"/>
              <a:t>Read through the rubric handout.</a:t>
            </a:r>
            <a:endParaRPr lang="en-US" dirty="0"/>
          </a:p>
          <a:p>
            <a:pPr marL="231775" lvl="0" indent="-231775">
              <a:spcBef>
                <a:spcPts val="340"/>
              </a:spcBef>
              <a:spcAft>
                <a:spcPts val="0"/>
              </a:spcAft>
              <a:buChar char="•"/>
            </a:pPr>
            <a:r>
              <a:rPr lang="en-US" sz="2800" dirty="0"/>
              <a:t>Ask any questions you have about the rubric.</a:t>
            </a:r>
            <a:endParaRPr lang="en-US" dirty="0"/>
          </a:p>
          <a:p>
            <a:pPr marL="231775" lvl="0" indent="-231775">
              <a:spcBef>
                <a:spcPts val="340"/>
              </a:spcBef>
              <a:spcAft>
                <a:spcPts val="0"/>
              </a:spcAft>
              <a:buChar char="•"/>
            </a:pPr>
            <a:r>
              <a:rPr lang="en-US" sz="2800" dirty="0"/>
              <a:t>All group members will participate in the presentation. </a:t>
            </a:r>
            <a:endParaRPr lang="en-US" dirty="0"/>
          </a:p>
          <a:p>
            <a:pPr marL="231775" lvl="0" indent="-231775">
              <a:spcBef>
                <a:spcPts val="340"/>
              </a:spcBef>
              <a:spcAft>
                <a:spcPts val="0"/>
              </a:spcAft>
              <a:buChar char="•"/>
            </a:pPr>
            <a:r>
              <a:rPr lang="en-US" sz="2800" dirty="0"/>
              <a:t>Be knowledgeable about your part.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819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FAD0BD-BAD4-70EB-A1A6-AF720F838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D36DC-071F-6A91-0E49-1E33514E8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Two-Minute Paper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886D808B-2F7D-5E6F-20A8-5CD84C5FA6B4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dirty="0"/>
              <a:t>Explain why the United States passed the Indian Removal Act and describe how tribes were affected.</a:t>
            </a:r>
          </a:p>
          <a:p>
            <a:r>
              <a:rPr lang="en-US" dirty="0"/>
              <a:t>Consider the impact of this legislation on the lifestyle and development of the Native American tribes.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A83AE9-B795-BE07-A4E1-3DF14873A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0329" y="16342"/>
            <a:ext cx="1353671" cy="135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278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497E2-88CE-452F-3FF8-96EE085AE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Many Trail of Tears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F57AB-21DC-21E2-F0B4-543CF54F3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The Era of Indian Removal</a:t>
            </a: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A9CE501F-ECB1-9E90-9382-8F0363093F5F}"/>
              </a:ext>
            </a:extLst>
          </p:cNvPr>
          <p:cNvSpPr/>
          <p:nvPr/>
        </p:nvSpPr>
        <p:spPr>
          <a:xfrm>
            <a:off x="744173" y="1312133"/>
            <a:ext cx="2922311" cy="2519234"/>
          </a:xfrm>
          <a:prstGeom prst="hexagon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661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11CD8-D9BB-BC4B-FD94-B6149C8A5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Scenario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7D3FB85-4C05-9AF8-0E54-BE7EB078D8F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dirty="0"/>
              <a:t>Your parents tell you that they have been given 24 hours by the government to leave their home.  They are a little unsure of where the family will actually go.</a:t>
            </a:r>
          </a:p>
          <a:p>
            <a:r>
              <a:rPr lang="en-US" dirty="0"/>
              <a:t>They have been told by authorities that each person can only take what they can carry themselves and nothing else.</a:t>
            </a:r>
          </a:p>
          <a:p>
            <a:r>
              <a:rPr lang="en-US" dirty="0"/>
              <a:t>What would you take?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5D84C-B1B9-7487-2919-4DBFDC69B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Commit and Toss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001687CA-0FFD-B396-81EB-DB04465691AC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dirty="0"/>
              <a:t>Choose one or two items that you can carry and might be important to take on a trip.</a:t>
            </a:r>
          </a:p>
          <a:p>
            <a:r>
              <a:rPr lang="en-US" dirty="0"/>
              <a:t>Write your answers on scrap piece of paper.</a:t>
            </a:r>
          </a:p>
          <a:p>
            <a:r>
              <a:rPr lang="en-US" dirty="0"/>
              <a:t>Crumple it.</a:t>
            </a:r>
          </a:p>
          <a:p>
            <a:r>
              <a:rPr lang="en-US" dirty="0"/>
              <a:t>Toss it in the box or basket provided.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9D948E-6E29-9F87-3649-DAFDBC5254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8262" y="43656"/>
            <a:ext cx="1455738" cy="145573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3">
            <a:extLst>
              <a:ext uri="{FF2B5EF4-FFF2-40B4-BE49-F238E27FC236}">
                <a16:creationId xmlns:a16="http://schemas.microsoft.com/office/drawing/2014/main" id="{7A133F9F-8BD4-BFCE-947E-74745460E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Learning Objectives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28C0DD-EBA7-945F-414B-0577DA3BB3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 rtlCol="0">
            <a:normAutofit fontScale="70000" lnSpcReduction="20000"/>
          </a:bodyPr>
          <a:lstStyle/>
          <a:p>
            <a:r>
              <a:rPr lang="en-US" dirty="0"/>
              <a:t>Determine how the United States government changed its stance toward Native American settlements, leading to removal.</a:t>
            </a:r>
          </a:p>
          <a:p>
            <a:r>
              <a:rPr lang="en-US" dirty="0"/>
              <a:t>Identify the impact of the Indian Removal Act.</a:t>
            </a:r>
          </a:p>
          <a:p>
            <a:r>
              <a:rPr lang="en-US" dirty="0"/>
              <a:t>Construct a presentation about the motivation of the government and the effects of removal on the tribe.</a:t>
            </a:r>
          </a:p>
          <a:p>
            <a:pPr marL="457200" indent="-457200" fontAlgn="auto"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3">
            <a:extLst>
              <a:ext uri="{FF2B5EF4-FFF2-40B4-BE49-F238E27FC236}">
                <a16:creationId xmlns:a16="http://schemas.microsoft.com/office/drawing/2014/main" id="{1C1DB67A-4418-8D73-6089-D989CE677E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Essential Questions</a:t>
            </a:r>
          </a:p>
        </p:txBody>
      </p:sp>
      <p:sp>
        <p:nvSpPr>
          <p:cNvPr id="23554" name="Text Placeholder 4">
            <a:extLst>
              <a:ext uri="{FF2B5EF4-FFF2-40B4-BE49-F238E27FC236}">
                <a16:creationId xmlns:a16="http://schemas.microsoft.com/office/drawing/2014/main" id="{F01DC99E-0FC2-0634-50E3-612982742493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/>
          <a:lstStyle/>
          <a:p>
            <a:r>
              <a:rPr lang="en-US" dirty="0"/>
              <a:t>What prompted the United States government to remove tribes from their ancestral lands?</a:t>
            </a:r>
          </a:p>
          <a:p>
            <a:r>
              <a:rPr lang="en-US" dirty="0"/>
              <a:t>How did Native Americans react to this forced removal?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F5BDC9-DAE1-668C-C159-22C9AF167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2A9E4-CF39-6F2C-8E86-F0C3F3943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Cherokee Removal, 1838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2D3F9095-5693-AFF8-FC66-56BE61542521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None/>
            </a:pPr>
            <a:r>
              <a:rPr lang="en-US" dirty="0"/>
              <a:t>As you watch the short PBS video, “</a:t>
            </a:r>
            <a:r>
              <a:rPr lang="en-US" u="sng" dirty="0">
                <a:solidFill>
                  <a:schemeClr val="hlink"/>
                </a:solidFill>
                <a:hlinkClick r:id="rId3"/>
              </a:rPr>
              <a:t>Trail of Tears</a:t>
            </a:r>
            <a:r>
              <a:rPr lang="en-US" dirty="0"/>
              <a:t>,” jot down information and ideas that will help you answer the following question:</a:t>
            </a:r>
          </a:p>
          <a:p>
            <a:pPr marL="0" lvl="0" indent="0">
              <a:spcAft>
                <a:spcPts val="0"/>
              </a:spcAft>
              <a:buSzPts val="2600"/>
              <a:buNone/>
            </a:pPr>
            <a:endParaRPr lang="en-US" dirty="0"/>
          </a:p>
          <a:p>
            <a:pPr marL="0" lvl="0" indent="0">
              <a:spcAft>
                <a:spcPts val="0"/>
              </a:spcAft>
              <a:buSzPts val="2600"/>
              <a:buNone/>
            </a:pPr>
            <a:r>
              <a:rPr lang="en-US" i="1" dirty="0"/>
              <a:t>How did the United States government’s attitude about Native Americans change from Jefferson’s administration to the election of Andrew Jackson?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20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29;p9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AE27EADC-CC60-6E2F-2AB5-356908D9EAA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4455" y="0"/>
            <a:ext cx="6933927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743F25-D982-BFFD-B4AB-862D35AE0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A2002-2DBA-D286-4F22-644C2DA87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Group Research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FF79CBD1-745E-AD3A-2F4F-89E3CC98D3C3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indent="-457200"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ts val="2400"/>
            </a:pPr>
            <a:r>
              <a:rPr lang="en-US" dirty="0"/>
              <a:t>Review the guiding questions on the note organizer for the topic you have been assigned.</a:t>
            </a:r>
          </a:p>
          <a:p>
            <a:pPr indent="-457200"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ts val="2400"/>
            </a:pPr>
            <a:r>
              <a:rPr lang="en-US" dirty="0"/>
              <a:t>Use </a:t>
            </a:r>
            <a:r>
              <a:rPr lang="en-US" dirty="0">
                <a:hlinkClick r:id="rId2"/>
              </a:rPr>
              <a:t>https://k20.ou.edu/lz</a:t>
            </a:r>
            <a:r>
              <a:rPr lang="en-US" dirty="0"/>
              <a:t>  to research the topic.</a:t>
            </a:r>
          </a:p>
          <a:p>
            <a:pPr indent="-457200"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ts val="2400"/>
            </a:pPr>
            <a:r>
              <a:rPr lang="en-US" dirty="0"/>
              <a:t>Use the research links to address the questions.</a:t>
            </a:r>
          </a:p>
          <a:p>
            <a:pPr indent="-457200"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ts val="2400"/>
            </a:pPr>
            <a:r>
              <a:rPr lang="en-US" dirty="0"/>
              <a:t>Divide up the work and share information.</a:t>
            </a:r>
          </a:p>
        </p:txBody>
      </p:sp>
    </p:spTree>
    <p:extLst>
      <p:ext uri="{BB962C8B-B14F-4D97-AF65-F5344CB8AC3E}">
        <p14:creationId xmlns:p14="http://schemas.microsoft.com/office/powerpoint/2010/main" val="28245123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EARN Slides 25" id="{2955A4EC-A41F-924E-8A5C-EC8D30BCF2B0}" vid="{C1FC503B-5766-4541-B590-824E08429B9B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EARN Slides 25" id="{2955A4EC-A41F-924E-8A5C-EC8D30BCF2B0}" vid="{D45ADE69-AC46-AB4B-AFB7-4F6B3A12186F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Custom Design</Template>
  <TotalTime>4111</TotalTime>
  <Words>523</Words>
  <Application>Microsoft Macintosh PowerPoint</Application>
  <PresentationFormat>On-screen Show (16:9)</PresentationFormat>
  <Paragraphs>42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Aptos Display</vt:lpstr>
      <vt:lpstr>Arial</vt:lpstr>
      <vt:lpstr>Calibri</vt:lpstr>
      <vt:lpstr>Courier New</vt:lpstr>
      <vt:lpstr>System Font Regular</vt:lpstr>
      <vt:lpstr>Wingdings</vt:lpstr>
      <vt:lpstr>Custom Design</vt:lpstr>
      <vt:lpstr>1_Custom Design</vt:lpstr>
      <vt:lpstr>PowerPoint Presentation</vt:lpstr>
      <vt:lpstr>Many Trail of Tears</vt:lpstr>
      <vt:lpstr>Scenario</vt:lpstr>
      <vt:lpstr>Commit and Toss</vt:lpstr>
      <vt:lpstr>Learning Objectives</vt:lpstr>
      <vt:lpstr>Essential Questions</vt:lpstr>
      <vt:lpstr>Cherokee Removal, 1838</vt:lpstr>
      <vt:lpstr>PowerPoint Presentation</vt:lpstr>
      <vt:lpstr>Group Research</vt:lpstr>
      <vt:lpstr>Group Poster</vt:lpstr>
      <vt:lpstr>Presentation Rubric</vt:lpstr>
      <vt:lpstr>Two-Minute Paper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Gracia, Ann M.</dc:creator>
  <cp:keywords/>
  <dc:description/>
  <cp:lastModifiedBy>Franklin, Sherry</cp:lastModifiedBy>
  <cp:revision>10</cp:revision>
  <dcterms:created xsi:type="dcterms:W3CDTF">2025-08-05T20:58:42Z</dcterms:created>
  <dcterms:modified xsi:type="dcterms:W3CDTF">2026-08-14T13:23:17Z</dcterms:modified>
  <cp:category/>
</cp:coreProperties>
</file>