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3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heeUTdz7iRUjaQMoOYR2+P0ptC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2459299-54BB-4915-AF4C-E3ED02E263C3}">
  <a:tblStyle styleId="{12459299-54BB-4915-AF4C-E3ED02E263C3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58"/>
    <p:restoredTop sz="94673"/>
  </p:normalViewPr>
  <p:slideViewPr>
    <p:cSldViewPr snapToGrid="0">
      <p:cViewPr varScale="1">
        <p:scale>
          <a:sx n="154" d="100"/>
          <a:sy n="154" d="100"/>
        </p:scale>
        <p:origin x="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" name="Google Shape;13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Source: K20 Center. (n.d.). </a:t>
            </a:r>
            <a:r>
              <a:rPr lang="en-US"/>
              <a:t>Claim, evidence, reasoning </a:t>
            </a:r>
            <a:r>
              <a:rPr lang="en-US" dirty="0"/>
              <a:t>(CER). Strategies. https://learn.k20center.ou.edu/strategy/156</a:t>
            </a:r>
            <a:endParaRPr dirty="0"/>
          </a:p>
        </p:txBody>
      </p:sp>
      <p:sp>
        <p:nvSpPr>
          <p:cNvPr id="144" name="Google Shape;14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Source: McMillan, V. (2010, March 27). </a:t>
            </a:r>
            <a:r>
              <a:rPr lang="en-US" i="1"/>
              <a:t>Breadfruit</a:t>
            </a:r>
            <a:r>
              <a:rPr lang="en-US"/>
              <a:t> [Image]. Flickr. https://www.flickr.com/photos/27614859@N04/4481426425</a:t>
            </a:r>
            <a:endParaRPr/>
          </a:p>
        </p:txBody>
      </p:sp>
      <p:sp>
        <p:nvSpPr>
          <p:cNvPr id="93" name="Google Shape;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Source: </a:t>
            </a:r>
            <a:r>
              <a:rPr lang="en-US" dirty="0" err="1"/>
              <a:t>HIHomegrown</a:t>
            </a:r>
            <a:r>
              <a:rPr lang="en-US" dirty="0"/>
              <a:t>. (2011, September 5). </a:t>
            </a:r>
            <a:r>
              <a:rPr lang="en-US" i="1" dirty="0"/>
              <a:t>Breadfruit harvest tool</a:t>
            </a:r>
            <a:r>
              <a:rPr lang="en-US" dirty="0"/>
              <a:t> [Video]. YouTube. 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=6ZQaRVdQ66Q&amp;feature=</a:t>
            </a:r>
            <a:r>
              <a:rPr lang="en-US" dirty="0" err="1"/>
              <a:t>youtu.be</a:t>
            </a:r>
            <a:endParaRPr dirty="0"/>
          </a:p>
        </p:txBody>
      </p:sp>
      <p:sp>
        <p:nvSpPr>
          <p:cNvPr id="99" name="Google Shape;9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Source: K20 Center. (n.d.). Think-pair-share. Strategies. https://learn.k20center.ou.edu/strategy/139 </a:t>
            </a:r>
            <a:endParaRPr/>
          </a:p>
        </p:txBody>
      </p:sp>
      <p:sp>
        <p:nvSpPr>
          <p:cNvPr id="105" name="Google Shape;105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/>
              <a:t>Adapted Source: The </a:t>
            </a:r>
            <a:r>
              <a:rPr lang="en-US" dirty="0" err="1"/>
              <a:t>STEMAZing</a:t>
            </a:r>
            <a:r>
              <a:rPr lang="en-US" dirty="0"/>
              <a:t> Project. (n.d.). </a:t>
            </a:r>
            <a:r>
              <a:rPr lang="en-US" i="1" dirty="0"/>
              <a:t>Engineering design process, adapted from the UA College of Engineering</a:t>
            </a:r>
            <a:r>
              <a:rPr lang="en-US" dirty="0"/>
              <a:t> [Graphic]. The </a:t>
            </a:r>
            <a:r>
              <a:rPr lang="en-US" dirty="0" err="1"/>
              <a:t>STEMAZing</a:t>
            </a:r>
            <a:r>
              <a:rPr lang="en-US" dirty="0"/>
              <a:t> Project for the Office of the Pima County School Superintendent. https://</a:t>
            </a:r>
            <a:r>
              <a:rPr lang="en-US" dirty="0" err="1"/>
              <a:t>stemazing.org</a:t>
            </a:r>
            <a:r>
              <a:rPr lang="en-US" dirty="0"/>
              <a:t>/engineering-design-process-university-of-</a:t>
            </a:r>
            <a:r>
              <a:rPr lang="en-US" dirty="0" err="1"/>
              <a:t>arizona</a:t>
            </a:r>
            <a:r>
              <a:rPr lang="en-US" dirty="0"/>
              <a:t>/</a:t>
            </a:r>
            <a:endParaRPr dirty="0"/>
          </a:p>
        </p:txBody>
      </p:sp>
      <p:sp>
        <p:nvSpPr>
          <p:cNvPr id="112" name="Google Shape;11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Source: K20 Center. (n.d.). Claim, evidence, reasoning (CER). Strategies. https://learn.k20center.ou.edu/strategy/156 </a:t>
            </a:r>
            <a:endParaRPr/>
          </a:p>
        </p:txBody>
      </p:sp>
      <p:sp>
        <p:nvSpPr>
          <p:cNvPr id="117" name="Google Shape;11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64" name="Google Shape;64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8" name="Google Shape;68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8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7" name="Google Shape;17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1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9" name="Google Shape;29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1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6" name="Google Shape;36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22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3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24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ZQaRVdQ66Q?feature=oembed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>
            <a:spLocks noGrp="1"/>
          </p:cNvSpPr>
          <p:nvPr>
            <p:ph type="body" idx="1"/>
          </p:nvPr>
        </p:nvSpPr>
        <p:spPr>
          <a:xfrm>
            <a:off x="457200" y="1309351"/>
            <a:ext cx="8229600" cy="18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27" name="Google Shape;127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Reminders: Variables</a:t>
            </a:r>
            <a:endParaRPr dirty="0"/>
          </a:p>
        </p:txBody>
      </p:sp>
      <p:graphicFrame>
        <p:nvGraphicFramePr>
          <p:cNvPr id="128" name="Google Shape;128;p8"/>
          <p:cNvGraphicFramePr/>
          <p:nvPr/>
        </p:nvGraphicFramePr>
        <p:xfrm>
          <a:off x="457200" y="1309688"/>
          <a:ext cx="8229600" cy="1862181"/>
        </p:xfrm>
        <a:graphic>
          <a:graphicData uri="http://schemas.openxmlformats.org/drawingml/2006/table">
            <a:tbl>
              <a:tblPr>
                <a:noFill/>
                <a:tableStyleId>{12459299-54BB-4915-AF4C-E3ED02E263C3}</a:tableStyleId>
              </a:tblPr>
              <a:tblGrid>
                <a:gridCol w="274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Independent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Dependent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Control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1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Which variable are you changing directly before the trial? 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37150" marR="137150" marT="137150" marB="137150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Which variable are you looking for a change in during the trial? 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37150" marR="137150" marT="137150" marB="137150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never changes, no matter what? 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strike="noStrike" cap="none" dirty="0"/>
                    </a:p>
                  </a:txBody>
                  <a:tcPr marL="137150" marR="137150" marT="137150" marB="137150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8229600" cy="20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Testing Stations</a:t>
            </a:r>
            <a:endParaRPr dirty="0"/>
          </a:p>
        </p:txBody>
      </p:sp>
      <p:graphicFrame>
        <p:nvGraphicFramePr>
          <p:cNvPr id="135" name="Google Shape;135;p9"/>
          <p:cNvGraphicFramePr/>
          <p:nvPr/>
        </p:nvGraphicFramePr>
        <p:xfrm>
          <a:off x="457200" y="1309688"/>
          <a:ext cx="8229600" cy="2071495"/>
        </p:xfrm>
        <a:graphic>
          <a:graphicData uri="http://schemas.openxmlformats.org/drawingml/2006/table">
            <a:tbl>
              <a:tblPr>
                <a:noFill/>
                <a:tableStyleId>{12459299-54BB-4915-AF4C-E3ED02E263C3}</a:tableStyleId>
              </a:tblPr>
              <a:tblGrid>
                <a:gridCol w="274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3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Canopy Size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Canopy Material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Suspension Length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Small</a:t>
                      </a:r>
                      <a:endParaRPr sz="1400" u="none" strike="noStrike" cap="none"/>
                    </a:p>
                  </a:txBody>
                  <a:tcPr marL="137150" marR="137150" marT="137150" marB="137150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Paper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37150" marR="137150" marT="137150" marB="137150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Short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37150" marR="137150" marT="137150" marB="137150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Medium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37150" marR="137150" marT="137150" marB="137150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Plastic</a:t>
                      </a:r>
                      <a:endParaRPr sz="1400" u="none" strike="noStrike" cap="none"/>
                    </a:p>
                  </a:txBody>
                  <a:tcPr marL="137150" marR="137150" marT="137150" marB="137150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Medium</a:t>
                      </a:r>
                      <a:endParaRPr sz="1400" u="none" strike="noStrike" cap="none"/>
                    </a:p>
                  </a:txBody>
                  <a:tcPr marL="137150" marR="137150" marT="137150" marB="137150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Large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37150" marR="137150" marT="137150" marB="137150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Fabric</a:t>
                      </a:r>
                      <a:endParaRPr sz="1400" u="none" strike="noStrike" cap="none"/>
                    </a:p>
                  </a:txBody>
                  <a:tcPr marL="137150" marR="137150" marT="137150" marB="137150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Long</a:t>
                      </a:r>
                      <a:endParaRPr sz="1400" u="none" strike="noStrike" cap="none" dirty="0"/>
                    </a:p>
                  </a:txBody>
                  <a:tcPr marL="137150" marR="137150" marT="137150" marB="137150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Create your blueprint. Make sure to include a feature that will securely hold the 'ulu you have received because you will test the parachute several times. </a:t>
            </a: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Build your parachute. </a:t>
            </a: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Run three trials of your parachute. Document fall time and other observations related to “protecting” the 'ulu as it falls. </a:t>
            </a:r>
            <a:endParaRPr dirty="0"/>
          </a:p>
        </p:txBody>
      </p:sp>
      <p:sp>
        <p:nvSpPr>
          <p:cNvPr id="141" name="Google Shape;141;p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Design, Build, and Test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"/>
          <p:cNvSpPr txBox="1">
            <a:spLocks noGrp="1"/>
          </p:cNvSpPr>
          <p:nvPr>
            <p:ph type="body" idx="1"/>
          </p:nvPr>
        </p:nvSpPr>
        <p:spPr>
          <a:xfrm>
            <a:off x="457199" y="1309352"/>
            <a:ext cx="5677787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Revise your CER statement on what the best parachute would be for </a:t>
            </a:r>
            <a:r>
              <a:rPr lang="en-US" dirty="0" err="1"/>
              <a:t>Kai'ulani</a:t>
            </a:r>
            <a:r>
              <a:rPr lang="en-US"/>
              <a:t> and </a:t>
            </a:r>
            <a:r>
              <a:rPr lang="en-US" dirty="0" err="1"/>
              <a:t>Kekahu</a:t>
            </a:r>
            <a:r>
              <a:rPr lang="en-US" dirty="0"/>
              <a:t> based on your testing. </a:t>
            </a: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If you had more time, are there any changes you would make to improve your parachute design? </a:t>
            </a:r>
            <a:endParaRPr dirty="0"/>
          </a:p>
        </p:txBody>
      </p:sp>
      <p:sp>
        <p:nvSpPr>
          <p:cNvPr id="147" name="Google Shape;147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Assess and Reflect</a:t>
            </a:r>
            <a:endParaRPr dirty="0"/>
          </a:p>
        </p:txBody>
      </p:sp>
      <p:pic>
        <p:nvPicPr>
          <p:cNvPr id="148" name="Google Shape;148;p11" descr="A purple magnifying glas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33804" y="1164497"/>
            <a:ext cx="2419323" cy="2419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Save the 'Ulu</a:t>
            </a:r>
            <a:endParaRPr dirty="0"/>
          </a:p>
        </p:txBody>
      </p:sp>
      <p:sp>
        <p:nvSpPr>
          <p:cNvPr id="78" name="Google Shape;78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Investigating Forces within Engineering Design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>
            <a:spLocks noGrp="1"/>
          </p:cNvSpPr>
          <p:nvPr>
            <p:ph type="title"/>
          </p:nvPr>
        </p:nvSpPr>
        <p:spPr>
          <a:xfrm>
            <a:off x="530352" y="866976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84" name="Google Shape;84;p3"/>
          <p:cNvSpPr txBox="1">
            <a:spLocks noGrp="1"/>
          </p:cNvSpPr>
          <p:nvPr>
            <p:ph type="body" idx="1"/>
          </p:nvPr>
        </p:nvSpPr>
        <p:spPr>
          <a:xfrm>
            <a:off x="530352" y="1907921"/>
            <a:ext cx="7772400" cy="2127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Can modern science explain cultural fables or legends? </a:t>
            </a:r>
            <a:endParaRPr dirty="0"/>
          </a:p>
          <a:p>
            <a:pPr marL="55563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do you know when you have considered all possibilities before building a solution to a problem?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"/>
          <p:cNvSpPr txBox="1">
            <a:spLocks noGrp="1"/>
          </p:cNvSpPr>
          <p:nvPr>
            <p:ph type="title"/>
          </p:nvPr>
        </p:nvSpPr>
        <p:spPr>
          <a:xfrm>
            <a:off x="530352" y="866976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90" name="Google Shape;90;p4"/>
          <p:cNvSpPr txBox="1">
            <a:spLocks noGrp="1"/>
          </p:cNvSpPr>
          <p:nvPr>
            <p:ph type="body" idx="1"/>
          </p:nvPr>
        </p:nvSpPr>
        <p:spPr>
          <a:xfrm>
            <a:off x="530352" y="1907920"/>
            <a:ext cx="7772400" cy="270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We will demonstrate an understanding of the steps of the engineering design process. 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We will evaluate what variables and forces affect parachute performance. 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We will design a prototype of a parachute and reflect on its performance.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'Ulu Fruit, Also Called Breadfruit</a:t>
            </a:r>
            <a:endParaRPr dirty="0"/>
          </a:p>
        </p:txBody>
      </p:sp>
      <p:pic>
        <p:nvPicPr>
          <p:cNvPr id="96" name="Google Shape;9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4509" y="1309352"/>
            <a:ext cx="5554981" cy="3703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'Ulu Fruit Harvesting</a:t>
            </a:r>
            <a:endParaRPr dirty="0"/>
          </a:p>
        </p:txBody>
      </p:sp>
      <p:pic>
        <p:nvPicPr>
          <p:cNvPr id="3" name="Online Media 2" descr="Breadfruit Harvest Tool">
            <a:hlinkClick r:id="" action="ppaction://media"/>
            <a:extLst>
              <a:ext uri="{FF2B5EF4-FFF2-40B4-BE49-F238E27FC236}">
                <a16:creationId xmlns:a16="http://schemas.microsoft.com/office/drawing/2014/main" id="{BBF75F32-13F0-56F6-73DE-D4ECB257141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01397" y="1319845"/>
            <a:ext cx="4541205" cy="3405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0"/>
          <p:cNvSpPr txBox="1">
            <a:spLocks noGrp="1"/>
          </p:cNvSpPr>
          <p:nvPr>
            <p:ph type="body" idx="1"/>
          </p:nvPr>
        </p:nvSpPr>
        <p:spPr>
          <a:xfrm>
            <a:off x="457198" y="1309352"/>
            <a:ext cx="6820423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Think about the prompt as you read: </a:t>
            </a:r>
            <a:r>
              <a:rPr lang="en-US" i="1" dirty="0"/>
              <a:t>Based on the reading, identify the five steps of the engineering design process that the characters follow to solve their problems.</a:t>
            </a: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Write down your response.</a:t>
            </a: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Compare your notes with a partner to see how similar or different they are.</a:t>
            </a:r>
            <a:endParaRPr dirty="0"/>
          </a:p>
        </p:txBody>
      </p:sp>
      <p:sp>
        <p:nvSpPr>
          <p:cNvPr id="108" name="Google Shape;108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Think-Pair-Share</a:t>
            </a:r>
            <a:endParaRPr dirty="0"/>
          </a:p>
        </p:txBody>
      </p:sp>
      <p:pic>
        <p:nvPicPr>
          <p:cNvPr id="109" name="Google Shape;109;p30" descr="A group of colorful speech bubble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2427" y="1952945"/>
            <a:ext cx="2459940" cy="12376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7" descr="A diagram of a proces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893" y="0"/>
            <a:ext cx="672021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1"/>
          <p:cNvSpPr txBox="1">
            <a:spLocks noGrp="1"/>
          </p:cNvSpPr>
          <p:nvPr>
            <p:ph type="body" idx="1"/>
          </p:nvPr>
        </p:nvSpPr>
        <p:spPr>
          <a:xfrm>
            <a:off x="457198" y="1309352"/>
            <a:ext cx="5874709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Use the Claim, Evidence, Reasoning (CER) strategy to write a statement on what </a:t>
            </a:r>
            <a:r>
              <a:rPr lang="en-US" i="1" dirty="0"/>
              <a:t>you hypothesize </a:t>
            </a:r>
            <a:r>
              <a:rPr lang="en-US" dirty="0"/>
              <a:t>will be the best parachute for </a:t>
            </a:r>
            <a:r>
              <a:rPr lang="en-US" dirty="0" err="1"/>
              <a:t>Kai'ulani</a:t>
            </a:r>
            <a:r>
              <a:rPr lang="en-US" dirty="0"/>
              <a:t> and </a:t>
            </a:r>
            <a:r>
              <a:rPr lang="en-US" dirty="0" err="1"/>
              <a:t>Kekahu</a:t>
            </a:r>
            <a:r>
              <a:rPr lang="en-US" dirty="0"/>
              <a:t> to get the ‘Ulu fruit down from the tree. </a:t>
            </a:r>
            <a:endParaRPr dirty="0"/>
          </a:p>
          <a:p>
            <a:pPr marL="45720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45720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</a:pPr>
            <a:endParaRPr dirty="0"/>
          </a:p>
        </p:txBody>
      </p:sp>
      <p:sp>
        <p:nvSpPr>
          <p:cNvPr id="120" name="Google Shape;120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Claim, Evidence, Reasoning (CER)</a:t>
            </a:r>
            <a:endParaRPr dirty="0"/>
          </a:p>
        </p:txBody>
      </p:sp>
      <p:pic>
        <p:nvPicPr>
          <p:cNvPr id="121" name="Google Shape;121;p31" descr="A purple magnifying glas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33804" y="1164497"/>
            <a:ext cx="2419323" cy="2419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555</Words>
  <Application>Microsoft Macintosh PowerPoint</Application>
  <PresentationFormat>On-screen Show (16:9)</PresentationFormat>
  <Paragraphs>53</Paragraphs>
  <Slides>13</Slides>
  <Notes>13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Noto Sans Symbols</vt:lpstr>
      <vt:lpstr>LEARN theme</vt:lpstr>
      <vt:lpstr>LEARN theme</vt:lpstr>
      <vt:lpstr>PowerPoint Presentation</vt:lpstr>
      <vt:lpstr>Save the 'Ulu</vt:lpstr>
      <vt:lpstr>Essential Questions</vt:lpstr>
      <vt:lpstr>Lesson Objectives</vt:lpstr>
      <vt:lpstr>'Ulu Fruit, Also Called Breadfruit</vt:lpstr>
      <vt:lpstr>'Ulu Fruit Harvesting</vt:lpstr>
      <vt:lpstr>Think-Pair-Share</vt:lpstr>
      <vt:lpstr>PowerPoint Presentation</vt:lpstr>
      <vt:lpstr>Claim, Evidence, Reasoning (CER)</vt:lpstr>
      <vt:lpstr>Reminders: Variables</vt:lpstr>
      <vt:lpstr>Testing Stations</vt:lpstr>
      <vt:lpstr>Design, Build, and Test</vt:lpstr>
      <vt:lpstr>Assess and Reflect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Save the Ulu</dc:title>
  <dc:subject/>
  <dc:creator>K20 Center</dc:creator>
  <cp:keywords/>
  <dc:description/>
  <cp:lastModifiedBy>Gracia, Ann M.</cp:lastModifiedBy>
  <cp:revision>4</cp:revision>
  <dcterms:created xsi:type="dcterms:W3CDTF">2021-02-11T16:56:21Z</dcterms:created>
  <dcterms:modified xsi:type="dcterms:W3CDTF">2025-03-21T14:23:51Z</dcterms:modified>
  <cp:category/>
</cp:coreProperties>
</file>