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23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onstantia" panose="02030602050306030303" pitchFamily="18" charset="0"/>
      <p:regular r:id="rId28"/>
      <p:bold r:id="rId29"/>
      <p:italic r:id="rId30"/>
      <p:boldItalic r:id="rId31"/>
    </p:embeddedFont>
    <p:embeddedFont>
      <p:font typeface="Georgia" panose="02040502050405020303" pitchFamily="18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8" roundtripDataSignature="AMtx7mjbjTf3JuFF7OV18FMn8Lyx4Z5v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EC457FC-9400-40F9-BD06-5C2CF3A92206}">
  <a:tblStyle styleId="{5EC457FC-9400-40F9-BD06-5C2CF3A9220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75"/>
    <p:restoredTop sz="84107" autoAdjust="0"/>
  </p:normalViewPr>
  <p:slideViewPr>
    <p:cSldViewPr snapToGrid="0" snapToObjects="1">
      <p:cViewPr varScale="1">
        <p:scale>
          <a:sx n="150" d="100"/>
          <a:sy n="150" d="100"/>
        </p:scale>
        <p:origin x="176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search=Supreme%20Court%20of%20the%20United%20States&amp;title=Special%3ASearch&amp;ns0=1&amp;ns6=1&amp;ns12=1&amp;ns14=1&amp;ns100=1&amp;ns106=1#/media/File:US_Supreme_Court.JPG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tificamerican.com/article/the-power-of-collective-memory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Rosa_Parks_being_fingerprinted_by_Deputy_Sheriff_D.H._Lackey_after_being_arrested_for_refusing_to_give_up_her_seat_for_a_white_passenger_on_a_segregated_municipal_bus_in_Montgomery,_Alabama.jpg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Elizabeth_jennings_01.jpg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The_Greensboro_Sit-ins.jpg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Former_Woolworth_store_in_Greensboro,_NC_(2008).jpg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6cc497c417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6cc497c417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333333"/>
              </a:buClr>
              <a:buSzPts val="1100"/>
              <a:buNone/>
            </a:pPr>
            <a:r>
              <a:rPr lang="en-US" b="1" dirty="0">
                <a:solidFill>
                  <a:srgbClr val="333333"/>
                </a:solidFill>
              </a:rPr>
              <a:t>Image Source: </a:t>
            </a:r>
            <a:r>
              <a:rPr lang="en-US" dirty="0" err="1">
                <a:solidFill>
                  <a:srgbClr val="333333"/>
                </a:solidFill>
              </a:rPr>
              <a:t>Ree</a:t>
            </a:r>
            <a:r>
              <a:rPr lang="en-US" dirty="0">
                <a:solidFill>
                  <a:srgbClr val="333333"/>
                </a:solidFill>
              </a:rPr>
              <a:t>, K. (2007, Mar. 8). Photo of the Supreme Court of the United States. Wikimedia Commons.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https://commons.wikimedia.org/w/index.php?search=Supreme%20Court%20of%20the%20United%20States&amp;title=Special%3ASearch&amp;ns0=1&amp;ns6=1&amp;ns12=1&amp;ns14=1&amp;ns100=1&amp;ns106=1#/media/File:US_Supreme_Court.JPG</a:t>
            </a:r>
            <a:r>
              <a:rPr lang="en-US" dirty="0">
                <a:solidFill>
                  <a:srgbClr val="333333"/>
                </a:solidFill>
              </a:rPr>
              <a:t> </a:t>
            </a:r>
            <a:endParaRPr dirty="0"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6cc497c41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6cc497c41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333333"/>
              </a:buClr>
              <a:buSzPts val="1100"/>
              <a:buNone/>
            </a:pPr>
            <a:r>
              <a:rPr lang="en-US" b="1" dirty="0">
                <a:solidFill>
                  <a:srgbClr val="333333"/>
                </a:solidFill>
              </a:rPr>
              <a:t>Image Sources:</a:t>
            </a:r>
          </a:p>
          <a:p>
            <a:pPr marL="457200" lvl="0" indent="-2286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333333"/>
              </a:buClr>
              <a:buSzPts val="1100"/>
              <a:buNone/>
            </a:pPr>
            <a:r>
              <a:rPr lang="en-US" dirty="0">
                <a:solidFill>
                  <a:srgbClr val="333333"/>
                </a:solidFill>
              </a:rPr>
              <a:t>Photo of Ada Lois </a:t>
            </a:r>
            <a:r>
              <a:rPr lang="en-US" dirty="0" err="1">
                <a:solidFill>
                  <a:srgbClr val="333333"/>
                </a:solidFill>
              </a:rPr>
              <a:t>Sipuel</a:t>
            </a:r>
            <a:r>
              <a:rPr lang="en-US" dirty="0">
                <a:solidFill>
                  <a:srgbClr val="333333"/>
                </a:solidFill>
              </a:rPr>
              <a:t> Fisher signing the register of attorneys. (1952). Courtesy of Z. P. Meyers/Barney </a:t>
            </a:r>
            <a:r>
              <a:rPr lang="en-US" dirty="0" err="1">
                <a:solidFill>
                  <a:srgbClr val="333333"/>
                </a:solidFill>
              </a:rPr>
              <a:t>Hillerman</a:t>
            </a:r>
            <a:r>
              <a:rPr lang="en-US" dirty="0">
                <a:solidFill>
                  <a:srgbClr val="333333"/>
                </a:solidFill>
              </a:rPr>
              <a:t> Photographic Collection, OHS. 21412.M657.12</a:t>
            </a:r>
            <a:endParaRPr dirty="0">
              <a:solidFill>
                <a:srgbClr val="333333"/>
              </a:solidFill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50"/>
              <a:buNone/>
            </a:pPr>
            <a:r>
              <a:rPr lang="en-US" dirty="0">
                <a:solidFill>
                  <a:srgbClr val="333333"/>
                </a:solidFill>
              </a:rPr>
              <a:t>Photo of George McLaurin. (n.d.). Courtesy of Oklahoma Publishing Company Photography Collection, OHS. 2012.201.B0391.0687</a:t>
            </a:r>
            <a:endParaRPr dirty="0">
              <a:solidFill>
                <a:srgbClr val="333333"/>
              </a:solidFill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50"/>
              <a:buNone/>
            </a:pPr>
            <a:endParaRPr sz="1050" dirty="0"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6cc497c41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6cc497c41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6eb9c9642d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6eb9c9642d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7bd340da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7bd340da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Source: </a:t>
            </a:r>
            <a:r>
              <a:rPr lang="en-US" dirty="0"/>
              <a:t>Roediger, III, H. &amp; DeSoto, K. A. (2016, June 28). The power of collective memory. Scientific American.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https://www.scientificamerican.com/article/the-power-of-collective-memory/</a:t>
            </a: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6eb9c9642d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6eb9c9642d_1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6eb9c9642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6eb9c9642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6eb9c9642d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6eb9c9642d_1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6eb9c9642d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6eb9c9642d_1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eb9c9642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g6eb9c9642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6eb9c9642d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6eb9c9642d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cc497c41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cc497c417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333333"/>
              </a:buClr>
              <a:buSzPts val="1100"/>
              <a:buNone/>
            </a:pPr>
            <a:endParaRPr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eb9c9642d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eb9c9642d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333333"/>
              </a:buClr>
              <a:buSzPts val="1100"/>
              <a:buNone/>
            </a:pPr>
            <a:r>
              <a:rPr lang="en-US" b="1" dirty="0">
                <a:solidFill>
                  <a:srgbClr val="333333"/>
                </a:solidFill>
              </a:rPr>
              <a:t>Image Source: </a:t>
            </a:r>
            <a:r>
              <a:rPr lang="en-US" dirty="0">
                <a:solidFill>
                  <a:srgbClr val="333333"/>
                </a:solidFill>
              </a:rPr>
              <a:t>Photo of Rosa Parks being fingerprinted by Sheriff D.H. Lackey. (1956, Feb. 22). Wikimedia Commons.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https://commons.wikimedia.org/wiki/File:Rosa_Parks_being_fingerprinted_by_Deputy_Sheriff_D.H._Lackey_after_being_arrested_for_refusing_to_give_up_her_seat_for_a_white_passenger_on_a_segregated_municipal_bus_in_Montgomery,_Alabama.jpg</a:t>
            </a:r>
            <a:r>
              <a:rPr lang="en-US" dirty="0">
                <a:solidFill>
                  <a:srgbClr val="333333"/>
                </a:solidFill>
              </a:rPr>
              <a:t> </a:t>
            </a:r>
            <a:endParaRPr dirty="0"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cc497c41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6cc497c41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333333"/>
              </a:buClr>
              <a:buSzPts val="1100"/>
              <a:buNone/>
            </a:pPr>
            <a:r>
              <a:rPr lang="en-US" b="1" dirty="0">
                <a:solidFill>
                  <a:srgbClr val="333333"/>
                </a:solidFill>
              </a:rPr>
              <a:t>Image Source: </a:t>
            </a:r>
            <a:r>
              <a:rPr lang="en-US" dirty="0">
                <a:solidFill>
                  <a:srgbClr val="333333"/>
                </a:solidFill>
              </a:rPr>
              <a:t>Photo of Elizabeth Jennings. (n.d.). Wikimedia Commons.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https://commons.wikimedia.org/wiki/File:Elizabeth_jennings_01.jpg</a:t>
            </a:r>
            <a:r>
              <a:rPr lang="en-US" dirty="0">
                <a:solidFill>
                  <a:srgbClr val="333333"/>
                </a:solidFill>
              </a:rPr>
              <a:t> </a:t>
            </a:r>
            <a:endParaRPr dirty="0">
              <a:solidFill>
                <a:srgbClr val="333333"/>
              </a:solidFill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50"/>
              <a:buNone/>
            </a:pPr>
            <a:endParaRPr sz="1050" dirty="0"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6cc497c41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6cc497c41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333333"/>
              </a:buClr>
              <a:buSzPts val="1100"/>
              <a:buNone/>
            </a:pPr>
            <a:r>
              <a:rPr lang="en-US" b="1" dirty="0">
                <a:solidFill>
                  <a:srgbClr val="333333"/>
                </a:solidFill>
              </a:rPr>
              <a:t>Image Source: </a:t>
            </a:r>
            <a:r>
              <a:rPr lang="en-US" dirty="0">
                <a:solidFill>
                  <a:srgbClr val="333333"/>
                </a:solidFill>
              </a:rPr>
              <a:t>Photo of Greensboro sit-in. (1960). Wikimedia Commons.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https://commons.wikimedia.org/wiki/File:The_Greensboro_Sit-ins.jpg</a:t>
            </a:r>
            <a:r>
              <a:rPr lang="en-US" dirty="0">
                <a:solidFill>
                  <a:srgbClr val="333333"/>
                </a:solidFill>
              </a:rPr>
              <a:t> </a:t>
            </a:r>
            <a:endParaRPr dirty="0">
              <a:solidFill>
                <a:srgbClr val="333333"/>
              </a:solidFill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050"/>
              <a:buNone/>
            </a:pPr>
            <a:endParaRPr sz="1050" dirty="0"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6cc497c41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6cc497c41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Image Sources: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333333"/>
                </a:solidFill>
              </a:rPr>
              <a:t>Photo of Alexandria Library sit-in. (1939, Aug. 21). Courtesy of the Alexandria Black History Museum collection.</a:t>
            </a:r>
            <a:endParaRPr dirty="0"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333333"/>
                </a:solidFill>
              </a:rPr>
              <a:t>Photo of Samuel W. Tucker. (n.d.). Courtesy of the Alexandria Black History Museum collection.</a:t>
            </a:r>
            <a:endParaRPr dirty="0">
              <a:solidFill>
                <a:srgbClr val="333333"/>
              </a:solidFill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333333"/>
              </a:buClr>
              <a:buSzPts val="1050"/>
              <a:buNone/>
            </a:pPr>
            <a:endParaRPr sz="1050" dirty="0"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cc497c417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cc497c417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333333"/>
              </a:buClr>
              <a:buSzPts val="1050"/>
              <a:buNone/>
            </a:pPr>
            <a:r>
              <a:rPr lang="en-US" sz="1050" b="1" dirty="0">
                <a:solidFill>
                  <a:srgbClr val="333333"/>
                </a:solidFill>
              </a:rPr>
              <a:t>Image Source: </a:t>
            </a:r>
            <a:r>
              <a:rPr lang="en-US" sz="1050" dirty="0">
                <a:solidFill>
                  <a:srgbClr val="333333"/>
                </a:solidFill>
              </a:rPr>
              <a:t>King, D. B. (2008, Nov. 28). Photo of the Woolworth store where the Greensboro sit-ins took place. Wikimedia Commons. </a:t>
            </a:r>
            <a:r>
              <a:rPr lang="en-US" sz="1050" u="sng" dirty="0">
                <a:solidFill>
                  <a:schemeClr val="hlink"/>
                </a:solidFill>
                <a:hlinkClick r:id="rId3"/>
              </a:rPr>
              <a:t>https://commons.wikimedia.org/wiki/File:Former_Woolworth_store_in_Greensboro,_NC_(2008).jpg</a:t>
            </a:r>
            <a:r>
              <a:rPr lang="en-US" sz="1050" dirty="0">
                <a:solidFill>
                  <a:srgbClr val="333333"/>
                </a:solidFill>
              </a:rPr>
              <a:t> </a:t>
            </a:r>
            <a:endParaRPr sz="1050" dirty="0"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cc497c417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6cc497c417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rgbClr val="333333"/>
                </a:solidFill>
              </a:rPr>
              <a:t>Image Sources: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333333"/>
                </a:solidFill>
              </a:rPr>
              <a:t>Melton, J. (1958, Aug. 26). Photo of a group at Katz Drug, 200 W Main, Oklahoma City, OK, during an African American Civil Rights protest. From the John Melton Collection. Courtesy of the Oklahoma Historical Society, 20246.38.395.T.</a:t>
            </a:r>
            <a:endParaRPr dirty="0"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rgbClr val="575656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575656"/>
                </a:solidFill>
                <a:highlight>
                  <a:srgbClr val="FFFFFF"/>
                </a:highlight>
              </a:rPr>
              <a:t>Photo of Clara Luper. (c. 1995). </a:t>
            </a:r>
            <a:r>
              <a:rPr lang="en-US" dirty="0">
                <a:solidFill>
                  <a:srgbClr val="333333"/>
                </a:solidFill>
              </a:rPr>
              <a:t>Courtesy of Oklahoma Hall of Fame Archives, Oklahoma Hall of Fame at the Gaylord-Pickens Museum, Oklahoma City, OK.</a:t>
            </a:r>
            <a:endParaRPr dirty="0"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333333"/>
                </a:solidFill>
              </a:rPr>
              <a:t>			 		</a:t>
            </a:r>
            <a:endParaRPr dirty="0"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33333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26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9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19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2" name="Google Shape;22;p16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2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21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22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23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2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25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Forgotten Figures</a:t>
            </a:r>
            <a:endParaRPr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The Civil Rights Movement</a:t>
            </a:r>
          </a:p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Grade 11 U.S. &amp; Oklahoma History Lesson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6cc497c417_0_48"/>
          <p:cNvSpPr txBox="1"/>
          <p:nvPr/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rPr>
              <a:t>True or False?</a:t>
            </a:r>
            <a:endParaRPr sz="3600" dirty="0">
              <a:solidFill>
                <a:srgbClr val="991B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6cc497c417_0_48"/>
          <p:cNvSpPr txBox="1"/>
          <p:nvPr/>
        </p:nvSpPr>
        <p:spPr>
          <a:xfrm>
            <a:off x="457200" y="1451600"/>
            <a:ext cx="41214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400" i="1" dirty="0">
                <a:latin typeface="Calibri"/>
                <a:ea typeface="Calibri"/>
                <a:cs typeface="Calibri"/>
                <a:sym typeface="Calibri"/>
              </a:rPr>
              <a:t>Brown v. Board of Education of Topeka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was the first Supreme Court case to have a ruling that asserted that African American students were entitled to the same educational opportunities as white students.     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g6cc497c417_0_4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3937" y="952003"/>
            <a:ext cx="3279376" cy="2459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2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6cc497c417_0_51"/>
          <p:cNvSpPr txBox="1"/>
          <p:nvPr/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rPr>
              <a:t>False!</a:t>
            </a:r>
            <a:endParaRPr sz="3600">
              <a:solidFill>
                <a:srgbClr val="991B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6cc497c417_0_51"/>
          <p:cNvSpPr txBox="1"/>
          <p:nvPr/>
        </p:nvSpPr>
        <p:spPr>
          <a:xfrm>
            <a:off x="457200" y="1451600"/>
            <a:ext cx="50994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In 1948, the ruling in </a:t>
            </a:r>
            <a:r>
              <a:rPr lang="en-US" sz="2400" i="1" dirty="0" err="1">
                <a:latin typeface="Calibri"/>
                <a:ea typeface="Calibri"/>
                <a:cs typeface="Calibri"/>
                <a:sym typeface="Calibri"/>
              </a:rPr>
              <a:t>Sipuel</a:t>
            </a:r>
            <a:r>
              <a:rPr lang="en-US" sz="2400" i="1" dirty="0">
                <a:latin typeface="Calibri"/>
                <a:ea typeface="Calibri"/>
                <a:cs typeface="Calibri"/>
                <a:sym typeface="Calibri"/>
              </a:rPr>
              <a:t> v. Board of Regents of the University of Oklahoma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guaranteed Ada Lois </a:t>
            </a:r>
            <a:r>
              <a:rPr lang="en-US" sz="2400" dirty="0" err="1">
                <a:latin typeface="Calibri"/>
                <a:ea typeface="Calibri"/>
                <a:cs typeface="Calibri"/>
                <a:sym typeface="Calibri"/>
              </a:rPr>
              <a:t>Sipuel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Fisher the right to study law at OU. Two years later, the ruling in </a:t>
            </a:r>
            <a:r>
              <a:rPr lang="en-US" sz="2400" i="1" dirty="0">
                <a:latin typeface="Calibri"/>
                <a:ea typeface="Calibri"/>
                <a:cs typeface="Calibri"/>
                <a:sym typeface="Calibri"/>
              </a:rPr>
              <a:t>McLaurin v. Oklahoma State Regents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ensured that George McLaurin and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other Africa American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students would not be subjected to segregation in college.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g6cc497c417_0_51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6722" y="956766"/>
            <a:ext cx="2460078" cy="1928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25000"/>
              </a:srgbClr>
            </a:outerShdw>
          </a:effectLst>
        </p:spPr>
      </p:pic>
      <p:pic>
        <p:nvPicPr>
          <p:cNvPr id="152" name="Google Shape;152;g6cc497c417_0_51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96" t="5546" r="3899" b="7103"/>
          <a:stretch/>
        </p:blipFill>
        <p:spPr>
          <a:xfrm>
            <a:off x="5666061" y="2800351"/>
            <a:ext cx="1685925" cy="2066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2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4579E-215C-47D7-99D5-31C55E301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A2A435-7A80-46A1-BC13-F66E18DB8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028497"/>
            <a:ext cx="7772400" cy="1815369"/>
          </a:xfrm>
        </p:spPr>
        <p:txBody>
          <a:bodyPr>
            <a:normAutofit/>
          </a:bodyPr>
          <a:lstStyle/>
          <a:p>
            <a:pPr lvl="0" indent="-381000">
              <a:spcAft>
                <a:spcPts val="12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Who are some of the lesser-known contributors to the civil rights movement?</a:t>
            </a:r>
          </a:p>
          <a:p>
            <a:pPr lvl="0" indent="-381000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/>
              <a:t>Why have we forgotten about these people?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6cc497c417_0_2"/>
          <p:cNvSpPr txBox="1"/>
          <p:nvPr/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rPr>
              <a:t>Objectives for Today</a:t>
            </a:r>
            <a:endParaRPr sz="3600">
              <a:solidFill>
                <a:srgbClr val="991B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6cc497c417_0_2"/>
          <p:cNvSpPr txBox="1"/>
          <p:nvPr/>
        </p:nvSpPr>
        <p:spPr>
          <a:xfrm>
            <a:off x="457200" y="1451610"/>
            <a:ext cx="8072438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Describe the significance of the contributions of several forgotten pioneers of the civil rights movement and the circumstances that brought about their actions.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Determine why these figures have been omitted from our collective memory. 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600"/>
              </a:spcAft>
              <a:buClr>
                <a:schemeClr val="accent4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Acquire a more thorough understanding of the scope of the civil rights movement, both in Oklahoma and in other parts of the United States.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6eb9c9642d_1_2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Think-Pair-Share</a:t>
            </a:r>
            <a:endParaRPr/>
          </a:p>
        </p:txBody>
      </p:sp>
      <p:sp>
        <p:nvSpPr>
          <p:cNvPr id="170" name="Google Shape;170;g6eb9c9642d_1_2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7567613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What is collective memory? 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600"/>
              </a:spcAft>
              <a:buSzPts val="2600"/>
              <a:buAutoNum type="arabicPeriod"/>
            </a:pPr>
            <a:r>
              <a:rPr lang="en-US" dirty="0"/>
              <a:t>Think about what “collective memory” means.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600"/>
              </a:spcAft>
              <a:buSzPts val="2600"/>
              <a:buAutoNum type="arabicPeriod"/>
            </a:pPr>
            <a:r>
              <a:rPr lang="en-US" dirty="0"/>
              <a:t>Share your thoughts with a partner. Come up with a definition for collective memory.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600"/>
              </a:spcAft>
              <a:buSzPts val="2600"/>
              <a:buAutoNum type="arabicPeriod"/>
            </a:pPr>
            <a:r>
              <a:rPr lang="en-US" dirty="0"/>
              <a:t>Share your definition with the class. </a:t>
            </a:r>
            <a:endParaRPr dirty="0"/>
          </a:p>
        </p:txBody>
      </p:sp>
      <p:pic>
        <p:nvPicPr>
          <p:cNvPr id="171" name="Google Shape;171;g6eb9c9642d_1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1425" y="-403775"/>
            <a:ext cx="3429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7bd340da4b_0_0"/>
          <p:cNvSpPr txBox="1"/>
          <p:nvPr/>
        </p:nvSpPr>
        <p:spPr>
          <a:xfrm>
            <a:off x="457200" y="16611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rPr>
              <a:t>What is Collective Memory?</a:t>
            </a:r>
            <a:endParaRPr sz="3600" dirty="0">
              <a:solidFill>
                <a:srgbClr val="991B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7bd340da4b_0_0"/>
          <p:cNvSpPr txBox="1"/>
          <p:nvPr/>
        </p:nvSpPr>
        <p:spPr>
          <a:xfrm>
            <a:off x="457200" y="1137285"/>
            <a:ext cx="7572375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520"/>
              </a:spcBef>
              <a:spcAft>
                <a:spcPts val="1200"/>
              </a:spcAft>
              <a:buClr>
                <a:schemeClr val="accent4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“Collective memory” refers to the way in which social groups (nations, families, etc.) remember their past.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Each of us has some sort of collective memory for any important social group to which we belong.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Collective memories reflect the national identity and the outlook of a country’s citizens.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Collective memories of a group of people can evolve over generations.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6eb9c9642d_1_30"/>
          <p:cNvSpPr txBox="1">
            <a:spLocks noGrp="1"/>
          </p:cNvSpPr>
          <p:nvPr>
            <p:ph type="title"/>
          </p:nvPr>
        </p:nvSpPr>
        <p:spPr>
          <a:xfrm>
            <a:off x="457200" y="275653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Five Forgotten Figures</a:t>
            </a:r>
            <a:endParaRPr dirty="0"/>
          </a:p>
        </p:txBody>
      </p:sp>
      <p:sp>
        <p:nvSpPr>
          <p:cNvPr id="183" name="Google Shape;183;g6eb9c9642d_1_30"/>
          <p:cNvSpPr txBox="1">
            <a:spLocks noGrp="1"/>
          </p:cNvSpPr>
          <p:nvPr>
            <p:ph type="body" idx="1"/>
          </p:nvPr>
        </p:nvSpPr>
        <p:spPr>
          <a:xfrm>
            <a:off x="457200" y="1245979"/>
            <a:ext cx="76962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400" dirty="0"/>
              <a:t>On your T-Chart handout, record evidence from your sources about your group’s forgotten figure.</a:t>
            </a:r>
          </a:p>
          <a:p>
            <a:pPr marL="514350" indent="-285750">
              <a:buSzPct val="100000"/>
            </a:pPr>
            <a:r>
              <a:rPr lang="en-US" sz="2000" dirty="0"/>
              <a:t>Ada Lois </a:t>
            </a:r>
            <a:r>
              <a:rPr lang="en-US" sz="2000" dirty="0" err="1"/>
              <a:t>Sipuel</a:t>
            </a:r>
            <a:r>
              <a:rPr lang="en-US" sz="2000" dirty="0"/>
              <a:t> Fisher</a:t>
            </a:r>
          </a:p>
          <a:p>
            <a:pPr marL="514350" indent="-285750">
              <a:buSzPct val="100000"/>
            </a:pPr>
            <a:r>
              <a:rPr lang="en-US" sz="2000" dirty="0"/>
              <a:t>Elizabeth Jennings</a:t>
            </a:r>
          </a:p>
          <a:p>
            <a:pPr marL="514350" indent="-285750">
              <a:buSzPct val="100000"/>
            </a:pPr>
            <a:r>
              <a:rPr lang="en-US" sz="2000" dirty="0"/>
              <a:t>Clara Luper</a:t>
            </a:r>
          </a:p>
          <a:p>
            <a:pPr marL="514350" indent="-285750">
              <a:buSzPct val="100000"/>
            </a:pPr>
            <a:r>
              <a:rPr lang="en-US" sz="2000" dirty="0"/>
              <a:t>George McLaurin</a:t>
            </a:r>
          </a:p>
          <a:p>
            <a:pPr marL="514350" indent="-285750">
              <a:buSzPct val="100000"/>
            </a:pPr>
            <a:r>
              <a:rPr lang="en-US" sz="2000" dirty="0"/>
              <a:t>Samuel W. Tucker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Prepare a presentation to share your findings with the class.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6eb9c9642d_0_0"/>
          <p:cNvSpPr txBox="1">
            <a:spLocks noGrp="1"/>
          </p:cNvSpPr>
          <p:nvPr>
            <p:ph type="title"/>
          </p:nvPr>
        </p:nvSpPr>
        <p:spPr>
          <a:xfrm>
            <a:off x="457200" y="294704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Questions To Guide Your Research</a:t>
            </a:r>
            <a:endParaRPr dirty="0"/>
          </a:p>
        </p:txBody>
      </p:sp>
      <p:sp>
        <p:nvSpPr>
          <p:cNvPr id="190" name="Google Shape;190;g6eb9c9642d_0_0"/>
          <p:cNvSpPr txBox="1">
            <a:spLocks noGrp="1"/>
          </p:cNvSpPr>
          <p:nvPr>
            <p:ph type="body" idx="1"/>
          </p:nvPr>
        </p:nvSpPr>
        <p:spPr>
          <a:xfrm>
            <a:off x="457200" y="1236876"/>
            <a:ext cx="7862888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285750">
              <a:spcAft>
                <a:spcPts val="600"/>
              </a:spcAft>
              <a:buSzPct val="100000"/>
            </a:pPr>
            <a:r>
              <a:rPr lang="en-US" sz="2000" i="1" dirty="0"/>
              <a:t>What was this person’s background?</a:t>
            </a:r>
          </a:p>
          <a:p>
            <a:pPr indent="-285750">
              <a:spcAft>
                <a:spcPts val="600"/>
              </a:spcAft>
              <a:buSzPct val="100000"/>
            </a:pPr>
            <a:r>
              <a:rPr lang="en-US" sz="2000" i="1" dirty="0"/>
              <a:t>What actions did this person take in response to injustices they faced?</a:t>
            </a:r>
          </a:p>
          <a:p>
            <a:pPr indent="-285750">
              <a:spcAft>
                <a:spcPts val="600"/>
              </a:spcAft>
              <a:buSzPct val="100000"/>
            </a:pPr>
            <a:r>
              <a:rPr lang="en-US" sz="2000" i="1" dirty="0"/>
              <a:t>With whom did this person collaborate when acting against injustice?</a:t>
            </a:r>
          </a:p>
          <a:p>
            <a:pPr indent="-285750">
              <a:spcAft>
                <a:spcPts val="600"/>
              </a:spcAft>
              <a:buSzPct val="100000"/>
            </a:pPr>
            <a:r>
              <a:rPr lang="en-US" sz="2000" i="1" dirty="0"/>
              <a:t>What, if any, were the immediate changes in the treatment of African Americans that resulted from this person’s actions?</a:t>
            </a:r>
          </a:p>
          <a:p>
            <a:pPr indent="-285750">
              <a:spcAft>
                <a:spcPts val="600"/>
              </a:spcAft>
              <a:buSzPct val="100000"/>
            </a:pPr>
            <a:r>
              <a:rPr lang="en-US" sz="2000" i="1" dirty="0"/>
              <a:t>Did this individual’s actions have an influence on the civil rights movement? How?</a:t>
            </a:r>
          </a:p>
          <a:p>
            <a:pPr indent="-285750">
              <a:spcAft>
                <a:spcPts val="600"/>
              </a:spcAft>
              <a:buSzPct val="100000"/>
            </a:pPr>
            <a:r>
              <a:rPr lang="en-US" sz="2000" i="1" dirty="0"/>
              <a:t>Why do you think the actions of this individual have been omitted from our collective memory?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6eb9c9642d_1_4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Elevator Speech</a:t>
            </a:r>
            <a:endParaRPr/>
          </a:p>
        </p:txBody>
      </p:sp>
      <p:sp>
        <p:nvSpPr>
          <p:cNvPr id="202" name="Google Shape;202;g6eb9c9642d_1_45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5338763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Should your forgotten figure be included in the history textbook?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As a group, come up with an elevator speech (no longer than 30 seconds) addressing the question above. Select a spokesperson from your group to share your speech with the class. </a:t>
            </a:r>
            <a:endParaRPr dirty="0"/>
          </a:p>
        </p:txBody>
      </p:sp>
      <p:pic>
        <p:nvPicPr>
          <p:cNvPr id="203" name="Google Shape;203;g6eb9c9642d_1_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9737" y="956766"/>
            <a:ext cx="2324100" cy="224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6eb9c9642d_1_57"/>
          <p:cNvSpPr txBox="1">
            <a:spLocks noGrp="1"/>
          </p:cNvSpPr>
          <p:nvPr>
            <p:ph type="title"/>
          </p:nvPr>
        </p:nvSpPr>
        <p:spPr>
          <a:xfrm>
            <a:off x="457200" y="161353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Who Else Are We Leaving Out?</a:t>
            </a:r>
            <a:endParaRPr dirty="0"/>
          </a:p>
        </p:txBody>
      </p:sp>
      <p:sp>
        <p:nvSpPr>
          <p:cNvPr id="209" name="Google Shape;209;g6eb9c9642d_1_57"/>
          <p:cNvSpPr txBox="1">
            <a:spLocks noGrp="1"/>
          </p:cNvSpPr>
          <p:nvPr>
            <p:ph type="body" idx="1"/>
          </p:nvPr>
        </p:nvSpPr>
        <p:spPr>
          <a:xfrm>
            <a:off x="457200" y="1270636"/>
            <a:ext cx="7672388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chemeClr val="accent2"/>
                </a:solidFill>
              </a:rPr>
              <a:t>Are there other forgotten figures we don’t know about?</a:t>
            </a:r>
            <a:endParaRPr i="1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514350" lvl="0" indent="-514350" algn="l" rtl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Write what you used to think about the civil rights movement under “I Used to Think.” </a:t>
            </a:r>
          </a:p>
          <a:p>
            <a:pPr marL="514350" lvl="0" indent="-514350" algn="l" rtl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Research to find information about another individual who history textbooks have left out. </a:t>
            </a:r>
          </a:p>
          <a:p>
            <a:pPr marL="514350" lvl="0" indent="-514350" algn="l" rtl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Write what you learn about this person’s contributions under “But Now I Know.”  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6eb9c9642d_1_0"/>
          <p:cNvSpPr txBox="1">
            <a:spLocks noGrp="1"/>
          </p:cNvSpPr>
          <p:nvPr>
            <p:ph type="title"/>
          </p:nvPr>
        </p:nvSpPr>
        <p:spPr>
          <a:xfrm>
            <a:off x="493138" y="525036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sz="3000" dirty="0"/>
              <a:t>Oklahoma Academic Standards for Social Studies</a:t>
            </a:r>
            <a:endParaRPr sz="3000" dirty="0"/>
          </a:p>
        </p:txBody>
      </p:sp>
      <p:sp>
        <p:nvSpPr>
          <p:cNvPr id="86" name="Google Shape;86;g6eb9c9642d_1_0"/>
          <p:cNvSpPr txBox="1">
            <a:spLocks noGrp="1"/>
          </p:cNvSpPr>
          <p:nvPr>
            <p:ph type="body" idx="1"/>
          </p:nvPr>
        </p:nvSpPr>
        <p:spPr>
          <a:xfrm>
            <a:off x="493138" y="1156629"/>
            <a:ext cx="7491913" cy="3851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8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1600" dirty="0"/>
              <a:t>OKH.6.1 Evaluate the progress of race relations and actions of civil disobedience in the state including: </a:t>
            </a:r>
            <a:endParaRPr sz="1600" dirty="0"/>
          </a:p>
          <a:p>
            <a:pPr marL="457200" marR="34288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1600" dirty="0"/>
              <a:t>B. landmark Supreme Court cases of </a:t>
            </a:r>
            <a:r>
              <a:rPr lang="en-US" sz="1600" dirty="0" err="1"/>
              <a:t>Sipuel</a:t>
            </a:r>
            <a:r>
              <a:rPr lang="en-US" sz="1600" dirty="0"/>
              <a:t> v. Board of Regents of the University of Oklahoma (1948) and McLaurin v. Oklahoma Board of Regents for Higher Education (1950) </a:t>
            </a:r>
            <a:endParaRPr sz="1600" dirty="0"/>
          </a:p>
          <a:p>
            <a:pPr marL="457200" marR="34288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1600" dirty="0"/>
              <a:t>C. lunch counter sit-ins organized by Clara Luper and the NAACP</a:t>
            </a:r>
            <a:endParaRPr sz="1600" dirty="0"/>
          </a:p>
          <a:p>
            <a:pPr marL="457200" marR="34288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1600" dirty="0"/>
          </a:p>
          <a:p>
            <a:pPr marL="0" marR="34288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1600" dirty="0"/>
              <a:t>USH.7.1 Analyze the major events, personalities, tactics and effects of the Civil Rights Movement. </a:t>
            </a:r>
            <a:endParaRPr sz="1600" dirty="0"/>
          </a:p>
          <a:p>
            <a:pPr marL="457200" marR="34288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1600" dirty="0"/>
              <a:t>A. Assess the effects of the United States Supreme Court decisions in the cases of Oklahomans Ada Lois </a:t>
            </a:r>
            <a:r>
              <a:rPr lang="en-US" sz="1600" dirty="0" err="1"/>
              <a:t>Sipuel</a:t>
            </a:r>
            <a:r>
              <a:rPr lang="en-US" sz="1600" dirty="0"/>
              <a:t> Fisher and George McLaurin. </a:t>
            </a:r>
            <a:endParaRPr sz="1600" dirty="0"/>
          </a:p>
          <a:p>
            <a:pPr marL="457200" marR="34288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1600" dirty="0"/>
              <a:t>B. Evaluate the events arising from conflicts over segregation including: 4. Oklahoma City lunch counter sit-ins led by Clara Luper </a:t>
            </a:r>
            <a:endParaRPr sz="1600" dirty="0"/>
          </a:p>
          <a:p>
            <a:pPr marL="457200" marR="34288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1600" dirty="0"/>
              <a:t>C. Describe the tactics used at different times including civil disobedience, non-violent resistance, sit-ins, boycotts, marches, and voter registration drives.</a:t>
            </a:r>
            <a:endParaRPr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6eb9c9642d_1_5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Beneath the Surface</a:t>
            </a:r>
            <a:endParaRPr/>
          </a:p>
        </p:txBody>
      </p:sp>
      <p:sp>
        <p:nvSpPr>
          <p:cNvPr id="215" name="Google Shape;215;g6eb9c9642d_1_51"/>
          <p:cNvSpPr txBox="1">
            <a:spLocks noGrp="1"/>
          </p:cNvSpPr>
          <p:nvPr>
            <p:ph type="body" idx="1"/>
          </p:nvPr>
        </p:nvSpPr>
        <p:spPr>
          <a:xfrm>
            <a:off x="457200" y="1426757"/>
            <a:ext cx="5143462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Think about the ways that forgotten figures have contributed to the civil rights movement.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Finish your “Tip of the Iceberg” handout by summarizing beneath the surface (below the water line) the new information you’ve learned.</a:t>
            </a:r>
            <a:endParaRPr dirty="0"/>
          </a:p>
        </p:txBody>
      </p:sp>
      <p:pic>
        <p:nvPicPr>
          <p:cNvPr id="216" name="Google Shape;216;g6eb9c9642d_1_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0662" y="486775"/>
            <a:ext cx="3429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6cc497c417_0_1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Tip of the Iceberg</a:t>
            </a:r>
            <a:endParaRPr/>
          </a:p>
        </p:txBody>
      </p:sp>
      <p:sp>
        <p:nvSpPr>
          <p:cNvPr id="92" name="Google Shape;92;g6cc497c417_0_12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49509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do you know about the Civil Rights Movement?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Take a moment to fill out only the “tip” of the iceberg (above the water line) on your handout. </a:t>
            </a:r>
            <a:endParaRPr dirty="0"/>
          </a:p>
        </p:txBody>
      </p:sp>
      <p:pic>
        <p:nvPicPr>
          <p:cNvPr id="93" name="Google Shape;93;g6cc497c417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5058" y="528066"/>
            <a:ext cx="3429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eb9c9642d_1_15"/>
          <p:cNvSpPr txBox="1"/>
          <p:nvPr/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rPr>
              <a:t>True or False?</a:t>
            </a:r>
            <a:endParaRPr sz="3600" dirty="0">
              <a:solidFill>
                <a:srgbClr val="991B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g6eb9c9642d_1_15"/>
          <p:cNvSpPr txBox="1"/>
          <p:nvPr/>
        </p:nvSpPr>
        <p:spPr>
          <a:xfrm>
            <a:off x="457200" y="1451600"/>
            <a:ext cx="41214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Rosa Parks was the first African American to protest the segregation of public transportation in a display of defiance onboard a vehicle.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g6eb9c9642d_1_15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0225" y="1451600"/>
            <a:ext cx="2856326" cy="2259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2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6cc497c417_0_15"/>
          <p:cNvSpPr txBox="1"/>
          <p:nvPr/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rPr>
              <a:t>False!</a:t>
            </a:r>
            <a:endParaRPr sz="3600">
              <a:solidFill>
                <a:srgbClr val="991B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g6cc497c417_0_15"/>
          <p:cNvSpPr txBox="1"/>
          <p:nvPr/>
        </p:nvSpPr>
        <p:spPr>
          <a:xfrm>
            <a:off x="457200" y="1451600"/>
            <a:ext cx="41214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On July 16, 1854, over a century before Rosa Parks refused to relinquish her seat on the bus, Elizabeth Jennings refused to disembark from a New York City streetcar after the conductor had ordered her to because of her race.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g6cc497c417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6900" y="1451591"/>
            <a:ext cx="2390775" cy="2371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2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6cc497c417_0_18"/>
          <p:cNvSpPr txBox="1"/>
          <p:nvPr/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rPr>
              <a:t>True or False?</a:t>
            </a:r>
            <a:endParaRPr sz="3600" dirty="0">
              <a:solidFill>
                <a:srgbClr val="991B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g6cc497c417_0_18"/>
          <p:cNvSpPr txBox="1"/>
          <p:nvPr/>
        </p:nvSpPr>
        <p:spPr>
          <a:xfrm>
            <a:off x="457200" y="1451600"/>
            <a:ext cx="41214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America’s first sit-in took place at the segregated lunch counter at a Woolworth’s in Greensboro, North Carolina.    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g6cc497c417_0_1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5788" y="1451600"/>
            <a:ext cx="3082451" cy="243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2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6cc497c417_0_21"/>
          <p:cNvSpPr txBox="1"/>
          <p:nvPr/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rPr>
              <a:t>False!</a:t>
            </a:r>
            <a:endParaRPr sz="3600">
              <a:solidFill>
                <a:srgbClr val="991B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6cc497c417_0_21"/>
          <p:cNvSpPr txBox="1"/>
          <p:nvPr/>
        </p:nvSpPr>
        <p:spPr>
          <a:xfrm>
            <a:off x="457200" y="1451600"/>
            <a:ext cx="41214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One of America’s first sit-ins was organized in 1939 by lawyer Samuel W. Tucker, and it took place at a library in Alexandria, Virginia, in protest of the library’s refusal to provide African American patrons with library cards.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g6cc497c417_0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3850" y="2783777"/>
            <a:ext cx="1726950" cy="2072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25000"/>
              </a:srgbClr>
            </a:outerShdw>
          </a:effectLst>
        </p:spPr>
      </p:pic>
      <p:pic>
        <p:nvPicPr>
          <p:cNvPr id="121" name="Google Shape;121;g6cc497c417_0_21"/>
          <p:cNvPicPr preferRelativeResize="0"/>
          <p:nvPr/>
        </p:nvPicPr>
        <p:blipFill rotWithShape="1">
          <a:blip r:embed="rId4">
            <a:alphaModFix/>
          </a:blip>
          <a:srcRect b="3389"/>
          <a:stretch/>
        </p:blipFill>
        <p:spPr>
          <a:xfrm>
            <a:off x="6305550" y="956766"/>
            <a:ext cx="2381250" cy="2972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2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6cc497c417_0_42"/>
          <p:cNvSpPr txBox="1"/>
          <p:nvPr/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rPr>
              <a:t>True or False?</a:t>
            </a:r>
            <a:endParaRPr sz="3600" dirty="0">
              <a:solidFill>
                <a:srgbClr val="991B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6cc497c417_0_42"/>
          <p:cNvSpPr txBox="1"/>
          <p:nvPr/>
        </p:nvSpPr>
        <p:spPr>
          <a:xfrm>
            <a:off x="457200" y="1451600"/>
            <a:ext cx="41214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America’s first lunch counter sit-in took place at the Woolworth’s in Greensboro, North Carolina.     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g6cc497c417_0_42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1000" y="1385474"/>
            <a:ext cx="3628071" cy="2222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2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6cc497c417_0_45"/>
          <p:cNvSpPr txBox="1"/>
          <p:nvPr/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rPr>
              <a:t>False!</a:t>
            </a:r>
            <a:endParaRPr sz="3600">
              <a:solidFill>
                <a:srgbClr val="991B1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6cc497c417_0_45"/>
          <p:cNvSpPr txBox="1"/>
          <p:nvPr/>
        </p:nvSpPr>
        <p:spPr>
          <a:xfrm>
            <a:off x="457200" y="1451600"/>
            <a:ext cx="4714875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In 1958, Clara Luper, her children, and members of the NAACP Youth Council held a series of sit-ins at Katz Drug Store and other lunch counters in Oklahoma City, which ultimately brought about the end of segregation in the city. The initial sit-in at Katz was also not the first lunch counter sit-in.</a:t>
            </a: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g6cc497c417_0_45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1676" y="956766"/>
            <a:ext cx="2205124" cy="2176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25000"/>
              </a:srgbClr>
            </a:outerShdw>
          </a:effectLst>
        </p:spPr>
      </p:pic>
      <p:pic>
        <p:nvPicPr>
          <p:cNvPr id="137" name="Google Shape;137;g6cc497c417_0_45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9918" y="2698201"/>
            <a:ext cx="1391800" cy="1855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2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5947</TotalTime>
  <Words>1591</Words>
  <Application>Microsoft Macintosh PowerPoint</Application>
  <PresentationFormat>On-screen Show (16:9)</PresentationFormat>
  <Paragraphs>112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Calibri</vt:lpstr>
      <vt:lpstr>Noto Sans Symbols</vt:lpstr>
      <vt:lpstr>Arial</vt:lpstr>
      <vt:lpstr>Constantia</vt:lpstr>
      <vt:lpstr>Georgia</vt:lpstr>
      <vt:lpstr>LEARN theme</vt:lpstr>
      <vt:lpstr>LEARN theme</vt:lpstr>
      <vt:lpstr>Forgotten Figures</vt:lpstr>
      <vt:lpstr>Oklahoma Academic Standards for Social Studies</vt:lpstr>
      <vt:lpstr>Tip of the Iceberg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Essential Questions</vt:lpstr>
      <vt:lpstr>PowerPoint Presentation</vt:lpstr>
      <vt:lpstr>Think-Pair-Share</vt:lpstr>
      <vt:lpstr>PowerPoint Presentation</vt:lpstr>
      <vt:lpstr>Five Forgotten Figures</vt:lpstr>
      <vt:lpstr>Questions To Guide Your Research</vt:lpstr>
      <vt:lpstr>Elevator Speech</vt:lpstr>
      <vt:lpstr>Who Else Are We Leaving Out?</vt:lpstr>
      <vt:lpstr>Beneath the Surface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Forgotten Figures</dc:title>
  <dc:subject>American History</dc:subject>
  <dc:creator>K20 Center</dc:creator>
  <cp:lastModifiedBy>Microsoft Office User</cp:lastModifiedBy>
  <cp:revision>14</cp:revision>
  <dcterms:modified xsi:type="dcterms:W3CDTF">2020-10-20T19:50:45Z</dcterms:modified>
</cp:coreProperties>
</file>