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0" r:id="rId7"/>
    <p:sldId id="266" r:id="rId8"/>
    <p:sldId id="267" r:id="rId9"/>
    <p:sldId id="272" r:id="rId10"/>
    <p:sldId id="273" r:id="rId11"/>
    <p:sldId id="274" r:id="rId12"/>
    <p:sldId id="269" r:id="rId13"/>
    <p:sldId id="270" r:id="rId14"/>
    <p:sldId id="275" r:id="rId15"/>
    <p:sldId id="276" r:id="rId16"/>
    <p:sldId id="277" r:id="rId17"/>
    <p:sldId id="278" r:id="rId18"/>
    <p:sldId id="279" r:id="rId19"/>
    <p:sldId id="281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8FBF"/>
    <a:srgbClr val="DFC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29" d="100"/>
          <a:sy n="129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1077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tech-tool/1077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Source: K20 Center. (n.d.). </a:t>
            </a:r>
            <a:r>
              <a:rPr lang="en-US" b="0" i="0" dirty="0">
                <a:effectLst/>
                <a:latin typeface="Roboto"/>
              </a:rPr>
              <a:t>K20 3 minute timer. YouTube. https://www.youtube.com/watch?v=iISP02KPau0&amp;feature=youtu.be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2217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Source: K20 Center. (n.d.). Lotus Eaters [Image]. 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76230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08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0002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7051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5978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2E2E2E"/>
                </a:solidFill>
                <a:effectLst/>
                <a:latin typeface="Calibri" panose="020F0502020204030204" pitchFamily="34" charset="0"/>
              </a:rPr>
              <a:t>K20 Center. (n.d.) </a:t>
            </a:r>
            <a:r>
              <a:rPr lang="en-US" sz="1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Padlet</a:t>
            </a:r>
            <a:r>
              <a:rPr lang="en-US" sz="1800" b="0" i="0" u="none" strike="noStrike" dirty="0">
                <a:solidFill>
                  <a:srgbClr val="2E2E2E"/>
                </a:solidFill>
                <a:effectLst/>
                <a:latin typeface="Calibri" panose="020F0502020204030204" pitchFamily="34" charset="0"/>
              </a:rPr>
              <a:t>. Tech Tools. </a:t>
            </a:r>
            <a:r>
              <a:rPr lang="en-US" sz="1800" b="0" i="0" u="sng" strike="noStrike" dirty="0">
                <a:solidFill>
                  <a:srgbClr val="2200CC"/>
                </a:solidFill>
                <a:effectLst/>
                <a:latin typeface="Calibri" panose="020F0502020204030204" pitchFamily="34" charset="0"/>
                <a:hlinkClick r:id="rId3"/>
              </a:rPr>
              <a:t>https://learn.k20center.ou.edu/tech-tool/1077</a:t>
            </a:r>
            <a:r>
              <a:rPr lang="en-US" sz="1800" b="0" i="0" u="none" strike="noStrike" dirty="0">
                <a:solidFill>
                  <a:srgbClr val="2E2E2E"/>
                </a:solidFill>
                <a:effectLst/>
                <a:latin typeface="Calibri" panose="020F0502020204030204" pitchFamily="34" charset="0"/>
              </a:rPr>
              <a:t> 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91600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2E2E2E"/>
                </a:solidFill>
                <a:effectLst/>
                <a:latin typeface="Calibri" panose="020F0502020204030204" pitchFamily="34" charset="0"/>
              </a:rPr>
              <a:t>K20 Center. (n.d.) </a:t>
            </a:r>
            <a:r>
              <a:rPr lang="en-US" sz="18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Padlet</a:t>
            </a:r>
            <a:r>
              <a:rPr lang="en-US" sz="1800" b="0" i="0" u="none" strike="noStrike" dirty="0">
                <a:solidFill>
                  <a:srgbClr val="2E2E2E"/>
                </a:solidFill>
                <a:effectLst/>
                <a:latin typeface="Calibri" panose="020F0502020204030204" pitchFamily="34" charset="0"/>
              </a:rPr>
              <a:t>. Tech Tools. </a:t>
            </a:r>
            <a:r>
              <a:rPr lang="en-US" sz="1800" b="0" i="0" u="sng" strike="noStrike" dirty="0">
                <a:solidFill>
                  <a:srgbClr val="2200CC"/>
                </a:solidFill>
                <a:effectLst/>
                <a:latin typeface="Calibri" panose="020F0502020204030204" pitchFamily="34" charset="0"/>
                <a:hlinkClick r:id="rId3"/>
              </a:rPr>
              <a:t>https://learn.k20center.ou.edu/tech-tool/1077</a:t>
            </a:r>
            <a:r>
              <a:rPr lang="en-US" sz="1800" b="0" i="0" u="none" strike="noStrike" dirty="0">
                <a:solidFill>
                  <a:srgbClr val="2E2E2E"/>
                </a:solidFill>
                <a:effectLst/>
                <a:latin typeface="Calibri" panose="020F0502020204030204" pitchFamily="34" charset="0"/>
              </a:rPr>
              <a:t> 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9416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Source: Muller, P. (Adapter) &amp; Columbus, C. (Director). (2015, June 21). </a:t>
            </a:r>
            <a:r>
              <a:rPr lang="en-US" i="0" dirty="0"/>
              <a:t>Percy Jackson (Lotus Casino Scene) </a:t>
            </a:r>
            <a:r>
              <a:rPr lang="en-US" dirty="0"/>
              <a:t>[Video]. YouTube. https://www.youtube.com/watch?v=p9-Fbl2QVJc&amp;feature=youtu.be 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450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Source: </a:t>
            </a:r>
            <a:r>
              <a:rPr lang="it-IT" dirty="0"/>
              <a:t>K20 Center. (n.d.). ABC Graffiti. Strategies. https://learn.k20center.ou.edu/strategy/96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799631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Source: K20 Center. (n.d.). </a:t>
            </a:r>
            <a:r>
              <a:rPr lang="en-US" b="0" i="0" dirty="0">
                <a:effectLst/>
                <a:latin typeface="Roboto"/>
              </a:rPr>
              <a:t>K20 3 minute timer. YouTube. https://www.youtube.com/watch?v=iISP02KPau0&amp;feature=youtu.be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05799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Source: K20 Center. (n.d.). </a:t>
            </a:r>
            <a:r>
              <a:rPr lang="en-US" b="0" i="0" dirty="0">
                <a:effectLst/>
                <a:latin typeface="Roboto"/>
              </a:rPr>
              <a:t>K20 3 minute timer. YouTube. https://www.youtube.com/watch?v=iISP02KPau0&amp;feature=youtu.be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8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ISP02KPau0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p9-Fbl2QVJc&amp;feature=youtu.b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ISP02KPau0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ISP02KPau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The Different Temptations that People Face</a:t>
            </a:r>
            <a:endParaRPr dirty="0"/>
          </a:p>
        </p:txBody>
      </p:sp>
      <p:pic>
        <p:nvPicPr>
          <p:cNvPr id="4" name="Google Shape;116;p24" title="K20 3 minute timer">
            <a:hlinkClick r:id="rId3"/>
            <a:extLst>
              <a:ext uri="{FF2B5EF4-FFF2-40B4-BE49-F238E27FC236}">
                <a16:creationId xmlns:a16="http://schemas.microsoft.com/office/drawing/2014/main" id="{3ECE3C09-0112-496F-BAE8-540F8DE2A40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1580" y="1322996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133;p26">
            <a:extLst>
              <a:ext uri="{FF2B5EF4-FFF2-40B4-BE49-F238E27FC236}">
                <a16:creationId xmlns:a16="http://schemas.microsoft.com/office/drawing/2014/main" id="{E7DE28E2-E319-46EA-9F2A-EB2447423E35}"/>
              </a:ext>
            </a:extLst>
          </p:cNvPr>
          <p:cNvSpPr/>
          <p:nvPr/>
        </p:nvSpPr>
        <p:spPr>
          <a:xfrm>
            <a:off x="589280" y="1870859"/>
            <a:ext cx="2529900" cy="833100"/>
          </a:xfrm>
          <a:prstGeom prst="chevron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Google Shape;134;p26">
            <a:extLst>
              <a:ext uri="{FF2B5EF4-FFF2-40B4-BE49-F238E27FC236}">
                <a16:creationId xmlns:a16="http://schemas.microsoft.com/office/drawing/2014/main" id="{C877F3FD-42BB-4F43-BF6E-E74FBE911575}"/>
              </a:ext>
            </a:extLst>
          </p:cNvPr>
          <p:cNvSpPr txBox="1"/>
          <p:nvPr/>
        </p:nvSpPr>
        <p:spPr>
          <a:xfrm>
            <a:off x="1198850" y="2041259"/>
            <a:ext cx="131076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Tx/>
              <a:buNone/>
              <a:tabLst/>
              <a:defRPr/>
            </a:pPr>
            <a:r>
              <a:rPr kumimoji="0" lang="en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Round 3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Google Shape;115;p24">
            <a:extLst>
              <a:ext uri="{FF2B5EF4-FFF2-40B4-BE49-F238E27FC236}">
                <a16:creationId xmlns:a16="http://schemas.microsoft.com/office/drawing/2014/main" id="{A75BF4E4-1084-4F24-A73A-1DBE906D8369}"/>
              </a:ext>
            </a:extLst>
          </p:cNvPr>
          <p:cNvSpPr txBox="1"/>
          <p:nvPr/>
        </p:nvSpPr>
        <p:spPr>
          <a:xfrm>
            <a:off x="589280" y="2848814"/>
            <a:ext cx="2529900" cy="17338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1600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Again, rotate to the next poster and read through the list. Add words and phrases for the letters that haven’t already been addressed.</a:t>
            </a:r>
          </a:p>
        </p:txBody>
      </p:sp>
    </p:spTree>
    <p:extLst>
      <p:ext uri="{BB962C8B-B14F-4D97-AF65-F5344CB8AC3E}">
        <p14:creationId xmlns:p14="http://schemas.microsoft.com/office/powerpoint/2010/main" val="147337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720856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Independently read the text provided to you: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Excerpt from Homer’s </a:t>
            </a:r>
            <a:r>
              <a:rPr lang="en-US" i="1" dirty="0"/>
              <a:t>The Odyssey</a:t>
            </a:r>
            <a:endParaRPr lang="en-US" dirty="0"/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“The Lotos-Eaters,” a poem by Alfred, Lord Tennyson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As you read, fill out the corresponding section of the Venn diagram.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Lotus Eaters: Readings</a:t>
            </a:r>
            <a:endParaRPr dirty="0"/>
          </a:p>
        </p:txBody>
      </p:sp>
      <p:pic>
        <p:nvPicPr>
          <p:cNvPr id="4" name="Google Shape;143;p27">
            <a:extLst>
              <a:ext uri="{FF2B5EF4-FFF2-40B4-BE49-F238E27FC236}">
                <a16:creationId xmlns:a16="http://schemas.microsoft.com/office/drawing/2014/main" id="{F18E79C0-F497-4AA0-864F-FE112BB0501C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6363" y="0"/>
            <a:ext cx="3857625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331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Partner Up</a:t>
            </a:r>
            <a:endParaRPr dirty="0"/>
          </a:p>
        </p:txBody>
      </p:sp>
      <p:sp>
        <p:nvSpPr>
          <p:cNvPr id="4" name="Google Shape;112;p26">
            <a:extLst>
              <a:ext uri="{FF2B5EF4-FFF2-40B4-BE49-F238E27FC236}">
                <a16:creationId xmlns:a16="http://schemas.microsoft.com/office/drawing/2014/main" id="{7CF3B7A3-E2C2-4057-861A-CD08B5A4D3E8}"/>
              </a:ext>
            </a:extLst>
          </p:cNvPr>
          <p:cNvSpPr txBox="1">
            <a:spLocks/>
          </p:cNvSpPr>
          <p:nvPr/>
        </p:nvSpPr>
        <p:spPr>
          <a:xfrm>
            <a:off x="457200" y="1309352"/>
            <a:ext cx="4747846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93700" algn="l" rtl="0" eaLnBrk="1" hangingPunct="1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 eaLnBrk="1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6550" algn="l" rtl="0" eaLnBrk="1" hangingPunct="1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2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23850" algn="l" rtl="0" eaLnBrk="1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 eaLnBrk="1" hangingPunct="1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4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20039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20039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6"/>
              </a:buClr>
              <a:buSzPts val="144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 eaLnBrk="1" hangingPunct="1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With a partner who read a text different from yours, complete the following: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Share information about your text.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Write down information about what your partner read. </a:t>
            </a:r>
          </a:p>
          <a:p>
            <a:pPr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Fill out the final “outside” section of the Venn diagram. </a:t>
            </a:r>
          </a:p>
        </p:txBody>
      </p:sp>
      <p:pic>
        <p:nvPicPr>
          <p:cNvPr id="5" name="Google Shape;93;p21">
            <a:extLst>
              <a:ext uri="{FF2B5EF4-FFF2-40B4-BE49-F238E27FC236}">
                <a16:creationId xmlns:a16="http://schemas.microsoft.com/office/drawing/2014/main" id="{38F4FEF3-B328-46A9-AD2E-C071594111B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5046" y="307247"/>
            <a:ext cx="3338833" cy="38499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4;p21">
            <a:extLst>
              <a:ext uri="{FF2B5EF4-FFF2-40B4-BE49-F238E27FC236}">
                <a16:creationId xmlns:a16="http://schemas.microsoft.com/office/drawing/2014/main" id="{B62D013C-88C8-471D-AB21-EF433C8DD31A}"/>
              </a:ext>
            </a:extLst>
          </p:cNvPr>
          <p:cNvSpPr/>
          <p:nvPr/>
        </p:nvSpPr>
        <p:spPr>
          <a:xfrm rot="10800000" flipH="1">
            <a:off x="5141248" y="3212082"/>
            <a:ext cx="494400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Google Shape;94;p21">
            <a:extLst>
              <a:ext uri="{FF2B5EF4-FFF2-40B4-BE49-F238E27FC236}">
                <a16:creationId xmlns:a16="http://schemas.microsoft.com/office/drawing/2014/main" id="{7CD325E6-0E48-4241-A0C3-B9FB81FB5E37}"/>
              </a:ext>
            </a:extLst>
          </p:cNvPr>
          <p:cNvSpPr/>
          <p:nvPr/>
        </p:nvSpPr>
        <p:spPr>
          <a:xfrm rot="10800000">
            <a:off x="8160501" y="3034932"/>
            <a:ext cx="494400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74352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Complete the Venn Diagram: Step 1</a:t>
            </a:r>
            <a:endParaRPr dirty="0"/>
          </a:p>
        </p:txBody>
      </p:sp>
      <p:pic>
        <p:nvPicPr>
          <p:cNvPr id="4" name="Google Shape;157;p29">
            <a:extLst>
              <a:ext uri="{FF2B5EF4-FFF2-40B4-BE49-F238E27FC236}">
                <a16:creationId xmlns:a16="http://schemas.microsoft.com/office/drawing/2014/main" id="{8300BCA0-A0BD-49E6-92D6-E200E007D09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8920" y="1031409"/>
            <a:ext cx="3566160" cy="41120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4;p21">
            <a:extLst>
              <a:ext uri="{FF2B5EF4-FFF2-40B4-BE49-F238E27FC236}">
                <a16:creationId xmlns:a16="http://schemas.microsoft.com/office/drawing/2014/main" id="{344A2353-33A1-426E-9E05-110C18F4279D}"/>
              </a:ext>
            </a:extLst>
          </p:cNvPr>
          <p:cNvSpPr/>
          <p:nvPr/>
        </p:nvSpPr>
        <p:spPr>
          <a:xfrm rot="10800000" flipH="1">
            <a:off x="2541720" y="3757791"/>
            <a:ext cx="494400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Google Shape;94;p21">
            <a:extLst>
              <a:ext uri="{FF2B5EF4-FFF2-40B4-BE49-F238E27FC236}">
                <a16:creationId xmlns:a16="http://schemas.microsoft.com/office/drawing/2014/main" id="{D339654B-CFF1-4613-8D0B-BD9EDD23FCCD}"/>
              </a:ext>
            </a:extLst>
          </p:cNvPr>
          <p:cNvSpPr/>
          <p:nvPr/>
        </p:nvSpPr>
        <p:spPr>
          <a:xfrm rot="10800000" flipH="1">
            <a:off x="3291312" y="1679613"/>
            <a:ext cx="494400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Google Shape;94;p21">
            <a:extLst>
              <a:ext uri="{FF2B5EF4-FFF2-40B4-BE49-F238E27FC236}">
                <a16:creationId xmlns:a16="http://schemas.microsoft.com/office/drawing/2014/main" id="{FDD4747B-4A7D-494A-A44E-7B1D0DABC478}"/>
              </a:ext>
            </a:extLst>
          </p:cNvPr>
          <p:cNvSpPr/>
          <p:nvPr/>
        </p:nvSpPr>
        <p:spPr>
          <a:xfrm rot="10800000">
            <a:off x="6054718" y="3403491"/>
            <a:ext cx="494400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Google Shape;163;p29">
            <a:extLst>
              <a:ext uri="{FF2B5EF4-FFF2-40B4-BE49-F238E27FC236}">
                <a16:creationId xmlns:a16="http://schemas.microsoft.com/office/drawing/2014/main" id="{4879FF17-BB90-4BBF-BD10-0446C969EFED}"/>
              </a:ext>
            </a:extLst>
          </p:cNvPr>
          <p:cNvSpPr txBox="1"/>
          <p:nvPr/>
        </p:nvSpPr>
        <p:spPr>
          <a:xfrm>
            <a:off x="1435395" y="1402246"/>
            <a:ext cx="1855916" cy="969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Specific information about the Percy Jackson movie clip</a:t>
            </a:r>
            <a:endParaRPr sz="1600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63;p29">
            <a:extLst>
              <a:ext uri="{FF2B5EF4-FFF2-40B4-BE49-F238E27FC236}">
                <a16:creationId xmlns:a16="http://schemas.microsoft.com/office/drawing/2014/main" id="{7D2D789D-64EC-4CC2-81D7-27364944FB98}"/>
              </a:ext>
            </a:extLst>
          </p:cNvPr>
          <p:cNvSpPr txBox="1"/>
          <p:nvPr/>
        </p:nvSpPr>
        <p:spPr>
          <a:xfrm>
            <a:off x="6549118" y="3016410"/>
            <a:ext cx="2112873" cy="918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Specific information about the poem by Alfred, Lord Tennyson</a:t>
            </a:r>
            <a:endParaRPr sz="1600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63;p29">
            <a:extLst>
              <a:ext uri="{FF2B5EF4-FFF2-40B4-BE49-F238E27FC236}">
                <a16:creationId xmlns:a16="http://schemas.microsoft.com/office/drawing/2014/main" id="{912CE777-0A6E-45EE-9EAF-47AA101FE745}"/>
              </a:ext>
            </a:extLst>
          </p:cNvPr>
          <p:cNvSpPr txBox="1"/>
          <p:nvPr/>
        </p:nvSpPr>
        <p:spPr>
          <a:xfrm>
            <a:off x="482009" y="3403491"/>
            <a:ext cx="205971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Specific information about the excerpt from </a:t>
            </a:r>
            <a:r>
              <a:rPr lang="en" sz="1600" i="1" dirty="0">
                <a:latin typeface="Calibri"/>
                <a:ea typeface="Calibri"/>
                <a:cs typeface="Calibri"/>
                <a:sym typeface="Calibri"/>
              </a:rPr>
              <a:t>The Odyssey</a:t>
            </a:r>
            <a:endParaRPr sz="1600" i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1886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Complete the Venn Diagram: Step 2</a:t>
            </a:r>
            <a:endParaRPr dirty="0"/>
          </a:p>
        </p:txBody>
      </p:sp>
      <p:pic>
        <p:nvPicPr>
          <p:cNvPr id="4" name="Google Shape;157;p29">
            <a:extLst>
              <a:ext uri="{FF2B5EF4-FFF2-40B4-BE49-F238E27FC236}">
                <a16:creationId xmlns:a16="http://schemas.microsoft.com/office/drawing/2014/main" id="{917FDAD3-F295-45C1-BF29-8BC82D00ED8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8920" y="1031409"/>
            <a:ext cx="3566160" cy="411209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94;p21">
            <a:extLst>
              <a:ext uri="{FF2B5EF4-FFF2-40B4-BE49-F238E27FC236}">
                <a16:creationId xmlns:a16="http://schemas.microsoft.com/office/drawing/2014/main" id="{844D56C8-304B-471E-9B2E-4EC60404DC4C}"/>
              </a:ext>
            </a:extLst>
          </p:cNvPr>
          <p:cNvSpPr/>
          <p:nvPr/>
        </p:nvSpPr>
        <p:spPr>
          <a:xfrm rot="12222261" flipH="1">
            <a:off x="3153939" y="2476018"/>
            <a:ext cx="597536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2F8FBF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Google Shape;94;p21">
            <a:extLst>
              <a:ext uri="{FF2B5EF4-FFF2-40B4-BE49-F238E27FC236}">
                <a16:creationId xmlns:a16="http://schemas.microsoft.com/office/drawing/2014/main" id="{DD6AF1D7-3946-4414-9A02-9DC1D30E30FF}"/>
              </a:ext>
            </a:extLst>
          </p:cNvPr>
          <p:cNvSpPr/>
          <p:nvPr/>
        </p:nvSpPr>
        <p:spPr>
          <a:xfrm rot="11409741" flipH="1">
            <a:off x="2581298" y="3748283"/>
            <a:ext cx="1945756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2F8FBF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Google Shape;94;p21">
            <a:extLst>
              <a:ext uri="{FF2B5EF4-FFF2-40B4-BE49-F238E27FC236}">
                <a16:creationId xmlns:a16="http://schemas.microsoft.com/office/drawing/2014/main" id="{709CA74C-6FB7-4AA4-B8C0-0A4DD81C804A}"/>
              </a:ext>
            </a:extLst>
          </p:cNvPr>
          <p:cNvSpPr/>
          <p:nvPr/>
        </p:nvSpPr>
        <p:spPr>
          <a:xfrm rot="9377739">
            <a:off x="5381894" y="2486650"/>
            <a:ext cx="597536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2F8FBF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Google Shape;163;p29">
            <a:extLst>
              <a:ext uri="{FF2B5EF4-FFF2-40B4-BE49-F238E27FC236}">
                <a16:creationId xmlns:a16="http://schemas.microsoft.com/office/drawing/2014/main" id="{071C13CF-231B-479C-841F-DF2F006C54F8}"/>
              </a:ext>
            </a:extLst>
          </p:cNvPr>
          <p:cNvSpPr txBox="1"/>
          <p:nvPr/>
        </p:nvSpPr>
        <p:spPr>
          <a:xfrm>
            <a:off x="1035281" y="1722302"/>
            <a:ext cx="2196158" cy="116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Similarities between the Percy Jackson movie clip and the excerpt from </a:t>
            </a:r>
            <a:r>
              <a:rPr lang="en" sz="1600" i="1" dirty="0">
                <a:latin typeface="Calibri"/>
                <a:ea typeface="Calibri"/>
                <a:cs typeface="Calibri"/>
                <a:sym typeface="Calibri"/>
              </a:rPr>
              <a:t>The Odyssey</a:t>
            </a:r>
            <a:endParaRPr sz="1600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63;p29">
            <a:extLst>
              <a:ext uri="{FF2B5EF4-FFF2-40B4-BE49-F238E27FC236}">
                <a16:creationId xmlns:a16="http://schemas.microsoft.com/office/drawing/2014/main" id="{6664BD12-2AF7-4F1F-92C9-46AF030EE4B1}"/>
              </a:ext>
            </a:extLst>
          </p:cNvPr>
          <p:cNvSpPr txBox="1"/>
          <p:nvPr/>
        </p:nvSpPr>
        <p:spPr>
          <a:xfrm>
            <a:off x="5986994" y="1702180"/>
            <a:ext cx="2196158" cy="116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Similarities between the Percy Jackson movie clip and the poem by Alfred, Lord Tennyson</a:t>
            </a:r>
            <a:endParaRPr sz="1600" i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63;p29">
            <a:extLst>
              <a:ext uri="{FF2B5EF4-FFF2-40B4-BE49-F238E27FC236}">
                <a16:creationId xmlns:a16="http://schemas.microsoft.com/office/drawing/2014/main" id="{FF824631-C541-4455-8E72-40E65FF93CEA}"/>
              </a:ext>
            </a:extLst>
          </p:cNvPr>
          <p:cNvSpPr txBox="1"/>
          <p:nvPr/>
        </p:nvSpPr>
        <p:spPr>
          <a:xfrm>
            <a:off x="200965" y="3340681"/>
            <a:ext cx="2343073" cy="1169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Similarities between the excerpt from </a:t>
            </a:r>
            <a:r>
              <a:rPr lang="en" sz="1600" i="1" dirty="0">
                <a:latin typeface="Calibri"/>
                <a:ea typeface="Calibri"/>
                <a:cs typeface="Calibri"/>
                <a:sym typeface="Calibri"/>
              </a:rPr>
              <a:t>The Odyssey 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and the poem by Alfred, Lord Tennyson</a:t>
            </a:r>
            <a:endParaRPr sz="1600" i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692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Complete the Venn Diagram: Step 3</a:t>
            </a:r>
            <a:endParaRPr dirty="0"/>
          </a:p>
        </p:txBody>
      </p:sp>
      <p:pic>
        <p:nvPicPr>
          <p:cNvPr id="4" name="Google Shape;157;p29">
            <a:extLst>
              <a:ext uri="{FF2B5EF4-FFF2-40B4-BE49-F238E27FC236}">
                <a16:creationId xmlns:a16="http://schemas.microsoft.com/office/drawing/2014/main" id="{BCC97A2C-1F6E-4C5A-A72B-39568D6C7F5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88920" y="1031409"/>
            <a:ext cx="3566160" cy="411209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4;p21">
            <a:extLst>
              <a:ext uri="{FF2B5EF4-FFF2-40B4-BE49-F238E27FC236}">
                <a16:creationId xmlns:a16="http://schemas.microsoft.com/office/drawing/2014/main" id="{DA46657A-48F4-49A9-A0F2-5D77DBAD7EA1}"/>
              </a:ext>
            </a:extLst>
          </p:cNvPr>
          <p:cNvSpPr/>
          <p:nvPr/>
        </p:nvSpPr>
        <p:spPr>
          <a:xfrm rot="11889041" flipH="1">
            <a:off x="2779498" y="2770105"/>
            <a:ext cx="1742020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Google Shape;163;p29">
            <a:extLst>
              <a:ext uri="{FF2B5EF4-FFF2-40B4-BE49-F238E27FC236}">
                <a16:creationId xmlns:a16="http://schemas.microsoft.com/office/drawing/2014/main" id="{562760FD-C4DC-4E9A-8752-D7EBAEABB2AE}"/>
              </a:ext>
            </a:extLst>
          </p:cNvPr>
          <p:cNvSpPr txBox="1"/>
          <p:nvPr/>
        </p:nvSpPr>
        <p:spPr>
          <a:xfrm>
            <a:off x="189093" y="1855397"/>
            <a:ext cx="2599827" cy="14327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Details from all three selections (the Percy Jackson movie clip, the excerpt from </a:t>
            </a:r>
            <a:r>
              <a:rPr lang="en" sz="1600" i="1" dirty="0">
                <a:latin typeface="Calibri"/>
                <a:ea typeface="Calibri"/>
                <a:cs typeface="Calibri"/>
                <a:sym typeface="Calibri"/>
              </a:rPr>
              <a:t>The Odyssey</a:t>
            </a:r>
            <a:r>
              <a:rPr lang="en" sz="1600" dirty="0">
                <a:latin typeface="Calibri"/>
                <a:ea typeface="Calibri"/>
                <a:cs typeface="Calibri"/>
                <a:sym typeface="Calibri"/>
              </a:rPr>
              <a:t>, and the poem) that are similar</a:t>
            </a:r>
            <a:endParaRPr sz="1600" i="1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783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Imagine you are a sailor who has encountered lotus eaters. Use Padlet to record a video that answers these questions: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How would you react?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33C8AE6-8499-4C2C-87ED-A041DC1346AD}"/>
              </a:ext>
            </a:extLst>
          </p:cNvPr>
          <p:cNvSpPr txBox="1"/>
          <p:nvPr/>
        </p:nvSpPr>
        <p:spPr>
          <a:xfrm>
            <a:off x="457200" y="2243472"/>
            <a:ext cx="49228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91B1E"/>
              </a:buClr>
              <a:buSzPts val="2600"/>
              <a:buFont typeface="Arial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Would you have given in to the temptation of the lotus?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91B1E"/>
              </a:buClr>
              <a:buSzPts val="2600"/>
              <a:buFont typeface="Arial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How would you overcome the temptation of the lotus today?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991B1E"/>
              </a:buClr>
              <a:buSzPts val="2600"/>
              <a:buFont typeface="Arial"/>
              <a:buChar char="•"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What is your exit strategy?</a:t>
            </a:r>
          </a:p>
        </p:txBody>
      </p:sp>
      <p:pic>
        <p:nvPicPr>
          <p:cNvPr id="4" name="Picture 3" descr="A colorful logo with black background&#10;&#10;Description automatically generated">
            <a:extLst>
              <a:ext uri="{FF2B5EF4-FFF2-40B4-BE49-F238E27FC236}">
                <a16:creationId xmlns:a16="http://schemas.microsoft.com/office/drawing/2014/main" id="{CC1D0256-ACDB-62B9-C161-5A49E53EB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7842" y="2369489"/>
            <a:ext cx="1971189" cy="159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7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b="1" dirty="0"/>
              <a:t>Directions</a:t>
            </a:r>
            <a:r>
              <a:rPr lang="en-US" dirty="0"/>
              <a:t>:</a:t>
            </a:r>
            <a:r>
              <a:rPr lang="en-US" i="1" dirty="0"/>
              <a:t> Give an example of when and how you avoided temptation in the past. Next, explain your plan to avoid the lotus flower’s temptation. Include an exit strategy.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Review the provided rubric before creating your response. Your presentation will be evaluated using the rubric as a reference.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Rehearse what you will say before recording your response. </a:t>
            </a:r>
            <a:br>
              <a:rPr lang="en-US" dirty="0"/>
            </a:br>
            <a:r>
              <a:rPr lang="en-US" dirty="0"/>
              <a:t>Your voice should be clear and distinct. Do not mumble!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Padlet Presentation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91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C8E7EE3-F270-4ED9-89F4-C13F36E0D8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Watch your classmates’ presentations and take notes.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Using the rubric as a reference, provide positive feedback and offer questions about your classmates’ exit strategies.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AAA629E-4634-4CE0-B32C-0859ED678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 and Respond</a:t>
            </a:r>
          </a:p>
        </p:txBody>
      </p:sp>
    </p:spTree>
    <p:extLst>
      <p:ext uri="{BB962C8B-B14F-4D97-AF65-F5344CB8AC3E}">
        <p14:creationId xmlns:p14="http://schemas.microsoft.com/office/powerpoint/2010/main" val="91733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Just Say No!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Exploring Temptation through the Lotus Eaters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6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How can a person’s decisions and actions change their life and others’ lives?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How do the decisions and actions of characters reveal their personalities?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Make connections across multiple texts and provide evidence to support inferences.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Analyze and evaluate the effectiveness of various persuasive techniques across multiple texts.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Give formal and informal presentations.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4747846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SzPts val="2600"/>
              <a:buNone/>
            </a:pPr>
            <a:r>
              <a:rPr lang="en-US" dirty="0"/>
              <a:t>While you watch the clip from </a:t>
            </a:r>
            <a:r>
              <a:rPr lang="en-US" i="1" dirty="0"/>
              <a:t>Percy Jackson and the Olympians: The Lightning Thief</a:t>
            </a:r>
            <a:r>
              <a:rPr lang="en-US" dirty="0"/>
              <a:t>, complete the top circle of the Venn diagram with your observations: </a:t>
            </a:r>
          </a:p>
          <a:p>
            <a:pPr lvl="0" indent="-457200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Setting</a:t>
            </a:r>
          </a:p>
          <a:p>
            <a:pPr lvl="0" indent="-457200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Characters</a:t>
            </a:r>
          </a:p>
          <a:p>
            <a:pPr lvl="0" indent="-457200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Plot, etc.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Venn Diagram</a:t>
            </a:r>
            <a:endParaRPr dirty="0"/>
          </a:p>
        </p:txBody>
      </p:sp>
      <p:pic>
        <p:nvPicPr>
          <p:cNvPr id="4" name="Google Shape;93;p21">
            <a:extLst>
              <a:ext uri="{FF2B5EF4-FFF2-40B4-BE49-F238E27FC236}">
                <a16:creationId xmlns:a16="http://schemas.microsoft.com/office/drawing/2014/main" id="{397936D2-9CE5-44DC-A207-0EB3EFD0E5C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05046" y="307247"/>
            <a:ext cx="3338833" cy="384997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4;p21">
            <a:extLst>
              <a:ext uri="{FF2B5EF4-FFF2-40B4-BE49-F238E27FC236}">
                <a16:creationId xmlns:a16="http://schemas.microsoft.com/office/drawing/2014/main" id="{4E077190-249D-41AB-81A3-0677568CF619}"/>
              </a:ext>
            </a:extLst>
          </p:cNvPr>
          <p:cNvSpPr/>
          <p:nvPr/>
        </p:nvSpPr>
        <p:spPr>
          <a:xfrm rot="10800000" flipH="1">
            <a:off x="5766430" y="809126"/>
            <a:ext cx="494400" cy="3543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4"/>
          </a:solidFill>
          <a:ln w="9525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endParaRPr/>
          </a:p>
        </p:txBody>
      </p:sp>
      <p:pic>
        <p:nvPicPr>
          <p:cNvPr id="4" name="Google Shape;99;p22" descr="Percy Jackson And The Lightning Thief &#10;Lotus Casino scene (Lady Gaga)" title="Percy Jackson (Lotus Casino scene)">
            <a:hlinkClick r:id="rId3"/>
            <a:extLst>
              <a:ext uri="{FF2B5EF4-FFF2-40B4-BE49-F238E27FC236}">
                <a16:creationId xmlns:a16="http://schemas.microsoft.com/office/drawing/2014/main" id="{1D8FFEF4-5465-4864-AFB6-C0C6E9D2D4F2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365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794744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600"/>
              </a:spcAft>
              <a:buSzPts val="2600"/>
              <a:buNone/>
            </a:pPr>
            <a:r>
              <a:rPr lang="en-US" dirty="0"/>
              <a:t>Work in small groups to brainstorm words or phrases related to this question: </a:t>
            </a:r>
          </a:p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What are different temptations </a:t>
            </a:r>
            <a:br>
              <a:rPr lang="en-US" dirty="0"/>
            </a:br>
            <a:r>
              <a:rPr lang="en-US" dirty="0"/>
              <a:t>that people face?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Be prepared to move after time is called. You’ll need only the marker provided to your group.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ABC Graffiti</a:t>
            </a:r>
            <a:endParaRPr dirty="0"/>
          </a:p>
        </p:txBody>
      </p:sp>
      <p:pic>
        <p:nvPicPr>
          <p:cNvPr id="4" name="Google Shape;106;p23" descr="ABC Graffiti strategy card&#10;&#10;Description automatically generated">
            <a:extLst>
              <a:ext uri="{FF2B5EF4-FFF2-40B4-BE49-F238E27FC236}">
                <a16:creationId xmlns:a16="http://schemas.microsoft.com/office/drawing/2014/main" id="{F5833746-545A-4256-B49F-059B6F74954D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36776" y="735872"/>
            <a:ext cx="2350024" cy="30459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129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The Different Temptations that People Face</a:t>
            </a:r>
            <a:endParaRPr dirty="0"/>
          </a:p>
        </p:txBody>
      </p:sp>
      <p:pic>
        <p:nvPicPr>
          <p:cNvPr id="4" name="Google Shape;116;p24" title="K20 3 minute timer">
            <a:hlinkClick r:id="rId3"/>
            <a:extLst>
              <a:ext uri="{FF2B5EF4-FFF2-40B4-BE49-F238E27FC236}">
                <a16:creationId xmlns:a16="http://schemas.microsoft.com/office/drawing/2014/main" id="{3ECE3C09-0112-496F-BAE8-540F8DE2A40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1580" y="1322996"/>
            <a:ext cx="4572000" cy="3429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oogle Shape;112;p24">
            <a:extLst>
              <a:ext uri="{FF2B5EF4-FFF2-40B4-BE49-F238E27FC236}">
                <a16:creationId xmlns:a16="http://schemas.microsoft.com/office/drawing/2014/main" id="{85C94BC6-B00C-4034-8BCF-5B79ECF27045}"/>
              </a:ext>
            </a:extLst>
          </p:cNvPr>
          <p:cNvGrpSpPr/>
          <p:nvPr/>
        </p:nvGrpSpPr>
        <p:grpSpPr>
          <a:xfrm>
            <a:off x="589280" y="2175659"/>
            <a:ext cx="2529900" cy="833100"/>
            <a:chOff x="589280" y="1489859"/>
            <a:chExt cx="2529900" cy="833100"/>
          </a:xfrm>
        </p:grpSpPr>
        <p:sp>
          <p:nvSpPr>
            <p:cNvPr id="6" name="Google Shape;113;p24">
              <a:extLst>
                <a:ext uri="{FF2B5EF4-FFF2-40B4-BE49-F238E27FC236}">
                  <a16:creationId xmlns:a16="http://schemas.microsoft.com/office/drawing/2014/main" id="{4851F17A-9B88-4247-BEE0-A0AEBA5AFF50}"/>
                </a:ext>
              </a:extLst>
            </p:cNvPr>
            <p:cNvSpPr/>
            <p:nvPr/>
          </p:nvSpPr>
          <p:spPr>
            <a:xfrm>
              <a:off x="589280" y="1489859"/>
              <a:ext cx="2529900" cy="833100"/>
            </a:xfrm>
            <a:prstGeom prst="chevron">
              <a:avLst>
                <a:gd name="adj" fmla="val 5000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ts val="1400"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" name="Google Shape;114;p24">
              <a:extLst>
                <a:ext uri="{FF2B5EF4-FFF2-40B4-BE49-F238E27FC236}">
                  <a16:creationId xmlns:a16="http://schemas.microsoft.com/office/drawing/2014/main" id="{A8E87CF1-A42D-4E2D-ABEB-5C2A42A549FE}"/>
                </a:ext>
              </a:extLst>
            </p:cNvPr>
            <p:cNvSpPr txBox="1"/>
            <p:nvPr/>
          </p:nvSpPr>
          <p:spPr>
            <a:xfrm>
              <a:off x="1198850" y="1660259"/>
              <a:ext cx="1310760" cy="492300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600"/>
                <a:buFontTx/>
                <a:buNone/>
                <a:tabLst/>
                <a:defRPr/>
              </a:pPr>
              <a:r>
                <a:rPr kumimoji="0" lang="e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Round 1</a:t>
              </a:r>
              <a:endParaRPr kumimoji="0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8" name="Google Shape;115;p24">
            <a:extLst>
              <a:ext uri="{FF2B5EF4-FFF2-40B4-BE49-F238E27FC236}">
                <a16:creationId xmlns:a16="http://schemas.microsoft.com/office/drawing/2014/main" id="{21039322-A1EB-4F56-B686-FD41AC0716C8}"/>
              </a:ext>
            </a:extLst>
          </p:cNvPr>
          <p:cNvSpPr txBox="1"/>
          <p:nvPr/>
        </p:nvSpPr>
        <p:spPr>
          <a:xfrm>
            <a:off x="589280" y="3179158"/>
            <a:ext cx="2529900" cy="1392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1600"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In your small group, generate words or phrases related to the topic for each letter of the alphabet.</a:t>
            </a:r>
            <a:endParaRPr sz="1600" dirty="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373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The Different Temptations that People Face</a:t>
            </a:r>
            <a:endParaRPr dirty="0"/>
          </a:p>
        </p:txBody>
      </p:sp>
      <p:pic>
        <p:nvPicPr>
          <p:cNvPr id="4" name="Google Shape;116;p24" title="K20 3 minute timer">
            <a:hlinkClick r:id="rId3"/>
            <a:extLst>
              <a:ext uri="{FF2B5EF4-FFF2-40B4-BE49-F238E27FC236}">
                <a16:creationId xmlns:a16="http://schemas.microsoft.com/office/drawing/2014/main" id="{3ECE3C09-0112-496F-BAE8-540F8DE2A40C}"/>
              </a:ext>
            </a:extLst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71580" y="1322996"/>
            <a:ext cx="4572000" cy="3429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123;p25">
            <a:extLst>
              <a:ext uri="{FF2B5EF4-FFF2-40B4-BE49-F238E27FC236}">
                <a16:creationId xmlns:a16="http://schemas.microsoft.com/office/drawing/2014/main" id="{0E6993F1-954F-4B56-8745-D37405EBF364}"/>
              </a:ext>
            </a:extLst>
          </p:cNvPr>
          <p:cNvSpPr/>
          <p:nvPr/>
        </p:nvSpPr>
        <p:spPr>
          <a:xfrm>
            <a:off x="589280" y="2023259"/>
            <a:ext cx="2529900" cy="833100"/>
          </a:xfrm>
          <a:prstGeom prst="chevron">
            <a:avLst>
              <a:gd name="adj" fmla="val 50000"/>
            </a:avLst>
          </a:prstGeom>
          <a:solidFill>
            <a:srgbClr val="2F8FBF"/>
          </a:solidFill>
          <a:ln>
            <a:solidFill>
              <a:srgbClr val="2F8FBF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Google Shape;124;p25">
            <a:extLst>
              <a:ext uri="{FF2B5EF4-FFF2-40B4-BE49-F238E27FC236}">
                <a16:creationId xmlns:a16="http://schemas.microsoft.com/office/drawing/2014/main" id="{6FA861A0-75BD-4348-B6EF-8A6A4ADEE62B}"/>
              </a:ext>
            </a:extLst>
          </p:cNvPr>
          <p:cNvSpPr txBox="1"/>
          <p:nvPr/>
        </p:nvSpPr>
        <p:spPr>
          <a:xfrm>
            <a:off x="1203920" y="2193659"/>
            <a:ext cx="1300620" cy="4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Tx/>
              <a:buNone/>
              <a:tabLst/>
              <a:defRPr/>
            </a:pPr>
            <a:r>
              <a:rPr kumimoji="0" lang="en" sz="2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Round 2</a:t>
            </a: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Google Shape;115;p24">
            <a:extLst>
              <a:ext uri="{FF2B5EF4-FFF2-40B4-BE49-F238E27FC236}">
                <a16:creationId xmlns:a16="http://schemas.microsoft.com/office/drawing/2014/main" id="{78137F36-E5D8-4E31-BCE1-90C49AE23A1B}"/>
              </a:ext>
            </a:extLst>
          </p:cNvPr>
          <p:cNvSpPr txBox="1"/>
          <p:nvPr/>
        </p:nvSpPr>
        <p:spPr>
          <a:xfrm>
            <a:off x="589280" y="3026401"/>
            <a:ext cx="2529900" cy="1717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>
              <a:buSzPts val="1600"/>
            </a:pPr>
            <a:r>
              <a:rPr lang="en-US" sz="1800" dirty="0">
                <a:latin typeface="Calibri"/>
                <a:ea typeface="Calibri"/>
                <a:cs typeface="Calibri"/>
                <a:sym typeface="Calibri"/>
              </a:rPr>
              <a:t>Rotate to the next poster and read through the list. Add words and phrases for the letters that haven’t already been addressed.</a:t>
            </a:r>
          </a:p>
        </p:txBody>
      </p:sp>
    </p:spTree>
    <p:extLst>
      <p:ext uri="{BB962C8B-B14F-4D97-AF65-F5344CB8AC3E}">
        <p14:creationId xmlns:p14="http://schemas.microsoft.com/office/powerpoint/2010/main" val="347642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451</TotalTime>
  <Words>872</Words>
  <Application>Microsoft Office PowerPoint</Application>
  <PresentationFormat>On-screen Show (16:9)</PresentationFormat>
  <Paragraphs>67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Noto Sans Symbols</vt:lpstr>
      <vt:lpstr>Roboto</vt:lpstr>
      <vt:lpstr>LEARN theme</vt:lpstr>
      <vt:lpstr>LEARN theme</vt:lpstr>
      <vt:lpstr>PowerPoint Presentation</vt:lpstr>
      <vt:lpstr>Just Say No!</vt:lpstr>
      <vt:lpstr>Essential Questions</vt:lpstr>
      <vt:lpstr>Lesson Objectives</vt:lpstr>
      <vt:lpstr>Venn Diagram</vt:lpstr>
      <vt:lpstr>PowerPoint Presentation</vt:lpstr>
      <vt:lpstr>ABC Graffiti</vt:lpstr>
      <vt:lpstr>The Different Temptations that People Face</vt:lpstr>
      <vt:lpstr>The Different Temptations that People Face</vt:lpstr>
      <vt:lpstr>The Different Temptations that People Face</vt:lpstr>
      <vt:lpstr>Lotus Eaters: Readings</vt:lpstr>
      <vt:lpstr>Partner Up</vt:lpstr>
      <vt:lpstr>Complete the Venn Diagram: Step 1</vt:lpstr>
      <vt:lpstr>Complete the Venn Diagram: Step 2</vt:lpstr>
      <vt:lpstr>Complete the Venn Diagram: Step 3</vt:lpstr>
      <vt:lpstr>How would you react?</vt:lpstr>
      <vt:lpstr>Padlet Presentation</vt:lpstr>
      <vt:lpstr>View and Respond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 Say No!</dc:title>
  <dc:subject/>
  <dc:creator>K20 Center</dc:creator>
  <cp:keywords/>
  <dc:description/>
  <cp:lastModifiedBy>Bracken, Pam</cp:lastModifiedBy>
  <cp:revision>3</cp:revision>
  <dcterms:created xsi:type="dcterms:W3CDTF">2021-02-19T18:25:34Z</dcterms:created>
  <dcterms:modified xsi:type="dcterms:W3CDTF">2024-09-13T15:56:59Z</dcterms:modified>
  <cp:category/>
</cp:coreProperties>
</file>