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uafZxc9+UM5R/PNlQ41P829cn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3"/>
    <p:restoredTop sz="73853"/>
  </p:normalViewPr>
  <p:slideViewPr>
    <p:cSldViewPr snapToGrid="0">
      <p:cViewPr varScale="1">
        <p:scale>
          <a:sx n="67" d="100"/>
          <a:sy n="67" d="100"/>
        </p:scale>
        <p:origin x="184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wresearch.org/politics/2018/04/26/9-the-responsibilities-of-citizenship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b59b13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a8b59b13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Four corners. Strategies. </a:t>
            </a:r>
            <a:r>
              <a:rPr lang="en-US" sz="12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8b59b135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a8b59b135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Four corners. Strategies. </a:t>
            </a:r>
            <a:r>
              <a:rPr lang="en-US" sz="11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8b59b135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a8b59b135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8b59b1352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a8b59b1352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Pew Research Center. (2018, April 26). </a:t>
            </a:r>
            <a:r>
              <a:rPr lang="en-US" sz="1100" b="0" i="1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responsibilities of citizenship. 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Public, the Political System, and American Democracy. </a:t>
            </a:r>
            <a:r>
              <a:rPr lang="en-US" sz="1100" b="0" i="0" u="sng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https://www.pewresearch.org/politics/2018/04/26/9-the-responsibilities-of-citizenship/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endParaRPr i="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8b59b135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a8b59b135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8b59b135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a8b59b135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Sticky bars. Strategies. </a:t>
            </a:r>
            <a:r>
              <a:rPr lang="en-US" sz="12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https://learn.k20center.ou.edu/strategy/129</a:t>
            </a:r>
            <a:endParaRPr sz="1200" dirty="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3e2ee97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a3e2ee97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>
                <a:highlight>
                  <a:srgbClr val="FFFF00"/>
                </a:highlight>
              </a:rPr>
              <a:t>Teacher’s Note: </a:t>
            </a:r>
            <a:r>
              <a:rPr lang="en-US" b="0" dirty="0">
                <a:highlight>
                  <a:srgbClr val="FFFF00"/>
                </a:highlight>
              </a:rPr>
              <a:t>Insert </a:t>
            </a:r>
            <a:r>
              <a:rPr lang="en-US" b="0" dirty="0" err="1">
                <a:highlight>
                  <a:srgbClr val="FFFF00"/>
                </a:highlight>
              </a:rPr>
              <a:t>Mentimeter</a:t>
            </a:r>
            <a:r>
              <a:rPr lang="en-US" b="0" dirty="0">
                <a:highlight>
                  <a:srgbClr val="FFFF00"/>
                </a:highlight>
              </a:rPr>
              <a:t> join code in place of the highlighted text above.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0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>
                <a:highlight>
                  <a:srgbClr val="FFFF00"/>
                </a:highlight>
              </a:rPr>
              <a:t>K20 Center. (n.d.). Collaborative word clouds. Strategies. </a:t>
            </a:r>
            <a:r>
              <a:rPr lang="en-US" sz="1100" dirty="0">
                <a:solidFill>
                  <a:srgbClr val="1155CC"/>
                </a:solidFill>
                <a:highlight>
                  <a:srgbClr val="FFFF00"/>
                </a:highlight>
              </a:rPr>
              <a:t>https://learn.k20center.ou.edu/strategy/103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</a:t>
            </a:r>
            <a:r>
              <a:rPr lang="en-US" sz="11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Mentimeter</a:t>
            </a:r>
            <a:r>
              <a:rPr lang="en-US" sz="11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. Tech Tools. https://learn.k20center.ou.edu/tech-tool/645</a:t>
            </a:r>
            <a:r>
              <a:rPr lang="en-US" sz="1100" dirty="0">
                <a:solidFill>
                  <a:srgbClr val="1155CC"/>
                </a:solidFill>
                <a:highlight>
                  <a:srgbClr val="FFFF00"/>
                </a:highlight>
              </a:rPr>
              <a:t> </a:t>
            </a:r>
            <a:endParaRPr lang="en-US" b="0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dirty="0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3e2ee979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a3e2ee979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err="1"/>
              <a:t>bamlou</a:t>
            </a:r>
            <a:r>
              <a:rPr lang="en-US" dirty="0"/>
              <a:t>. (n.d.). </a:t>
            </a:r>
            <a:r>
              <a:rPr lang="en-US" i="1" dirty="0"/>
              <a:t>USA map made of red stickman figures</a:t>
            </a:r>
            <a:r>
              <a:rPr lang="en-US" i="0" dirty="0"/>
              <a:t> [Image]. Getty Images. https://</a:t>
            </a:r>
            <a:r>
              <a:rPr lang="en-US" i="0" dirty="0" err="1"/>
              <a:t>www.gettyimages.com</a:t>
            </a:r>
            <a:r>
              <a:rPr lang="en-US" i="0" dirty="0"/>
              <a:t>/detail/illustration/map-made-of-red-stickman-figures-royalty-free-illustration/1212542267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8b59b13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a8b59b13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8b59b13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a8b59b13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Why-Lighting. Strategies. </a:t>
            </a:r>
            <a:r>
              <a:rPr lang="en-US" sz="12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 sz="1200" dirty="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8b59b1352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a8b59b1352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Why-Lighting. Strategies. </a:t>
            </a:r>
            <a:r>
              <a:rPr lang="en-US" sz="11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 lang="en-US" sz="1100" dirty="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01264774-0E79-6FF3-ADA0-124D6AE62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8b59b1352_0_5:notes">
            <a:extLst>
              <a:ext uri="{FF2B5EF4-FFF2-40B4-BE49-F238E27FC236}">
                <a16:creationId xmlns:a16="http://schemas.microsoft.com/office/drawing/2014/main" id="{34343FD7-AE6F-17B6-24E8-4B476A851E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a8b59b1352_0_5:notes">
            <a:extLst>
              <a:ext uri="{FF2B5EF4-FFF2-40B4-BE49-F238E27FC236}">
                <a16:creationId xmlns:a16="http://schemas.microsoft.com/office/drawing/2014/main" id="{56BFB8F7-A2CA-1DF1-AF61-C5A8E7F89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Center. (n.d.). Why-Lighting. Strategies. </a:t>
            </a:r>
            <a:r>
              <a:rPr lang="en-US" sz="12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 sz="1200" dirty="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070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>
          <a:extLst>
            <a:ext uri="{FF2B5EF4-FFF2-40B4-BE49-F238E27FC236}">
              <a16:creationId xmlns:a16="http://schemas.microsoft.com/office/drawing/2014/main" id="{B6743EB4-8E90-13E0-0A91-ED06182EB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8b59b1352_0_40:notes">
            <a:extLst>
              <a:ext uri="{FF2B5EF4-FFF2-40B4-BE49-F238E27FC236}">
                <a16:creationId xmlns:a16="http://schemas.microsoft.com/office/drawing/2014/main" id="{052E6D5E-FC43-F3E5-4CB8-2BFD2818D6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a8b59b1352_0_40:notes">
            <a:extLst>
              <a:ext uri="{FF2B5EF4-FFF2-40B4-BE49-F238E27FC236}">
                <a16:creationId xmlns:a16="http://schemas.microsoft.com/office/drawing/2014/main" id="{AEFEF3CC-5F99-2A9A-6469-C2EDAFF241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292929"/>
                </a:solidFill>
              </a:rPr>
              <a:t>K20 Center. (n.d.). Why-Lighting. Strategies. </a:t>
            </a:r>
            <a:r>
              <a:rPr lang="en-US" sz="1100" dirty="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https://learn.k20center.ou.edu/strategy/128</a:t>
            </a:r>
            <a:endParaRPr lang="en-US" sz="1100" dirty="0">
              <a:solidFill>
                <a:srgbClr val="1155CC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67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0" name="Google Shape;30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5" name="Google Shape;3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8" name="Google Shape;38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a8b59b1352_0_10"/>
          <p:cNvSpPr txBox="1">
            <a:spLocks noGrp="1"/>
          </p:cNvSpPr>
          <p:nvPr>
            <p:ph type="title"/>
          </p:nvPr>
        </p:nvSpPr>
        <p:spPr>
          <a:xfrm>
            <a:off x="390985" y="269511"/>
            <a:ext cx="5287754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Text-to-Text Four Corners</a:t>
            </a:r>
            <a:endParaRPr dirty="0"/>
          </a:p>
        </p:txBody>
      </p:sp>
      <p:sp>
        <p:nvSpPr>
          <p:cNvPr id="133" name="Google Shape;133;ga8b59b1352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6567914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100" dirty="0"/>
              <a:t>How are the texts similar or related? Explain.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100" dirty="0"/>
              <a:t>What specific lines and details of these texts echo each other or connect? Explain.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100" dirty="0"/>
              <a:t>If the creators of these texts were to have a conversation, what is one important thing they might say to each other? Explain.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-US" sz="2100" dirty="0"/>
              <a:t>What questions do these texts raise for you? What reactions do you have to one or both texts? Explain.</a:t>
            </a:r>
            <a:endParaRPr sz="2100" dirty="0"/>
          </a:p>
        </p:txBody>
      </p:sp>
      <p:pic>
        <p:nvPicPr>
          <p:cNvPr id="134" name="Google Shape;134;ga8b59b1352_0_10" title="Four Cor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372" y="703142"/>
            <a:ext cx="1803294" cy="18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8b59b1352_0_5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Share Ideas</a:t>
            </a:r>
            <a:endParaRPr dirty="0"/>
          </a:p>
        </p:txBody>
      </p:sp>
      <p:sp>
        <p:nvSpPr>
          <p:cNvPr id="140" name="Google Shape;140;ga8b59b1352_0_5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959366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Discuss one question with your group. </a:t>
            </a:r>
          </a:p>
          <a:p>
            <a:r>
              <a:rPr lang="en-US" dirty="0"/>
              <a:t>Choose a representative to share the group’s response to the question with the whole class.</a:t>
            </a:r>
          </a:p>
        </p:txBody>
      </p:sp>
      <p:pic>
        <p:nvPicPr>
          <p:cNvPr id="2" name="Google Shape;134;ga8b59b1352_0_10" title="Four Corners.png">
            <a:extLst>
              <a:ext uri="{FF2B5EF4-FFF2-40B4-BE49-F238E27FC236}">
                <a16:creationId xmlns:a16="http://schemas.microsoft.com/office/drawing/2014/main" id="{8AB2DB83-A11C-3C1B-6883-B724DE76A06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8372" y="703142"/>
            <a:ext cx="1803294" cy="1868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8b59b1352_0_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Responsibilities of Citizenship Graphic Organizer</a:t>
            </a:r>
            <a:endParaRPr sz="3200" dirty="0"/>
          </a:p>
        </p:txBody>
      </p:sp>
      <p:sp>
        <p:nvSpPr>
          <p:cNvPr id="146" name="Google Shape;146;ga8b59b1352_0_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Use the information from both texts to complete the graphic organizer with your group members.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a8b59b1352_0_55"/>
          <p:cNvPicPr preferRelativeResize="0"/>
          <p:nvPr/>
        </p:nvPicPr>
        <p:blipFill rotWithShape="1">
          <a:blip r:embed="rId3">
            <a:alphaModFix/>
          </a:blip>
          <a:srcRect t="2266" b="2397"/>
          <a:stretch/>
        </p:blipFill>
        <p:spPr>
          <a:xfrm>
            <a:off x="3035887" y="119903"/>
            <a:ext cx="3072226" cy="4903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8b59b1352_0_30"/>
          <p:cNvSpPr txBox="1">
            <a:spLocks noGrp="1"/>
          </p:cNvSpPr>
          <p:nvPr>
            <p:ph type="title"/>
          </p:nvPr>
        </p:nvSpPr>
        <p:spPr>
          <a:xfrm>
            <a:off x="457200" y="1812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400" dirty="0"/>
              <a:t>Text-to-Texts, Text-to-World, and Text-to-Self</a:t>
            </a:r>
            <a:endParaRPr sz="3400" dirty="0"/>
          </a:p>
        </p:txBody>
      </p:sp>
      <p:sp>
        <p:nvSpPr>
          <p:cNvPr id="158" name="Google Shape;158;ga8b59b1352_0_30"/>
          <p:cNvSpPr txBox="1">
            <a:spLocks noGrp="1"/>
          </p:cNvSpPr>
          <p:nvPr>
            <p:ph type="body" idx="1"/>
          </p:nvPr>
        </p:nvSpPr>
        <p:spPr>
          <a:xfrm>
            <a:off x="485578" y="1205668"/>
            <a:ext cx="7561142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Study the results from the Pew Research Center study about the responsibilities of citizenship.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Create one text-to-texts response and </a:t>
            </a:r>
            <a:r>
              <a:rPr lang="en-US" b="1" dirty="0"/>
              <a:t>either</a:t>
            </a:r>
            <a:r>
              <a:rPr lang="en-US" dirty="0"/>
              <a:t> a text-to-world </a:t>
            </a:r>
            <a:r>
              <a:rPr lang="en-US" b="1" dirty="0"/>
              <a:t>or</a:t>
            </a:r>
            <a:r>
              <a:rPr lang="en-US" dirty="0"/>
              <a:t> text-to-self response.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prompts on your handout to help you create a response.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8b59b1352_0_35"/>
          <p:cNvSpPr txBox="1">
            <a:spLocks noGrp="1"/>
          </p:cNvSpPr>
          <p:nvPr>
            <p:ph type="title"/>
          </p:nvPr>
        </p:nvSpPr>
        <p:spPr>
          <a:xfrm>
            <a:off x="457199" y="44725"/>
            <a:ext cx="286258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Sticky Bars</a:t>
            </a:r>
            <a:endParaRPr dirty="0"/>
          </a:p>
        </p:txBody>
      </p:sp>
      <p:sp>
        <p:nvSpPr>
          <p:cNvPr id="164" name="Google Shape;164;ga8b59b1352_0_35"/>
          <p:cNvSpPr txBox="1">
            <a:spLocks noGrp="1"/>
          </p:cNvSpPr>
          <p:nvPr>
            <p:ph type="body" idx="1"/>
          </p:nvPr>
        </p:nvSpPr>
        <p:spPr>
          <a:xfrm>
            <a:off x="391422" y="1122410"/>
            <a:ext cx="6479191" cy="363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Reflect on the information you have analyzed.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Choose the two responsibilities of citizenship that you believe are </a:t>
            </a:r>
            <a:r>
              <a:rPr lang="en-US" sz="2200" b="1" dirty="0"/>
              <a:t>most important </a:t>
            </a:r>
            <a:r>
              <a:rPr lang="en-US" sz="2200" dirty="0"/>
              <a:t>to a thriving democracy.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Write each responsibility on a sticky note and explain why you chose each responsibility.</a:t>
            </a:r>
            <a:endParaRPr lang="en-US" sz="100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200" dirty="0"/>
              <a:t>Post your sticky note on the graph.</a:t>
            </a:r>
            <a:endParaRPr dirty="0"/>
          </a:p>
        </p:txBody>
      </p:sp>
      <p:pic>
        <p:nvPicPr>
          <p:cNvPr id="165" name="Google Shape;165;ga8b59b1352_0_35" title="Sticky Ba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216" y="927594"/>
            <a:ext cx="1772045" cy="1903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3F4AC-8D04-8434-B6AC-748A6D65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Sticky Bars Example Chart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18DF28-9998-5196-75E2-4DE6850CF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47" y="1385316"/>
            <a:ext cx="4431506" cy="36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5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What Does it Mean to Be a Good Citizen?</a:t>
            </a:r>
            <a:endParaRPr sz="3600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Responsibilities and Rights of U.S. Citizens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3e2ee9792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Word Cloud</a:t>
            </a:r>
            <a:endParaRPr dirty="0"/>
          </a:p>
        </p:txBody>
      </p:sp>
      <p:sp>
        <p:nvSpPr>
          <p:cNvPr id="86" name="Google Shape;86;ga3e2ee9792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Navigate to </a:t>
            </a:r>
            <a:r>
              <a:rPr lang="en-US" dirty="0" err="1"/>
              <a:t>menti.com</a:t>
            </a:r>
            <a:r>
              <a:rPr lang="en-US" dirty="0"/>
              <a:t>.</a:t>
            </a:r>
          </a:p>
          <a:p>
            <a:r>
              <a:rPr lang="en-US" dirty="0"/>
              <a:t>Enter the code to join: </a:t>
            </a:r>
            <a:r>
              <a:rPr lang="en-US" dirty="0">
                <a:highlight>
                  <a:srgbClr val="FFFF00"/>
                </a:highlight>
              </a:rPr>
              <a:t>INSERT CODE </a:t>
            </a:r>
          </a:p>
          <a:p>
            <a:r>
              <a:rPr lang="en-US" dirty="0"/>
              <a:t>Submit at least one response to the question: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“What does it mean to be a good citizen of our democracy?”</a:t>
            </a:r>
            <a:endParaRPr b="1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87" name="Google Shape;87;ga3e2ee9792_0_0" title="Collaborative Word Cloud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77098" y="140615"/>
            <a:ext cx="1632301" cy="163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3e2ee9792_0_5"/>
          <p:cNvSpPr txBox="1">
            <a:spLocks noGrp="1"/>
          </p:cNvSpPr>
          <p:nvPr>
            <p:ph type="title"/>
          </p:nvPr>
        </p:nvSpPr>
        <p:spPr>
          <a:xfrm>
            <a:off x="464137" y="52089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93" name="Google Shape;93;ga3e2ee9792_0_5"/>
          <p:cNvSpPr txBox="1">
            <a:spLocks noGrp="1"/>
          </p:cNvSpPr>
          <p:nvPr>
            <p:ph type="body" idx="1"/>
          </p:nvPr>
        </p:nvSpPr>
        <p:spPr>
          <a:xfrm>
            <a:off x="348852" y="1635024"/>
            <a:ext cx="4223148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What does it mean to be a good citizen of our democracy?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What are the responsibilities and rights of citizens in our democracy?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C59A8-5BBA-C771-B0D5-E6B486477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930" y="1683830"/>
            <a:ext cx="3517218" cy="216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8b59b1352_0_0"/>
          <p:cNvSpPr txBox="1">
            <a:spLocks noGrp="1"/>
          </p:cNvSpPr>
          <p:nvPr>
            <p:ph type="title"/>
          </p:nvPr>
        </p:nvSpPr>
        <p:spPr>
          <a:xfrm>
            <a:off x="476750" y="366391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9" name="Google Shape;99;ga8b59b1352_0_0"/>
          <p:cNvSpPr txBox="1">
            <a:spLocks noGrp="1"/>
          </p:cNvSpPr>
          <p:nvPr>
            <p:ph type="body" idx="1"/>
          </p:nvPr>
        </p:nvSpPr>
        <p:spPr>
          <a:xfrm>
            <a:off x="539812" y="166273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Identify and describe the responsibilities of citizens of the U.S.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Evaluate and explain what it means to be a good citizen of our democracy.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8b59b1352_0_5"/>
          <p:cNvSpPr txBox="1">
            <a:spLocks noGrp="1"/>
          </p:cNvSpPr>
          <p:nvPr>
            <p:ph type="title"/>
          </p:nvPr>
        </p:nvSpPr>
        <p:spPr>
          <a:xfrm>
            <a:off x="389963" y="42087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Text-to-Text Article Analysis</a:t>
            </a:r>
            <a:endParaRPr dirty="0"/>
          </a:p>
        </p:txBody>
      </p:sp>
      <p:sp>
        <p:nvSpPr>
          <p:cNvPr id="105" name="Google Shape;105;ga8b59b1352_0_5"/>
          <p:cNvSpPr txBox="1">
            <a:spLocks noGrp="1"/>
          </p:cNvSpPr>
          <p:nvPr>
            <p:ph type="body" idx="1"/>
          </p:nvPr>
        </p:nvSpPr>
        <p:spPr>
          <a:xfrm>
            <a:off x="389963" y="1278270"/>
            <a:ext cx="8095129" cy="344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Read the article “Responsibilities of U.S. Citizens.”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As you read, highlight information that helps you answer the question, “What does it mean to be a good citizen of our democracy?” </a:t>
            </a:r>
            <a:endParaRPr sz="28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Next to each piece of information you highlight, explain why you highlighted it in the margins.</a:t>
            </a:r>
          </a:p>
        </p:txBody>
      </p:sp>
      <p:pic>
        <p:nvPicPr>
          <p:cNvPr id="106" name="Google Shape;106;ga8b59b1352_0_5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7093" y="126200"/>
            <a:ext cx="1416944" cy="1446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8b59b1352_0_4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Share Ideas</a:t>
            </a:r>
            <a:endParaRPr dirty="0"/>
          </a:p>
        </p:txBody>
      </p:sp>
      <p:sp>
        <p:nvSpPr>
          <p:cNvPr id="112" name="Google Shape;112;ga8b59b1352_0_4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930988" cy="14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When your group is called on, share one piece of information you highlighted along with your reasoning.</a:t>
            </a:r>
          </a:p>
        </p:txBody>
      </p:sp>
      <p:pic>
        <p:nvPicPr>
          <p:cNvPr id="113" name="Google Shape;113;ga8b59b1352_0_40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150" y="1072055"/>
            <a:ext cx="1894006" cy="223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EFA1AE42-3C0E-1626-CC6A-09752D247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8b59b1352_0_5">
            <a:extLst>
              <a:ext uri="{FF2B5EF4-FFF2-40B4-BE49-F238E27FC236}">
                <a16:creationId xmlns:a16="http://schemas.microsoft.com/office/drawing/2014/main" id="{5759A84B-CCFE-40CB-B32C-3937A0C5B0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2728" y="1560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Text-to-Text Article Analysis</a:t>
            </a:r>
            <a:endParaRPr dirty="0"/>
          </a:p>
        </p:txBody>
      </p:sp>
      <p:sp>
        <p:nvSpPr>
          <p:cNvPr id="105" name="Google Shape;105;ga8b59b1352_0_5">
            <a:extLst>
              <a:ext uri="{FF2B5EF4-FFF2-40B4-BE49-F238E27FC236}">
                <a16:creationId xmlns:a16="http://schemas.microsoft.com/office/drawing/2014/main" id="{DA871CB3-70D5-9B46-F677-90BF9F317C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89963" y="1224585"/>
            <a:ext cx="8095129" cy="367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Read the article “President Obama’s Farewell Address.”</a:t>
            </a:r>
          </a:p>
          <a:p>
            <a:pPr lvl="0">
              <a:spcBef>
                <a:spcPts val="0"/>
              </a:spcBef>
            </a:pPr>
            <a:r>
              <a:rPr lang="en-US" sz="2800" dirty="0"/>
              <a:t>As you read, highlight information that helps you answer the question, “What does it mean to be a good citizen of our democracy?” </a:t>
            </a:r>
            <a:endParaRPr sz="2800"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Next to each piece of information you highlight, explain why you highlighted it in the margins.</a:t>
            </a:r>
          </a:p>
        </p:txBody>
      </p:sp>
      <p:pic>
        <p:nvPicPr>
          <p:cNvPr id="106" name="Google Shape;106;ga8b59b1352_0_5" title="Why-Lighting.png">
            <a:extLst>
              <a:ext uri="{FF2B5EF4-FFF2-40B4-BE49-F238E27FC236}">
                <a16:creationId xmlns:a16="http://schemas.microsoft.com/office/drawing/2014/main" id="{524CDEBA-9AF1-D33E-B132-643EEC98909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041" y="-23293"/>
            <a:ext cx="1745726" cy="17457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57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>
          <a:extLst>
            <a:ext uri="{FF2B5EF4-FFF2-40B4-BE49-F238E27FC236}">
              <a16:creationId xmlns:a16="http://schemas.microsoft.com/office/drawing/2014/main" id="{3482ABFE-52BB-93DB-3D30-B424DDA0A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8b59b1352_0_40">
            <a:extLst>
              <a:ext uri="{FF2B5EF4-FFF2-40B4-BE49-F238E27FC236}">
                <a16:creationId xmlns:a16="http://schemas.microsoft.com/office/drawing/2014/main" id="{7CB346E7-048B-9BB7-EA41-3BCA4275AA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Share Ideas</a:t>
            </a:r>
            <a:endParaRPr dirty="0"/>
          </a:p>
        </p:txBody>
      </p:sp>
      <p:sp>
        <p:nvSpPr>
          <p:cNvPr id="112" name="Google Shape;112;ga8b59b1352_0_40">
            <a:extLst>
              <a:ext uri="{FF2B5EF4-FFF2-40B4-BE49-F238E27FC236}">
                <a16:creationId xmlns:a16="http://schemas.microsoft.com/office/drawing/2014/main" id="{4AC7C25D-F579-6E7C-4938-8EE4F98174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5930988" cy="14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When your group is called on, share one piece of information you highlighted along with your reasoning.</a:t>
            </a:r>
          </a:p>
        </p:txBody>
      </p:sp>
      <p:pic>
        <p:nvPicPr>
          <p:cNvPr id="113" name="Google Shape;113;ga8b59b1352_0_40" title="Why-Lighting.png">
            <a:extLst>
              <a:ext uri="{FF2B5EF4-FFF2-40B4-BE49-F238E27FC236}">
                <a16:creationId xmlns:a16="http://schemas.microsoft.com/office/drawing/2014/main" id="{16A1418C-7655-BDAF-7B27-21A08AC61B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2150" y="1072055"/>
            <a:ext cx="1894006" cy="22355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816</Words>
  <Application>Microsoft Macintosh PowerPoint</Application>
  <PresentationFormat>On-screen Show (16:9)</PresentationFormat>
  <Paragraphs>58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Noto Sans Symbols</vt:lpstr>
      <vt:lpstr>Arial</vt:lpstr>
      <vt:lpstr>Constantia</vt:lpstr>
      <vt:lpstr>Georgia</vt:lpstr>
      <vt:lpstr>Calibri</vt:lpstr>
      <vt:lpstr>LEARN theme</vt:lpstr>
      <vt:lpstr>LEARN theme</vt:lpstr>
      <vt:lpstr>PowerPoint Presentation</vt:lpstr>
      <vt:lpstr>What Does it Mean to Be a Good Citizen?</vt:lpstr>
      <vt:lpstr>Word Cloud</vt:lpstr>
      <vt:lpstr>Essential Questions</vt:lpstr>
      <vt:lpstr>Learning Objectives</vt:lpstr>
      <vt:lpstr>Text-to-Text Article Analysis</vt:lpstr>
      <vt:lpstr>Share Ideas</vt:lpstr>
      <vt:lpstr>Text-to-Text Article Analysis</vt:lpstr>
      <vt:lpstr>Share Ideas</vt:lpstr>
      <vt:lpstr>Text-to-Text Four Corners</vt:lpstr>
      <vt:lpstr>Share Ideas</vt:lpstr>
      <vt:lpstr>Responsibilities of Citizenship Graphic Organizer</vt:lpstr>
      <vt:lpstr>PowerPoint Presentation</vt:lpstr>
      <vt:lpstr>Text-to-Texts, Text-to-World, and Text-to-Self</vt:lpstr>
      <vt:lpstr>Sticky Bars</vt:lpstr>
      <vt:lpstr>Sticky Bars Example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Finley-Combs, Elsa C.</cp:lastModifiedBy>
  <cp:revision>6</cp:revision>
  <dcterms:modified xsi:type="dcterms:W3CDTF">2025-09-09T17:51:20Z</dcterms:modified>
</cp:coreProperties>
</file>