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9"/>
  </p:notesMasterIdLst>
  <p:sldIdLst>
    <p:sldId id="256" r:id="rId3"/>
    <p:sldId id="257" r:id="rId4"/>
    <p:sldId id="258" r:id="rId5"/>
    <p:sldId id="259" r:id="rId6"/>
    <p:sldId id="260" r:id="rId7"/>
    <p:sldId id="261" r:id="rId8"/>
    <p:sldId id="262" r:id="rId9"/>
    <p:sldId id="263" r:id="rId10"/>
    <p:sldId id="271" r:id="rId11"/>
    <p:sldId id="265" r:id="rId12"/>
    <p:sldId id="266" r:id="rId13"/>
    <p:sldId id="267" r:id="rId14"/>
    <p:sldId id="268" r:id="rId15"/>
    <p:sldId id="269" r:id="rId16"/>
    <p:sldId id="270"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onstantia" panose="02030602050306030303" pitchFamily="18" charset="0"/>
      <p:regular r:id="rId24"/>
      <p:bold r:id="rId25"/>
      <p:italic r:id="rId26"/>
      <p:boldItalic r:id="rId27"/>
    </p:embeddedFont>
    <p:embeddedFont>
      <p:font typeface="Georgia" panose="02040502050405020303"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jJCU4xTo3vjKg/Ll/Icw8Iz6u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34" autoAdjust="0"/>
  </p:normalViewPr>
  <p:slideViewPr>
    <p:cSldViewPr snapToGrid="0">
      <p:cViewPr varScale="1">
        <p:scale>
          <a:sx n="79" d="100"/>
          <a:sy n="79" d="100"/>
        </p:scale>
        <p:origin x="9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8b59b135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8b59b135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8b59b1352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a8b59b135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8b59b1352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8b59b135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8b59b1352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8b59b1352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https://www.pewresearch.org/politics/2018/04/26/9-the-responsibilities-of-citizenship/</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a8b59b135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a8b59b135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a8b59b135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a8b59b135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3e2ee97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3e2ee97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teacher needs to create their own Mentimenter presentation using the word cloud option.  The teacher could then edit this slide to include the code students should use to join the presentation.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3e2ee979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3e2ee979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8b59b13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a8b59b13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8b59b135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8b59b135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8b59b1352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a8b59b135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8b59b135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8b59b135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8b59b1352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a8b59b135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1787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6"/>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7"/>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marR="0" lvl="0" indent="-228600" algn="l">
              <a:lnSpc>
                <a:spcPct val="100000"/>
              </a:lnSpc>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83" algn="l">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43" name="Google Shape;43;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4" name="Google Shape;44;p17"/>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5" name="Google Shape;4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8"/>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marR="0" lvl="0" algn="l">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8"/>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9" name="Google Shape;49;p18"/>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50" name="Google Shape;5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5" name="Google Shape;55;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8" name="Google Shape;58;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9" name="Google Shape;59;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63" name="Google Shape;63;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9" name="Google Shape;69;p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70" name="Google Shape;70;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3" name="Google Shape;13;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
        <p:cNvGrpSpPr/>
        <p:nvPr/>
      </p:nvGrpSpPr>
      <p:grpSpPr>
        <a:xfrm>
          <a:off x="0" y="0"/>
          <a:ext cx="0" cy="0"/>
          <a:chOff x="0" y="0"/>
          <a:chExt cx="0" cy="0"/>
        </a:xfrm>
      </p:grpSpPr>
      <p:sp>
        <p:nvSpPr>
          <p:cNvPr id="15" name="Google Shape;15;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1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7" name="Google Shape;17;p1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8" name="Google Shape;18;p10"/>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9" name="Google Shape;19;p10"/>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20" name="Google Shape;2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1"/>
        <p:cNvGrpSpPr/>
        <p:nvPr/>
      </p:nvGrpSpPr>
      <p:grpSpPr>
        <a:xfrm>
          <a:off x="0" y="0"/>
          <a:ext cx="0" cy="0"/>
          <a:chOff x="0" y="0"/>
          <a:chExt cx="0" cy="0"/>
        </a:xfrm>
      </p:grpSpPr>
      <p:sp>
        <p:nvSpPr>
          <p:cNvPr id="22" name="Google Shape;22;p11"/>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11"/>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24" name="Google Shape;24;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 name="Google Shape;27;p1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marR="0" lvl="0" indent="-22860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28" name="Google Shape;28;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13"/>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2" name="Google Shape;32;p13"/>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3" name="Google Shape;33;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6" name="Google Shape;36;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Google Shape;38;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a8b59b1352_0_1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Text-to-Text Four Corners</a:t>
            </a:r>
            <a:endParaRPr b="1"/>
          </a:p>
        </p:txBody>
      </p:sp>
      <p:sp>
        <p:nvSpPr>
          <p:cNvPr id="129" name="Google Shape;129;ga8b59b1352_0_1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68300" algn="l" rtl="0">
              <a:spcBef>
                <a:spcPts val="0"/>
              </a:spcBef>
              <a:spcAft>
                <a:spcPts val="1800"/>
              </a:spcAft>
              <a:buSzPts val="2200"/>
              <a:buAutoNum type="arabicPeriod"/>
            </a:pPr>
            <a:r>
              <a:rPr lang="en-US" sz="2200" dirty="0"/>
              <a:t>How are these articles similar or related? Explain.</a:t>
            </a:r>
          </a:p>
          <a:p>
            <a:pPr marL="457200" lvl="0" indent="-368300" algn="l" rtl="0">
              <a:spcBef>
                <a:spcPts val="0"/>
              </a:spcBef>
              <a:spcAft>
                <a:spcPts val="1800"/>
              </a:spcAft>
              <a:buSzPts val="2200"/>
              <a:buAutoNum type="arabicPeriod"/>
            </a:pPr>
            <a:r>
              <a:rPr lang="en-US" sz="2200" dirty="0"/>
              <a:t>What specific lines and details of these texts echo each other or connect? Explain.</a:t>
            </a:r>
          </a:p>
          <a:p>
            <a:pPr marL="457200" lvl="0" indent="-368300" algn="l" rtl="0">
              <a:spcBef>
                <a:spcPts val="0"/>
              </a:spcBef>
              <a:spcAft>
                <a:spcPts val="1800"/>
              </a:spcAft>
              <a:buSzPts val="2200"/>
              <a:buAutoNum type="arabicPeriod"/>
            </a:pPr>
            <a:r>
              <a:rPr lang="en-US" sz="2200" dirty="0"/>
              <a:t>If the creators of these texts were to have a conversation, what is one important thing they might say to each other? Explain.</a:t>
            </a:r>
          </a:p>
          <a:p>
            <a:pPr marL="457200" lvl="0" indent="-368300" algn="l" rtl="0">
              <a:spcBef>
                <a:spcPts val="0"/>
              </a:spcBef>
              <a:spcAft>
                <a:spcPts val="1800"/>
              </a:spcAft>
              <a:buSzPts val="2200"/>
              <a:buAutoNum type="arabicPeriod"/>
            </a:pPr>
            <a:r>
              <a:rPr lang="en-US" sz="2200" dirty="0"/>
              <a:t>What questions do these texts raise for you? What reactions do you have to them, either individually or together? Explain.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a8b59b1352_0_5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Share Ideas</a:t>
            </a:r>
            <a:endParaRPr b="1"/>
          </a:p>
        </p:txBody>
      </p:sp>
      <p:sp>
        <p:nvSpPr>
          <p:cNvPr id="135" name="Google Shape;135;ga8b59b1352_0_5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a:t>After discussing one of the Four Corners questions with your group, select a representative to share the group’s response with the class.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a8b59b1352_0_2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200" b="1"/>
              <a:t>Responsibilities of Citizenship Graphic Organizer</a:t>
            </a:r>
            <a:endParaRPr sz="3200" b="1"/>
          </a:p>
        </p:txBody>
      </p:sp>
      <p:sp>
        <p:nvSpPr>
          <p:cNvPr id="141" name="Google Shape;141;ga8b59b1352_0_2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a:t>Using information from both texts that you read and analyzed, work with your group to complete the graphic organizer.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a8b59b1352_0_55"/>
          <p:cNvPicPr preferRelativeResize="0"/>
          <p:nvPr/>
        </p:nvPicPr>
        <p:blipFill rotWithShape="1">
          <a:blip r:embed="rId3">
            <a:alphaModFix/>
          </a:blip>
          <a:srcRect t="2266" b="2397"/>
          <a:stretch/>
        </p:blipFill>
        <p:spPr>
          <a:xfrm>
            <a:off x="3035887" y="116541"/>
            <a:ext cx="3072226" cy="49036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a8b59b1352_0_3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Text-to-Texts, -World, and -Self</a:t>
            </a:r>
            <a:endParaRPr b="1" dirty="0"/>
          </a:p>
        </p:txBody>
      </p:sp>
      <p:sp>
        <p:nvSpPr>
          <p:cNvPr id="152" name="Google Shape;152;ga8b59b1352_0_3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Look at the results from the Pew Research Center study about the responsibilities of citizenship.</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After reviewing the data, craft a text-to-texts response and </a:t>
            </a:r>
            <a:r>
              <a:rPr lang="en-US" b="1" dirty="0"/>
              <a:t>either</a:t>
            </a:r>
            <a:r>
              <a:rPr lang="en-US" dirty="0"/>
              <a:t> a text-to-world </a:t>
            </a:r>
            <a:r>
              <a:rPr lang="en-US" b="1" dirty="0"/>
              <a:t>or</a:t>
            </a:r>
            <a:r>
              <a:rPr lang="en-US" dirty="0"/>
              <a:t> text-to-self response. (Use the questions on the handout to prompt you.)</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a8b59b1352_0_35"/>
          <p:cNvSpPr txBox="1">
            <a:spLocks noGrp="1"/>
          </p:cNvSpPr>
          <p:nvPr>
            <p:ph type="title"/>
          </p:nvPr>
        </p:nvSpPr>
        <p:spPr>
          <a:xfrm>
            <a:off x="457200" y="2309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Sticky Bars</a:t>
            </a:r>
            <a:endParaRPr b="1" dirty="0"/>
          </a:p>
        </p:txBody>
      </p:sp>
      <p:sp>
        <p:nvSpPr>
          <p:cNvPr id="158" name="Google Shape;158;ga8b59b1352_0_35"/>
          <p:cNvSpPr txBox="1">
            <a:spLocks noGrp="1"/>
          </p:cNvSpPr>
          <p:nvPr>
            <p:ph type="body" idx="1"/>
          </p:nvPr>
        </p:nvSpPr>
        <p:spPr>
          <a:xfrm>
            <a:off x="457200" y="94664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Considering all the information you have analyzed, choose the two responsibilities of citizenship you believe are the most important for a thriving democracy.</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Explain your reasoning on the two sticky notes provided.</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Then post your sticky notes to the graph.</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0FD91A-A901-47B9-87A2-4EC000068E83}"/>
              </a:ext>
            </a:extLst>
          </p:cNvPr>
          <p:cNvPicPr>
            <a:picLocks noChangeAspect="1"/>
          </p:cNvPicPr>
          <p:nvPr/>
        </p:nvPicPr>
        <p:blipFill rotWithShape="1">
          <a:blip r:embed="rId2"/>
          <a:srcRect t="8033"/>
          <a:stretch/>
        </p:blipFill>
        <p:spPr>
          <a:xfrm>
            <a:off x="1427569" y="194863"/>
            <a:ext cx="6288861" cy="4753774"/>
          </a:xfrm>
          <a:prstGeom prst="rect">
            <a:avLst/>
          </a:prstGeom>
        </p:spPr>
      </p:pic>
    </p:spTree>
    <p:extLst>
      <p:ext uri="{BB962C8B-B14F-4D97-AF65-F5344CB8AC3E}">
        <p14:creationId xmlns:p14="http://schemas.microsoft.com/office/powerpoint/2010/main" val="3234437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marR="0" lvl="0" indent="0" algn="l" rtl="0">
              <a:lnSpc>
                <a:spcPct val="100000"/>
              </a:lnSpc>
              <a:spcBef>
                <a:spcPts val="0"/>
              </a:spcBef>
              <a:spcAft>
                <a:spcPts val="0"/>
              </a:spcAft>
              <a:buClr>
                <a:schemeClr val="lt1"/>
              </a:buClr>
              <a:buSzPts val="5000"/>
              <a:buFont typeface="Calibri"/>
              <a:buNone/>
            </a:pPr>
            <a:r>
              <a:rPr lang="en-US" b="1" dirty="0"/>
              <a:t>What Does It Mean to Be a Good Citizen?</a:t>
            </a:r>
            <a:endParaRPr sz="3600" b="1"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9" lvl="0" indent="0" algn="l" rtl="0">
              <a:lnSpc>
                <a:spcPct val="100000"/>
              </a:lnSpc>
              <a:spcBef>
                <a:spcPts val="0"/>
              </a:spcBef>
              <a:spcAft>
                <a:spcPts val="0"/>
              </a:spcAft>
              <a:buClr>
                <a:schemeClr val="accent4"/>
              </a:buClr>
              <a:buSzPts val="2600"/>
              <a:buFont typeface="Arial"/>
              <a:buNone/>
            </a:pPr>
            <a:r>
              <a:rPr lang="en-US" dirty="0"/>
              <a:t>Responsibilities and Rights of U.S. Citizens</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a3e2ee9792_0_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Word Cloud</a:t>
            </a:r>
            <a:endParaRPr b="1"/>
          </a:p>
        </p:txBody>
      </p:sp>
      <p:sp>
        <p:nvSpPr>
          <p:cNvPr id="86" name="Google Shape;86;ga3e2ee9792_0_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Please go to menti.com and use the code to join.</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Submit at least one answer to the question “</a:t>
            </a:r>
            <a:r>
              <a:rPr lang="en-US" i="1" dirty="0"/>
              <a:t>What does it mean to be a good citizen of our democracy?”</a:t>
            </a:r>
            <a:endParaRPr i="1" dirty="0"/>
          </a:p>
          <a:p>
            <a:pPr marL="457200" lvl="0" indent="0" algn="l" rtl="0">
              <a:spcBef>
                <a:spcPts val="520"/>
              </a:spcBef>
              <a:spcAft>
                <a:spcPts val="0"/>
              </a:spcAft>
              <a:buNone/>
            </a:pPr>
            <a:endParaRPr dirty="0"/>
          </a:p>
          <a:p>
            <a:pPr marL="0" lvl="0" indent="0" algn="l" rtl="0">
              <a:spcBef>
                <a:spcPts val="52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a3e2ee9792_0_5"/>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Essential Questions</a:t>
            </a:r>
            <a:endParaRPr b="1"/>
          </a:p>
        </p:txBody>
      </p:sp>
      <p:sp>
        <p:nvSpPr>
          <p:cNvPr id="92" name="Google Shape;92;ga3e2ee9792_0_5"/>
          <p:cNvSpPr txBox="1">
            <a:spLocks noGrp="1"/>
          </p:cNvSpPr>
          <p:nvPr>
            <p:ph type="body" idx="1"/>
          </p:nvPr>
        </p:nvSpPr>
        <p:spPr>
          <a:xfrm>
            <a:off x="530352" y="2028498"/>
            <a:ext cx="7523402" cy="1132284"/>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What does it mean to be a good citizen of our democracy?</a:t>
            </a:r>
          </a:p>
          <a:p>
            <a:pPr marL="457200" lvl="0" indent="-393700" algn="l" rtl="0">
              <a:spcBef>
                <a:spcPts val="520"/>
              </a:spcBef>
              <a:spcAft>
                <a:spcPts val="0"/>
              </a:spcAft>
              <a:buSzPts val="2600"/>
              <a:buChar char="•"/>
            </a:pPr>
            <a:endParaRPr dirty="0"/>
          </a:p>
          <a:p>
            <a:pPr marL="457200" lvl="0" indent="-393700" algn="l" rtl="0">
              <a:spcBef>
                <a:spcPts val="520"/>
              </a:spcBef>
              <a:spcAft>
                <a:spcPts val="0"/>
              </a:spcAft>
              <a:buSzPts val="2600"/>
              <a:buChar char="•"/>
            </a:pPr>
            <a:r>
              <a:rPr lang="en-US" dirty="0"/>
              <a:t>What are the responsibilities and rights of citizens in our democracy?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a8b59b1352_0_0"/>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Learning Objectives</a:t>
            </a:r>
            <a:endParaRPr b="1" dirty="0"/>
          </a:p>
        </p:txBody>
      </p:sp>
      <p:sp>
        <p:nvSpPr>
          <p:cNvPr id="99" name="Google Shape;99;ga8b59b1352_0_0"/>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a:t>Identify and describe the responsibilities of citizens of the U.S.</a:t>
            </a:r>
            <a:endParaRPr/>
          </a:p>
          <a:p>
            <a:pPr marL="457200" lvl="0" indent="0" algn="l" rtl="0">
              <a:spcBef>
                <a:spcPts val="520"/>
              </a:spcBef>
              <a:spcAft>
                <a:spcPts val="0"/>
              </a:spcAft>
              <a:buNone/>
            </a:pPr>
            <a:endParaRPr/>
          </a:p>
          <a:p>
            <a:pPr marL="457200" lvl="0" indent="-393700" algn="l" rtl="0">
              <a:spcBef>
                <a:spcPts val="520"/>
              </a:spcBef>
              <a:spcAft>
                <a:spcPts val="0"/>
              </a:spcAft>
              <a:buSzPts val="2600"/>
              <a:buChar char="•"/>
            </a:pPr>
            <a:r>
              <a:rPr lang="en-US"/>
              <a:t>Evaluate and explain what it means to be a good citizen of our democracy.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a8b59b1352_0_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Text-to-Text Article Analysis</a:t>
            </a:r>
            <a:endParaRPr b="1" dirty="0"/>
          </a:p>
        </p:txBody>
      </p:sp>
      <p:sp>
        <p:nvSpPr>
          <p:cNvPr id="105" name="Google Shape;105;ga8b59b1352_0_5"/>
          <p:cNvSpPr txBox="1">
            <a:spLocks noGrp="1"/>
          </p:cNvSpPr>
          <p:nvPr>
            <p:ph type="body" idx="1"/>
          </p:nvPr>
        </p:nvSpPr>
        <p:spPr>
          <a:xfrm>
            <a:off x="457199" y="1451610"/>
            <a:ext cx="8095129"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Please read “Responsibilities of U.S. Citizens.” </a:t>
            </a:r>
            <a:endParaRPr dirty="0"/>
          </a:p>
          <a:p>
            <a:pPr marL="457200" lvl="0" indent="0" algn="l" rtl="0">
              <a:spcBef>
                <a:spcPts val="0"/>
              </a:spcBef>
              <a:spcAft>
                <a:spcPts val="0"/>
              </a:spcAft>
              <a:buNone/>
            </a:pPr>
            <a:endParaRPr sz="2300" dirty="0"/>
          </a:p>
          <a:p>
            <a:pPr marL="457200" lvl="0" indent="-393700" algn="l" rtl="0">
              <a:spcBef>
                <a:spcPts val="0"/>
              </a:spcBef>
              <a:spcAft>
                <a:spcPts val="0"/>
              </a:spcAft>
              <a:buSzPts val="2600"/>
              <a:buChar char="•"/>
            </a:pPr>
            <a:r>
              <a:rPr lang="en-US" dirty="0"/>
              <a:t>Read through a second time. This time, please highlight information that helps to answer the question, “What does it mean to be a good citizen of our democracy?” </a:t>
            </a:r>
            <a:endParaRPr dirty="0"/>
          </a:p>
          <a:p>
            <a:pPr marL="457200" lvl="0" indent="0" algn="l" rtl="0">
              <a:spcBef>
                <a:spcPts val="0"/>
              </a:spcBef>
              <a:spcAft>
                <a:spcPts val="0"/>
              </a:spcAft>
              <a:buNone/>
            </a:pPr>
            <a:endParaRPr sz="2300" dirty="0"/>
          </a:p>
          <a:p>
            <a:pPr marL="457200" lvl="0" indent="-393700" algn="l" rtl="0">
              <a:spcBef>
                <a:spcPts val="0"/>
              </a:spcBef>
              <a:spcAft>
                <a:spcPts val="0"/>
              </a:spcAft>
              <a:buSzPts val="2600"/>
              <a:buChar char="•"/>
            </a:pPr>
            <a:r>
              <a:rPr lang="en-US" dirty="0"/>
              <a:t>For any information you highlight, please make notes in the margins explaining your reasoning.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a8b59b1352_0_4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Share Ideas</a:t>
            </a:r>
            <a:endParaRPr b="1"/>
          </a:p>
        </p:txBody>
      </p:sp>
      <p:sp>
        <p:nvSpPr>
          <p:cNvPr id="111" name="Google Shape;111;ga8b59b1352_0_4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When your group is called on, please share one of the ideas that you highlighted along with your reasoning.</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a8b59b1352_0_1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Text-to-Text Article Analysis</a:t>
            </a:r>
            <a:endParaRPr b="1"/>
          </a:p>
        </p:txBody>
      </p:sp>
      <p:sp>
        <p:nvSpPr>
          <p:cNvPr id="117" name="Google Shape;117;ga8b59b1352_0_15"/>
          <p:cNvSpPr txBox="1">
            <a:spLocks noGrp="1"/>
          </p:cNvSpPr>
          <p:nvPr>
            <p:ph type="body" idx="1"/>
          </p:nvPr>
        </p:nvSpPr>
        <p:spPr>
          <a:xfrm>
            <a:off x="457200" y="1451610"/>
            <a:ext cx="8086165"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Please read “President Obama’s Farewell Address.” </a:t>
            </a:r>
            <a:endParaRPr dirty="0"/>
          </a:p>
          <a:p>
            <a:pPr marL="457200" lvl="0" indent="0" algn="l" rtl="0">
              <a:spcBef>
                <a:spcPts val="0"/>
              </a:spcBef>
              <a:spcAft>
                <a:spcPts val="0"/>
              </a:spcAft>
              <a:buNone/>
            </a:pPr>
            <a:endParaRPr sz="2300" dirty="0"/>
          </a:p>
          <a:p>
            <a:pPr marL="457200" lvl="0" indent="-393700" algn="l" rtl="0">
              <a:spcBef>
                <a:spcPts val="0"/>
              </a:spcBef>
              <a:spcAft>
                <a:spcPts val="0"/>
              </a:spcAft>
              <a:buSzPts val="2600"/>
              <a:buChar char="•"/>
            </a:pPr>
            <a:r>
              <a:rPr lang="en-US" dirty="0"/>
              <a:t>Read through a second time. This time, please highlight information that helps to answer the question, “What does it mean to be a good citizen of our democracy?” </a:t>
            </a:r>
            <a:endParaRPr dirty="0"/>
          </a:p>
          <a:p>
            <a:pPr marL="457200" lvl="0" indent="0" algn="l" rtl="0">
              <a:spcBef>
                <a:spcPts val="0"/>
              </a:spcBef>
              <a:spcAft>
                <a:spcPts val="0"/>
              </a:spcAft>
              <a:buNone/>
            </a:pPr>
            <a:endParaRPr sz="2300" dirty="0"/>
          </a:p>
          <a:p>
            <a:pPr marL="457200" lvl="0" indent="-393700" algn="l" rtl="0">
              <a:spcBef>
                <a:spcPts val="0"/>
              </a:spcBef>
              <a:spcAft>
                <a:spcPts val="0"/>
              </a:spcAft>
              <a:buSzPts val="2600"/>
              <a:buChar char="•"/>
            </a:pPr>
            <a:r>
              <a:rPr lang="en-US" dirty="0"/>
              <a:t>For any information you highlight, please make notes in the margins explaining your reasoning.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a8b59b1352_0_4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Share Ideas</a:t>
            </a:r>
            <a:endParaRPr b="1"/>
          </a:p>
        </p:txBody>
      </p:sp>
      <p:sp>
        <p:nvSpPr>
          <p:cNvPr id="111" name="Google Shape;111;ga8b59b1352_0_4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When your group is called on, please share one of the ideas that you highlighted along with your reasoning.</a:t>
            </a:r>
            <a:endParaRPr dirty="0"/>
          </a:p>
        </p:txBody>
      </p:sp>
    </p:spTree>
    <p:extLst>
      <p:ext uri="{BB962C8B-B14F-4D97-AF65-F5344CB8AC3E}">
        <p14:creationId xmlns:p14="http://schemas.microsoft.com/office/powerpoint/2010/main" val="3076377789"/>
      </p:ext>
    </p:extLst>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1657</TotalTime>
  <Words>559</Words>
  <Application>Microsoft Office PowerPoint</Application>
  <PresentationFormat>On-screen Show (16:9)</PresentationFormat>
  <Paragraphs>51</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Noto Sans Symbols</vt:lpstr>
      <vt:lpstr>Constantia</vt:lpstr>
      <vt:lpstr>Calibri</vt:lpstr>
      <vt:lpstr>Georgia</vt:lpstr>
      <vt:lpstr>Arial</vt:lpstr>
      <vt:lpstr>LEARN theme</vt:lpstr>
      <vt:lpstr>LEARN theme</vt:lpstr>
      <vt:lpstr>PowerPoint Presentation</vt:lpstr>
      <vt:lpstr>What Does It Mean to Be a Good Citizen?</vt:lpstr>
      <vt:lpstr>Word Cloud</vt:lpstr>
      <vt:lpstr>Essential Questions</vt:lpstr>
      <vt:lpstr>Learning Objectives</vt:lpstr>
      <vt:lpstr>Text-to-Text Article Analysis</vt:lpstr>
      <vt:lpstr>Share Ideas</vt:lpstr>
      <vt:lpstr>Text-to-Text Article Analysis</vt:lpstr>
      <vt:lpstr>Share Ideas</vt:lpstr>
      <vt:lpstr>Text-to-Text Four Corners</vt:lpstr>
      <vt:lpstr>Share Ideas</vt:lpstr>
      <vt:lpstr>Responsibilities of Citizenship Graphic Organizer</vt:lpstr>
      <vt:lpstr>PowerPoint Presentation</vt:lpstr>
      <vt:lpstr>Text-to-Texts, -World, and -Self</vt:lpstr>
      <vt:lpstr>Sticky Bars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McHale, Susan</dc:creator>
  <cp:lastModifiedBy>K20 Center</cp:lastModifiedBy>
  <cp:revision>10</cp:revision>
  <dcterms:modified xsi:type="dcterms:W3CDTF">2021-05-28T14:51:43Z</dcterms:modified>
</cp:coreProperties>
</file>