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82" r:id="rId6"/>
    <p:sldId id="283" r:id="rId7"/>
    <p:sldId id="284" r:id="rId8"/>
    <p:sldId id="259" r:id="rId9"/>
    <p:sldId id="262" r:id="rId10"/>
    <p:sldId id="261" r:id="rId11"/>
    <p:sldId id="267" r:id="rId12"/>
    <p:sldId id="268" r:id="rId13"/>
    <p:sldId id="269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ey Link" initials="" lastIdx="1" clrIdx="0"/>
  <p:cmAuthor id="1" name="Margaret Salesky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72" autoAdjust="0"/>
  </p:normalViewPr>
  <p:slideViewPr>
    <p:cSldViewPr snapToGrid="0">
      <p:cViewPr varScale="1">
        <p:scale>
          <a:sx n="137" d="100"/>
          <a:sy n="137" d="100"/>
        </p:scale>
        <p:origin x="132" y="7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DA371EC7-5C14-4AA8-AA9B-2F50A1104E38}"/>
    <pc:docChg chg="custSel modSld">
      <pc:chgData name="Taylor Thurston" userId="10285e41d43c4120" providerId="LiveId" clId="{DA371EC7-5C14-4AA8-AA9B-2F50A1104E38}" dt="2020-10-27T18:39:52.025" v="93" actId="20577"/>
      <pc:docMkLst>
        <pc:docMk/>
      </pc:docMkLst>
      <pc:sldChg chg="modSp mod">
        <pc:chgData name="Taylor Thurston" userId="10285e41d43c4120" providerId="LiveId" clId="{DA371EC7-5C14-4AA8-AA9B-2F50A1104E38}" dt="2020-10-27T18:37:25.822" v="36" actId="1076"/>
        <pc:sldMkLst>
          <pc:docMk/>
          <pc:sldMk cId="0" sldId="257"/>
        </pc:sldMkLst>
        <pc:spChg chg="mod">
          <ac:chgData name="Taylor Thurston" userId="10285e41d43c4120" providerId="LiveId" clId="{DA371EC7-5C14-4AA8-AA9B-2F50A1104E38}" dt="2020-10-27T18:37:25.822" v="36" actId="1076"/>
          <ac:spMkLst>
            <pc:docMk/>
            <pc:sldMk cId="0" sldId="257"/>
            <ac:spMk id="72" creationId="{00000000-0000-0000-0000-000000000000}"/>
          </ac:spMkLst>
        </pc:spChg>
        <pc:spChg chg="mod">
          <ac:chgData name="Taylor Thurston" userId="10285e41d43c4120" providerId="LiveId" clId="{DA371EC7-5C14-4AA8-AA9B-2F50A1104E38}" dt="2020-10-27T18:37:22.356" v="35" actId="14100"/>
          <ac:spMkLst>
            <pc:docMk/>
            <pc:sldMk cId="0" sldId="257"/>
            <ac:spMk id="73" creationId="{00000000-0000-0000-0000-000000000000}"/>
          </ac:spMkLst>
        </pc:spChg>
      </pc:sldChg>
      <pc:sldChg chg="modSp mod modNotesTx">
        <pc:chgData name="Taylor Thurston" userId="10285e41d43c4120" providerId="LiveId" clId="{DA371EC7-5C14-4AA8-AA9B-2F50A1104E38}" dt="2020-10-27T18:38:17.787" v="63" actId="20577"/>
        <pc:sldMkLst>
          <pc:docMk/>
          <pc:sldMk cId="0" sldId="259"/>
        </pc:sldMkLst>
        <pc:spChg chg="mod">
          <ac:chgData name="Taylor Thurston" userId="10285e41d43c4120" providerId="LiveId" clId="{DA371EC7-5C14-4AA8-AA9B-2F50A1104E38}" dt="2020-10-27T18:38:17.787" v="63" actId="20577"/>
          <ac:spMkLst>
            <pc:docMk/>
            <pc:sldMk cId="0" sldId="259"/>
            <ac:spMk id="74" creationId="{00000000-0000-0000-0000-000000000000}"/>
          </ac:spMkLst>
        </pc:spChg>
      </pc:sldChg>
      <pc:sldChg chg="modSp mod">
        <pc:chgData name="Taylor Thurston" userId="10285e41d43c4120" providerId="LiveId" clId="{DA371EC7-5C14-4AA8-AA9B-2F50A1104E38}" dt="2020-10-27T18:37:46.139" v="58" actId="20577"/>
        <pc:sldMkLst>
          <pc:docMk/>
          <pc:sldMk cId="0" sldId="260"/>
        </pc:sldMkLst>
        <pc:spChg chg="mod">
          <ac:chgData name="Taylor Thurston" userId="10285e41d43c4120" providerId="LiveId" clId="{DA371EC7-5C14-4AA8-AA9B-2F50A1104E38}" dt="2020-10-27T18:37:46.139" v="58" actId="20577"/>
          <ac:spMkLst>
            <pc:docMk/>
            <pc:sldMk cId="0" sldId="260"/>
            <ac:spMk id="91" creationId="{00000000-0000-0000-0000-000000000000}"/>
          </ac:spMkLst>
        </pc:spChg>
      </pc:sldChg>
      <pc:sldChg chg="modNotesTx">
        <pc:chgData name="Taylor Thurston" userId="10285e41d43c4120" providerId="LiveId" clId="{DA371EC7-5C14-4AA8-AA9B-2F50A1104E38}" dt="2020-10-27T18:38:30.552" v="65" actId="20577"/>
        <pc:sldMkLst>
          <pc:docMk/>
          <pc:sldMk cId="0" sldId="261"/>
        </pc:sldMkLst>
      </pc:sldChg>
      <pc:sldChg chg="modSp mod">
        <pc:chgData name="Taylor Thurston" userId="10285e41d43c4120" providerId="LiveId" clId="{DA371EC7-5C14-4AA8-AA9B-2F50A1104E38}" dt="2020-10-27T18:38:58.266" v="90" actId="20577"/>
        <pc:sldMkLst>
          <pc:docMk/>
          <pc:sldMk cId="0" sldId="269"/>
        </pc:sldMkLst>
        <pc:spChg chg="mod">
          <ac:chgData name="Taylor Thurston" userId="10285e41d43c4120" providerId="LiveId" clId="{DA371EC7-5C14-4AA8-AA9B-2F50A1104E38}" dt="2020-10-27T18:38:58.266" v="90" actId="20577"/>
          <ac:spMkLst>
            <pc:docMk/>
            <pc:sldMk cId="0" sldId="269"/>
            <ac:spMk id="7" creationId="{4A04A9AF-DB96-4EF2-A57A-80488DDAF7EF}"/>
          </ac:spMkLst>
        </pc:spChg>
      </pc:sldChg>
      <pc:sldChg chg="modSp mod modNotesTx">
        <pc:chgData name="Taylor Thurston" userId="10285e41d43c4120" providerId="LiveId" clId="{DA371EC7-5C14-4AA8-AA9B-2F50A1104E38}" dt="2020-10-27T18:39:30.777" v="92" actId="20577"/>
        <pc:sldMkLst>
          <pc:docMk/>
          <pc:sldMk cId="0" sldId="274"/>
        </pc:sldMkLst>
        <pc:spChg chg="mod">
          <ac:chgData name="Taylor Thurston" userId="10285e41d43c4120" providerId="LiveId" clId="{DA371EC7-5C14-4AA8-AA9B-2F50A1104E38}" dt="2020-10-27T18:39:25.994" v="91" actId="20577"/>
          <ac:spMkLst>
            <pc:docMk/>
            <pc:sldMk cId="0" sldId="274"/>
            <ac:spMk id="172" creationId="{00000000-0000-0000-0000-000000000000}"/>
          </ac:spMkLst>
        </pc:spChg>
      </pc:sldChg>
      <pc:sldChg chg="modSp mod">
        <pc:chgData name="Taylor Thurston" userId="10285e41d43c4120" providerId="LiveId" clId="{DA371EC7-5C14-4AA8-AA9B-2F50A1104E38}" dt="2020-10-27T18:39:52.025" v="93" actId="20577"/>
        <pc:sldMkLst>
          <pc:docMk/>
          <pc:sldMk cId="0" sldId="276"/>
        </pc:sldMkLst>
        <pc:spChg chg="mod">
          <ac:chgData name="Taylor Thurston" userId="10285e41d43c4120" providerId="LiveId" clId="{DA371EC7-5C14-4AA8-AA9B-2F50A1104E38}" dt="2020-10-27T18:39:52.025" v="93" actId="20577"/>
          <ac:spMkLst>
            <pc:docMk/>
            <pc:sldMk cId="0" sldId="276"/>
            <ac:spMk id="190" creationId="{00000000-0000-0000-0000-000000000000}"/>
          </ac:spMkLst>
        </pc:spChg>
      </pc:sldChg>
      <pc:sldChg chg="modNotesTx">
        <pc:chgData name="Taylor Thurston" userId="10285e41d43c4120" providerId="LiveId" clId="{DA371EC7-5C14-4AA8-AA9B-2F50A1104E38}" dt="2020-10-27T18:37:51.508" v="59" actId="20577"/>
        <pc:sldMkLst>
          <pc:docMk/>
          <pc:sldMk cId="0" sldId="282"/>
        </pc:sldMkLst>
      </pc:sldChg>
      <pc:sldChg chg="modNotesTx">
        <pc:chgData name="Taylor Thurston" userId="10285e41d43c4120" providerId="LiveId" clId="{DA371EC7-5C14-4AA8-AA9B-2F50A1104E38}" dt="2020-10-27T18:38:02.132" v="60" actId="20577"/>
        <pc:sldMkLst>
          <pc:docMk/>
          <pc:sldMk cId="0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hinealight/224901784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Legend_of_Sleepy_Hollow#/media/File:John_Quidor_-_The_Headless_Horseman_Pursuing_Ichabod_Crane_-_Google_Art_Project.jp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at-black-cat-grass-kitten-nature-3672086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ena_Horne_launching_SS_George_Washington_Carver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2005-Penny-Uncirculated-Obverse-cropped.pn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70701ea83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70701ea83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8ac6fe4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8ac6fe4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McGilchrist, R. (2007, November 23). Broken Reflection [A broken mirror in our dinning room. There is a short-story behind this...]. Flickr. </a:t>
            </a:r>
            <a:r>
              <a:rPr lang="en" u="sng" dirty="0">
                <a:solidFill>
                  <a:srgbClr val="5D94C1"/>
                </a:solidFill>
                <a:hlinkClick r:id="rId3"/>
              </a:rPr>
              <a:t>https://www.flickr.com/photos/shinealight/2249017849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a96b351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a96b351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70701ea8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70701ea8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a96b3517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a96b3517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Source: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[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T3h wookiee]. (2007, April 21).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University of Oklahoma, Ellison Hall [Digital image]. Wikimedia Commons. https://commons.wikimedia.org/wiki/File:EllisonHall.jpg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a96b3517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a96b3517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a96b3517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a96b3517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</a:rPr>
              <a:t>Image Source: </a:t>
            </a:r>
            <a:r>
              <a:rPr lang="en" dirty="0">
                <a:solidFill>
                  <a:schemeClr val="dk1"/>
                </a:solidFill>
              </a:rPr>
              <a:t>Quidor, J. (n.d.). The Headless Horseman Pursuing Ichabod Crane [Digital image].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https://en.wikipedia.org/wiki/The_Legend_of_Sleepy_Hollow#/media/File:John_Quidor_-_The_Headless_Horseman_Pursuing_Ichabod_Crane_-_Google_Art_Project.jpg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a96b3517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a96b3517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5d3a10fb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5d3a10fb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a96b3517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a96b3517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a96b3517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a96b3517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a96b3517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a96b3517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a96b3517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a96b3517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70701ea8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70701ea8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5d3a10fb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5d3a10fb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88ac6fe4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88ac6fe4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Suetot. (2018, September 14). [Animal]. </a:t>
            </a:r>
            <a:r>
              <a:rPr lang="en" u="sng" dirty="0">
                <a:solidFill>
                  <a:srgbClr val="5D94C1"/>
                </a:solidFill>
                <a:hlinkClick r:id="rId3"/>
              </a:rPr>
              <a:t>https://pixabay.com/photos/cat-black-cat-grass-kitten-nature-3672086/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8ac6fe44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8ac6fe44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Pixabay</a:t>
            </a:r>
            <a:r>
              <a:rPr lang="en-US" dirty="0">
                <a:solidFill>
                  <a:schemeClr val="dk1"/>
                </a:solidFill>
              </a:rPr>
              <a:t>. (n.d.). Ladder [Image]. https://pixabay.com/vectors/ladder-step-builder-tool-30182/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8ac6fe44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8ac6fe44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Joseph, E. F. (2008, January 29). Lena Horne launching SS George Washington Carver [Digital image]. Wikimedia Commons. </a:t>
            </a:r>
            <a:r>
              <a:rPr lang="en" u="sng" dirty="0">
                <a:solidFill>
                  <a:srgbClr val="5D94C1"/>
                </a:solidFill>
                <a:hlinkClick r:id="rId3"/>
              </a:rPr>
              <a:t>https://commons.wikimedia.org/wiki/File:Lena_Horne_launching_SS_George_Washington_Carver.jpg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8ac6fe44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8ac6fe44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United States Mint. (2006, April 6). [2005 US cent, obverse side]. Wikimedia Commons. </a:t>
            </a:r>
            <a:r>
              <a:rPr lang="en" u="sng" dirty="0">
                <a:solidFill>
                  <a:srgbClr val="5D94C1"/>
                </a:solidFill>
                <a:hlinkClick r:id="rId3"/>
              </a:rPr>
              <a:t>https://commons.wikimedia.org/wiki/File:2005-Penny-Uncirculated-Obverse-cropped.png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8ac6fe44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8ac6fe44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Free SVG. (2019, March 12). Friday the 13</a:t>
            </a:r>
            <a:r>
              <a:rPr lang="en-US" baseline="30000" dirty="0"/>
              <a:t>th</a:t>
            </a:r>
            <a:r>
              <a:rPr lang="en-US" dirty="0"/>
              <a:t>. https://freesvg.org/friday-the-13</a:t>
            </a:r>
            <a:r>
              <a:rPr lang="en-US" baseline="30000" dirty="0"/>
              <a:t>th</a:t>
            </a:r>
            <a:r>
              <a:rPr lang="en-US" dirty="0"/>
              <a:t> (public domain)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39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4712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95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36" name="Google Shape;36;p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1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oudaily.com/culture/campus-arts/the-history-behind-ous-ghost-stories/article_6c8bf708-f739-11e9-8032-f7ef992a64d9.html" TargetMode="Externa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04" y="328212"/>
            <a:ext cx="6526651" cy="448707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7175351" y="328212"/>
            <a:ext cx="1687846" cy="44870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Breaking a mirror means seven years of bad luck.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 </a:t>
            </a:r>
            <a:endParaRPr dirty="0"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How does perspective affect meaning?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" dirty="0"/>
              <a:t>Identify various superstitions and explain their meanings.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" dirty="0"/>
              <a:t>Compare and contrast how different characters react to superstitions.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" dirty="0"/>
              <a:t>Hypothesize how you would react to various superstitions.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419100" y="403117"/>
            <a:ext cx="860656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/>
              <a:t>Jigsaw: “The History Behind OU’s Ghost Stories”  </a:t>
            </a:r>
            <a:endParaRPr sz="3400" dirty="0"/>
          </a:p>
        </p:txBody>
      </p:sp>
      <p:pic>
        <p:nvPicPr>
          <p:cNvPr id="3" name="Picture 2" descr="Ellison Hall, University of Oklahoma ">
            <a:extLst>
              <a:ext uri="{FF2B5EF4-FFF2-40B4-BE49-F238E27FC236}">
                <a16:creationId xmlns:a16="http://schemas.microsoft.com/office/drawing/2014/main" id="{9E007CCD-62B1-45BC-891F-5EBA9CD52D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1565239"/>
            <a:ext cx="4746799" cy="3166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04A9AF-DB96-4EF2-A57A-80488DDAF7EF}"/>
              </a:ext>
            </a:extLst>
          </p:cNvPr>
          <p:cNvSpPr txBox="1"/>
          <p:nvPr/>
        </p:nvSpPr>
        <p:spPr>
          <a:xfrm>
            <a:off x="5416924" y="1908681"/>
            <a:ext cx="3307976" cy="268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91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Each group member should read one of the stories from the article </a:t>
            </a:r>
            <a:r>
              <a:rPr lang="en-US" sz="1800" b="1" u="sng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“The History behind OU’s ghost stories.”</a:t>
            </a:r>
            <a:endParaRPr lang="en-US" sz="1800" b="1" u="sng" dirty="0">
              <a:solidFill>
                <a:srgbClr val="1155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When everyone has finished reading, take turns telling your stories to your other group members.</a:t>
            </a:r>
          </a:p>
          <a:p>
            <a:pPr marL="4191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Legend of Sleepy Hollow </a:t>
            </a:r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body" idx="1"/>
          </p:nvPr>
        </p:nvSpPr>
        <p:spPr>
          <a:xfrm>
            <a:off x="457199" y="1440064"/>
            <a:ext cx="4916245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 dirty="0"/>
              <a:t>As you read “The Legend of Sleepy Hollow,” use Categorical Highlighting to highlight details about Ichabod in one color and details about Brom in another color.</a:t>
            </a:r>
            <a:endParaRPr dirty="0"/>
          </a:p>
        </p:txBody>
      </p:sp>
      <p:pic>
        <p:nvPicPr>
          <p:cNvPr id="3" name="Picture 2" descr="Categorical Highlighting strategy card">
            <a:extLst>
              <a:ext uri="{FF2B5EF4-FFF2-40B4-BE49-F238E27FC236}">
                <a16:creationId xmlns:a16="http://schemas.microsoft.com/office/drawing/2014/main" id="{C616378F-7D78-4929-A464-8F01BB6529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">
            <a:off x="6549866" y="1094047"/>
            <a:ext cx="1952639" cy="25098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Compare and Contrast: Ichabod and Brom</a:t>
            </a:r>
            <a:endParaRPr dirty="0"/>
          </a:p>
        </p:txBody>
      </p:sp>
      <p:sp>
        <p:nvSpPr>
          <p:cNvPr id="172" name="Google Shape;172;p35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600" dirty="0"/>
              <a:t>Work with your partner to fill out a Venn diagram comparing and contrasting Ichabod and Brom.</a:t>
            </a:r>
            <a:endParaRPr sz="2600" dirty="0"/>
          </a:p>
        </p:txBody>
      </p:sp>
      <p:pic>
        <p:nvPicPr>
          <p:cNvPr id="173" name="Google Shape;173;p3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75" y="1584449"/>
            <a:ext cx="3846773" cy="303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Venn Diagram </a:t>
            </a:r>
            <a:endParaRPr/>
          </a:p>
        </p:txBody>
      </p:sp>
      <p:pic>
        <p:nvPicPr>
          <p:cNvPr id="179" name="Google Shape;1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1963" y="1497366"/>
            <a:ext cx="4516263" cy="3453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5925" y="3076341"/>
            <a:ext cx="3905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2131175" y="3076341"/>
            <a:ext cx="3905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414838" y="1886166"/>
            <a:ext cx="390525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6"/>
          <p:cNvSpPr txBox="1"/>
          <p:nvPr/>
        </p:nvSpPr>
        <p:spPr>
          <a:xfrm>
            <a:off x="254075" y="2667638"/>
            <a:ext cx="18771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Unique characteristics of Ichabod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6"/>
          <p:cNvSpPr txBox="1"/>
          <p:nvPr/>
        </p:nvSpPr>
        <p:spPr>
          <a:xfrm>
            <a:off x="7089025" y="2667625"/>
            <a:ext cx="18771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Unique characteristics of Brom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6"/>
          <p:cNvSpPr txBox="1"/>
          <p:nvPr/>
        </p:nvSpPr>
        <p:spPr>
          <a:xfrm>
            <a:off x="3671563" y="705213"/>
            <a:ext cx="18771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Similar characteristics of Ichabod and Brom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7"/>
          <p:cNvSpPr txBox="1">
            <a:spLocks noGrp="1"/>
          </p:cNvSpPr>
          <p:nvPr>
            <p:ph type="title"/>
          </p:nvPr>
        </p:nvSpPr>
        <p:spPr>
          <a:xfrm>
            <a:off x="448700" y="1672949"/>
            <a:ext cx="7772400" cy="179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If you were walking around the OU campus late and night and came across one of the haunted buildings, would you react more like Ichabod or more like Brom? </a:t>
            </a:r>
            <a:endParaRPr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Philosophical Chairs: Planning </a:t>
            </a:r>
            <a:endParaRPr dirty="0"/>
          </a:p>
        </p:txBody>
      </p:sp>
      <p:sp>
        <p:nvSpPr>
          <p:cNvPr id="196" name="Google Shape;196;p3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Use text-based evidence to support your reasons for how you might respond to each of the myths.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title"/>
          </p:nvPr>
        </p:nvSpPr>
        <p:spPr>
          <a:xfrm>
            <a:off x="457174" y="342750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Philosophical Chairs: Rules of Engagement </a:t>
            </a:r>
            <a:endParaRPr dirty="0"/>
          </a:p>
        </p:txBody>
      </p:sp>
      <p:sp>
        <p:nvSpPr>
          <p:cNvPr id="202" name="Google Shape;202;p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Choose a side.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Be sure you understand the central statement before you begin.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Take turns discussing which character you’d most likely respond like.</a:t>
            </a:r>
            <a:endParaRPr dirty="0"/>
          </a:p>
        </p:txBody>
      </p:sp>
      <p:sp>
        <p:nvSpPr>
          <p:cNvPr id="203" name="Google Shape;203;p3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Before you speak, summarize the previous speaker’s argument.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Make sure to provide textual evidence to support your reasons.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Keep an open mind!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ctrTitle"/>
          </p:nvPr>
        </p:nvSpPr>
        <p:spPr>
          <a:xfrm>
            <a:off x="602367" y="1545231"/>
            <a:ext cx="7782634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Ichabod and Brom:</a:t>
            </a:r>
            <a:br>
              <a:rPr lang="en" dirty="0"/>
            </a:br>
            <a:r>
              <a:rPr lang="en" dirty="0"/>
              <a:t>Two Wild and Crazy Guys</a:t>
            </a:r>
            <a:endParaRPr dirty="0"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1"/>
          </p:nvPr>
        </p:nvSpPr>
        <p:spPr>
          <a:xfrm>
            <a:off x="605366" y="3015426"/>
            <a:ext cx="7782633" cy="720276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Characters’ Differing Perspectives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Philosophical Chairs: Agreement Statements</a:t>
            </a:r>
            <a:endParaRPr dirty="0"/>
          </a:p>
        </p:txBody>
      </p:sp>
      <p:sp>
        <p:nvSpPr>
          <p:cNvPr id="209" name="Google Shape;209;p4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5663" indent="-398463">
              <a:lnSpc>
                <a:spcPct val="115000"/>
              </a:lnSpc>
              <a:spcBef>
                <a:spcPts val="0"/>
              </a:spcBef>
            </a:pPr>
            <a:r>
              <a:rPr lang="en" sz="2400" dirty="0">
                <a:solidFill>
                  <a:srgbClr val="333333"/>
                </a:solidFill>
              </a:rPr>
              <a:t>I agree because _____. </a:t>
            </a:r>
            <a:endParaRPr sz="2400" dirty="0">
              <a:solidFill>
                <a:srgbClr val="333333"/>
              </a:solidFill>
            </a:endParaRPr>
          </a:p>
          <a:p>
            <a:pPr marL="855663" indent="-398463">
              <a:lnSpc>
                <a:spcPct val="115000"/>
              </a:lnSpc>
              <a:spcBef>
                <a:spcPts val="0"/>
              </a:spcBef>
            </a:pPr>
            <a:r>
              <a:rPr lang="en" sz="2400" dirty="0">
                <a:solidFill>
                  <a:srgbClr val="333333"/>
                </a:solidFill>
              </a:rPr>
              <a:t>That reminds me of _____. </a:t>
            </a:r>
            <a:endParaRPr sz="2400" dirty="0">
              <a:solidFill>
                <a:srgbClr val="333333"/>
              </a:solidFill>
            </a:endParaRPr>
          </a:p>
          <a:p>
            <a:pPr marL="855663" indent="-398463">
              <a:lnSpc>
                <a:spcPct val="115000"/>
              </a:lnSpc>
              <a:spcBef>
                <a:spcPts val="0"/>
              </a:spcBef>
            </a:pPr>
            <a:r>
              <a:rPr lang="en" sz="2400" dirty="0">
                <a:solidFill>
                  <a:srgbClr val="333333"/>
                </a:solidFill>
              </a:rPr>
              <a:t>I like how you said _____. </a:t>
            </a:r>
            <a:endParaRPr sz="2400" dirty="0">
              <a:solidFill>
                <a:srgbClr val="333333"/>
              </a:solidFill>
            </a:endParaRPr>
          </a:p>
          <a:p>
            <a:pPr marL="855663" indent="-398463">
              <a:lnSpc>
                <a:spcPct val="115000"/>
              </a:lnSpc>
              <a:spcBef>
                <a:spcPts val="0"/>
              </a:spcBef>
            </a:pPr>
            <a:r>
              <a:rPr lang="en" sz="2400" dirty="0">
                <a:solidFill>
                  <a:srgbClr val="333333"/>
                </a:solidFill>
              </a:rPr>
              <a:t>Can you tell me more about _____? </a:t>
            </a:r>
            <a:endParaRPr sz="2400" dirty="0">
              <a:solidFill>
                <a:srgbClr val="333333"/>
              </a:solidFill>
            </a:endParaRPr>
          </a:p>
          <a:p>
            <a:pPr marL="855663" indent="-398463">
              <a:lnSpc>
                <a:spcPct val="115000"/>
              </a:lnSpc>
              <a:spcBef>
                <a:spcPts val="0"/>
              </a:spcBef>
            </a:pPr>
            <a:r>
              <a:rPr lang="en" sz="2400" dirty="0">
                <a:solidFill>
                  <a:srgbClr val="333333"/>
                </a:solidFill>
              </a:rPr>
              <a:t>I’m not sure I understand _____.</a:t>
            </a:r>
            <a:endParaRPr sz="2400" dirty="0">
              <a:solidFill>
                <a:srgbClr val="333333"/>
              </a:solidFill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49316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/>
              <a:t>Philosophical Chairs: Disagreement Statements </a:t>
            </a:r>
            <a:endParaRPr sz="3400" dirty="0"/>
          </a:p>
        </p:txBody>
      </p:sp>
      <p:sp>
        <p:nvSpPr>
          <p:cNvPr id="215" name="Google Shape;215;p4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indent="-342900">
              <a:lnSpc>
                <a:spcPct val="115000"/>
              </a:lnSpc>
              <a:spcBef>
                <a:spcPts val="0"/>
              </a:spcBef>
            </a:pPr>
            <a:r>
              <a:rPr lang="en" sz="2400" dirty="0">
                <a:solidFill>
                  <a:srgbClr val="333333"/>
                </a:solidFill>
              </a:rPr>
              <a:t>I disagree with _____ because_____. </a:t>
            </a:r>
            <a:endParaRPr sz="2400" dirty="0">
              <a:solidFill>
                <a:srgbClr val="333333"/>
              </a:solidFill>
            </a:endParaRPr>
          </a:p>
          <a:p>
            <a:pPr marL="800100" indent="-342900">
              <a:lnSpc>
                <a:spcPct val="115000"/>
              </a:lnSpc>
              <a:spcBef>
                <a:spcPts val="0"/>
              </a:spcBef>
            </a:pPr>
            <a:r>
              <a:rPr lang="en" sz="2400" dirty="0">
                <a:solidFill>
                  <a:srgbClr val="333333"/>
                </a:solidFill>
              </a:rPr>
              <a:t>I’m not sure I agree with what _____ said because _____. </a:t>
            </a:r>
            <a:endParaRPr sz="2400" dirty="0">
              <a:solidFill>
                <a:srgbClr val="333333"/>
              </a:solidFill>
            </a:endParaRPr>
          </a:p>
          <a:p>
            <a:pPr marL="800100" indent="-342900">
              <a:lnSpc>
                <a:spcPct val="115000"/>
              </a:lnSpc>
              <a:spcBef>
                <a:spcPts val="0"/>
              </a:spcBef>
            </a:pPr>
            <a:r>
              <a:rPr lang="en" sz="2400" dirty="0">
                <a:solidFill>
                  <a:srgbClr val="333333"/>
                </a:solidFill>
              </a:rPr>
              <a:t>I can see that _____; however, I disagree because _____.</a:t>
            </a:r>
            <a:endParaRPr sz="2400" dirty="0">
              <a:solidFill>
                <a:srgbClr val="333333"/>
              </a:solidFill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Guiding Questions</a:t>
            </a:r>
            <a:endParaRPr dirty="0"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are superstitions?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do people react to superstitions?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Very Superstitious!</a:t>
            </a:r>
            <a:endParaRPr dirty="0"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Posters with images and brief descriptions of superstitions are hanging around the room.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You have two sticky notes. Use one to list superstitions that are familiar. Use the other to list superstitions that are not.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 descr="Cat Black Grass - Free photo on Pixabay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3798" y="336674"/>
            <a:ext cx="6748502" cy="44990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311700" y="336674"/>
            <a:ext cx="1452554" cy="4499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Don’t let a black cat cross your path.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body" idx="4294967295"/>
          </p:nvPr>
        </p:nvSpPr>
        <p:spPr>
          <a:xfrm>
            <a:off x="6675120" y="399693"/>
            <a:ext cx="1952514" cy="43441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Don’t walk under a ladder.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Ladder">
            <a:extLst>
              <a:ext uri="{FF2B5EF4-FFF2-40B4-BE49-F238E27FC236}">
                <a16:creationId xmlns:a16="http://schemas.microsoft.com/office/drawing/2014/main" id="{0AA478F5-99FC-4A74-A428-2016275480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377" y="199846"/>
            <a:ext cx="3130379" cy="4833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 descr="File:Lena Horne launching SS George Washington Carver.jpg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7790" y="318763"/>
            <a:ext cx="5654510" cy="451691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537882" y="318763"/>
            <a:ext cx="1984786" cy="45169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Christen a new boat or ship with Champagne.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153374" y="323345"/>
            <a:ext cx="2038574" cy="44968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Find a penny, pick it up, and all the day you’ll have good luck!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5" name="Google Shape;75;p1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4348"/>
            <a:ext cx="4674730" cy="4794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779929" y="323344"/>
            <a:ext cx="2038574" cy="44968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Friday the 13</a:t>
            </a:r>
            <a:r>
              <a:rPr lang="en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" sz="2000" dirty="0">
                <a:latin typeface="Calibri" panose="020F0502020204030204" pitchFamily="34" charset="0"/>
                <a:cs typeface="Calibri" panose="020F0502020204030204" pitchFamily="34" charset="0"/>
              </a:rPr>
              <a:t> is an unlucky day.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oogle Shape;80;p18">
            <a:extLst>
              <a:ext uri="{FF2B5EF4-FFF2-40B4-BE49-F238E27FC236}">
                <a16:creationId xmlns:a16="http://schemas.microsoft.com/office/drawing/2014/main" id="{3DBD675B-00C0-4A27-8134-AF34E741BBF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5220" y="216388"/>
            <a:ext cx="4710722" cy="4710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861882"/>
      </p:ext>
    </p:extLst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771</Words>
  <Application>Microsoft Office PowerPoint</Application>
  <PresentationFormat>On-screen Show (16:9)</PresentationFormat>
  <Paragraphs>60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Georgia</vt:lpstr>
      <vt:lpstr>Calibri</vt:lpstr>
      <vt:lpstr>Noto Sans Symbols</vt:lpstr>
      <vt:lpstr>Constantia</vt:lpstr>
      <vt:lpstr>LEARN theme</vt:lpstr>
      <vt:lpstr>PowerPoint Presentation</vt:lpstr>
      <vt:lpstr>Ichabod and Brom: Two Wild and Crazy Guys</vt:lpstr>
      <vt:lpstr>Guiding Questions</vt:lpstr>
      <vt:lpstr>Very Superstitious!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Essential Question </vt:lpstr>
      <vt:lpstr>Learning Objectives</vt:lpstr>
      <vt:lpstr>Jigsaw: “The History Behind OU’s Ghost Stories”  </vt:lpstr>
      <vt:lpstr>The Legend of Sleepy Hollow </vt:lpstr>
      <vt:lpstr>Compare and Contrast: Ichabod and Brom</vt:lpstr>
      <vt:lpstr>Venn Diagram </vt:lpstr>
      <vt:lpstr>If you were walking around the OU campus late and night and came across one of the haunted buildings, would you react more like Ichabod or more like Brom? </vt:lpstr>
      <vt:lpstr>Philosophical Chairs: Planning </vt:lpstr>
      <vt:lpstr>Philosophical Chairs: Rules of Engagement </vt:lpstr>
      <vt:lpstr>Philosophical Chairs: Agreement Statements</vt:lpstr>
      <vt:lpstr>Philosophical Chairs: Disagreement Statements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Ichabod and Brom: Two Wild and Crazy Guys</dc:title>
  <dc:creator>K20 Center</dc:creator>
  <cp:lastModifiedBy>Taylor Thurston</cp:lastModifiedBy>
  <cp:revision>10</cp:revision>
  <dcterms:modified xsi:type="dcterms:W3CDTF">2020-10-27T18:40:05Z</dcterms:modified>
</cp:coreProperties>
</file>