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256" r:id="rId2"/>
    <p:sldId id="257" r:id="rId3"/>
    <p:sldId id="258" r:id="rId4"/>
    <p:sldId id="259" r:id="rId5"/>
    <p:sldId id="262"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16" autoAdjust="0"/>
  </p:normalViewPr>
  <p:slideViewPr>
    <p:cSldViewPr snapToGrid="0">
      <p:cViewPr varScale="1">
        <p:scale>
          <a:sx n="98" d="100"/>
          <a:sy n="98" d="100"/>
        </p:scale>
        <p:origin x="522"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photos/cat-black-cat-grass-kitten-nature-367208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Lena_Horne_launching_SS_George_Washington_Carver.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2005-Penny-Uncirculated-Obverse-cropped.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shinealight/22490178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88ac6fe4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88ac6fe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Suetot. (2018, September 14). [Animal]. Retrieved June 23, 2020, from </a:t>
            </a:r>
            <a:r>
              <a:rPr lang="en" u="sng">
                <a:solidFill>
                  <a:srgbClr val="5D94C1"/>
                </a:solidFill>
                <a:hlinkClick r:id="rId3"/>
              </a:rPr>
              <a:t>https://pixabay.com/photos/cat-black-cat-grass-kitten-nature-3672086/</a:t>
            </a:r>
            <a:r>
              <a:rPr lang="en">
                <a:solidFill>
                  <a:schemeClr val="dk1"/>
                </a:solidFill>
              </a:rPr>
              <a:t>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8ac6fe4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8ac6fe4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solidFill>
                  <a:schemeClr val="dk1"/>
                </a:solidFill>
              </a:rPr>
              <a:t>Pixabay</a:t>
            </a:r>
            <a:r>
              <a:rPr lang="en-US" dirty="0">
                <a:solidFill>
                  <a:schemeClr val="dk1"/>
                </a:solidFill>
              </a:rPr>
              <a:t>. (n.d.). Ladder [Image]. https://pixabay.com/vectors/ladder-step-builder-tool-30182/</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8ac6fe44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8ac6fe44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Joseph, E. F. (2008, January 29). Lena Horne launching SS George Washington Carver [Digital image]. Wikimedia Commons. Retrieved June 23, 2020, from </a:t>
            </a:r>
            <a:r>
              <a:rPr lang="en" u="sng" dirty="0">
                <a:solidFill>
                  <a:srgbClr val="5D94C1"/>
                </a:solidFill>
                <a:hlinkClick r:id="rId3"/>
              </a:rPr>
              <a:t>https://commons.wikimedia.org/wiki/File:Lena_Horne_launching_SS_George_Washington_Carver.jpg</a:t>
            </a: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ac6fe44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ac6fe44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solidFill>
                  <a:schemeClr val="dk1"/>
                </a:solidFill>
              </a:rPr>
              <a:t>United States Mint. (2006, April 6). [2005 US cent, obverse side]. Wikimedia Commons. Retrieved June 23, 2020, from </a:t>
            </a:r>
            <a:r>
              <a:rPr lang="en" u="sng" dirty="0">
                <a:solidFill>
                  <a:srgbClr val="5D94C1"/>
                </a:solidFill>
                <a:hlinkClick r:id="rId3"/>
              </a:rPr>
              <a:t>https://commons.wikimedia.org/wiki/File:2005-Penny-Uncirculated-Obverse-cropped.png</a:t>
            </a:r>
            <a:r>
              <a:rPr lang="en" dirty="0">
                <a:solidFill>
                  <a:schemeClr val="dk1"/>
                </a:solidFill>
              </a:rPr>
              <a:t>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ac6fe44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ac6fe44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Free SVG. (2019, March 12). Friday the 13</a:t>
            </a:r>
            <a:r>
              <a:rPr lang="en-US" baseline="30000" dirty="0"/>
              <a:t>th</a:t>
            </a:r>
            <a:r>
              <a:rPr lang="en-US" dirty="0"/>
              <a:t>. https://freesvg.org/friday-the-13</a:t>
            </a:r>
            <a:r>
              <a:rPr lang="en-US" baseline="30000" dirty="0"/>
              <a:t>th</a:t>
            </a:r>
            <a:r>
              <a:rPr lang="en-US" dirty="0"/>
              <a:t> (public domain)</a:t>
            </a:r>
            <a:endParaRPr dirty="0"/>
          </a:p>
        </p:txBody>
      </p:sp>
    </p:spTree>
    <p:extLst>
      <p:ext uri="{BB962C8B-B14F-4D97-AF65-F5344CB8AC3E}">
        <p14:creationId xmlns:p14="http://schemas.microsoft.com/office/powerpoint/2010/main" val="14039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8ac6fe4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8ac6fe4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solidFill>
                  <a:schemeClr val="dk1"/>
                </a:solidFill>
              </a:rPr>
              <a:t>McGilchrist, R. (2007, November 23). Broken Reflection [A broken mirror in our dinning room. There is a short-story behind this... When we moved into this house (maybe 8 years ago) we were hanging pictures on the otherside of the wall, and didn't realize how much space was between the wall and the mirror. Unfortunately the nail went right through and shattered the glass... and for 8 years it's been like that.]. Flickr. Retrieved June 23, 2020, from </a:t>
            </a:r>
            <a:r>
              <a:rPr lang="en" u="sng" dirty="0">
                <a:solidFill>
                  <a:srgbClr val="5D94C1"/>
                </a:solidFill>
                <a:hlinkClick r:id="rId3"/>
              </a:rPr>
              <a:t>https://www.flickr.com/photos/shinealight/2249017849</a:t>
            </a:r>
            <a:r>
              <a:rPr lang="en" dirty="0">
                <a:solidFill>
                  <a:schemeClr val="dk1"/>
                </a:solidFill>
              </a:rPr>
              <a:t> </a:t>
            </a:r>
            <a:endParaRPr dirty="0">
              <a:solidFill>
                <a:schemeClr val="dk1"/>
              </a:solidFill>
            </a:endParaRPr>
          </a:p>
          <a:p>
            <a:pPr marL="0" lvl="0" indent="0" algn="l" rtl="0">
              <a:spcBef>
                <a:spcPts val="12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4" descr="Cat Black Grass - Free photo on Pixabay"/>
          <p:cNvPicPr preferRelativeResize="0">
            <a:picLocks noChangeAspect="1"/>
          </p:cNvPicPr>
          <p:nvPr/>
        </p:nvPicPr>
        <p:blipFill>
          <a:blip r:embed="rId3">
            <a:alphaModFix/>
          </a:blip>
          <a:stretch>
            <a:fillRect/>
          </a:stretch>
        </p:blipFill>
        <p:spPr>
          <a:xfrm>
            <a:off x="2083798" y="336674"/>
            <a:ext cx="6748502" cy="4499001"/>
          </a:xfrm>
          <a:prstGeom prst="rect">
            <a:avLst/>
          </a:prstGeom>
          <a:noFill/>
          <a:ln>
            <a:noFill/>
          </a:ln>
        </p:spPr>
      </p:pic>
      <p:sp>
        <p:nvSpPr>
          <p:cNvPr id="57" name="Google Shape;57;p14"/>
          <p:cNvSpPr txBox="1">
            <a:spLocks noGrp="1"/>
          </p:cNvSpPr>
          <p:nvPr>
            <p:ph type="body" idx="1"/>
          </p:nvPr>
        </p:nvSpPr>
        <p:spPr>
          <a:xfrm>
            <a:off x="311700" y="336674"/>
            <a:ext cx="1452554" cy="44990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Calibri" panose="020F0502020204030204" pitchFamily="34" charset="0"/>
                <a:cs typeface="Calibri" panose="020F0502020204030204" pitchFamily="34" charset="0"/>
              </a:rPr>
              <a:t>Don’t let a black cat cross your path.</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5"/>
          <p:cNvSpPr txBox="1">
            <a:spLocks noGrp="1"/>
          </p:cNvSpPr>
          <p:nvPr>
            <p:ph type="body" idx="4294967295"/>
          </p:nvPr>
        </p:nvSpPr>
        <p:spPr>
          <a:xfrm>
            <a:off x="6675120" y="399693"/>
            <a:ext cx="1952514" cy="4344113"/>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000" dirty="0">
                <a:latin typeface="Calibri" panose="020F0502020204030204" pitchFamily="34" charset="0"/>
                <a:cs typeface="Calibri" panose="020F0502020204030204" pitchFamily="34" charset="0"/>
              </a:rPr>
              <a:t>Don’t walk under a ladder.</a:t>
            </a:r>
            <a:endParaRPr sz="2000" dirty="0">
              <a:latin typeface="Calibri" panose="020F0502020204030204" pitchFamily="34" charset="0"/>
              <a:cs typeface="Calibri" panose="020F0502020204030204" pitchFamily="34" charset="0"/>
            </a:endParaRPr>
          </a:p>
        </p:txBody>
      </p:sp>
      <p:pic>
        <p:nvPicPr>
          <p:cNvPr id="3" name="Picture 2" descr="Ladder">
            <a:extLst>
              <a:ext uri="{FF2B5EF4-FFF2-40B4-BE49-F238E27FC236}">
                <a16:creationId xmlns:a16="http://schemas.microsoft.com/office/drawing/2014/main" id="{0AA478F5-99FC-4A74-A428-201627548025}"/>
              </a:ext>
            </a:extLst>
          </p:cNvPr>
          <p:cNvPicPr>
            <a:picLocks noChangeAspect="1"/>
          </p:cNvPicPr>
          <p:nvPr/>
        </p:nvPicPr>
        <p:blipFill>
          <a:blip r:embed="rId3"/>
          <a:stretch>
            <a:fillRect/>
          </a:stretch>
        </p:blipFill>
        <p:spPr>
          <a:xfrm>
            <a:off x="1131377" y="199846"/>
            <a:ext cx="3130379" cy="48333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6" descr="File:Lena Horne launching SS George Washington Carver.jpg"/>
          <p:cNvPicPr preferRelativeResize="0">
            <a:picLocks noChangeAspect="1"/>
          </p:cNvPicPr>
          <p:nvPr/>
        </p:nvPicPr>
        <p:blipFill>
          <a:blip r:embed="rId3">
            <a:alphaModFix/>
          </a:blip>
          <a:stretch>
            <a:fillRect/>
          </a:stretch>
        </p:blipFill>
        <p:spPr>
          <a:xfrm>
            <a:off x="3177790" y="318763"/>
            <a:ext cx="5654510" cy="4516912"/>
          </a:xfrm>
          <a:prstGeom prst="rect">
            <a:avLst/>
          </a:prstGeom>
          <a:noFill/>
          <a:ln>
            <a:noFill/>
          </a:ln>
        </p:spPr>
      </p:pic>
      <p:sp>
        <p:nvSpPr>
          <p:cNvPr id="69" name="Google Shape;69;p16"/>
          <p:cNvSpPr txBox="1">
            <a:spLocks noGrp="1"/>
          </p:cNvSpPr>
          <p:nvPr>
            <p:ph type="body" idx="1"/>
          </p:nvPr>
        </p:nvSpPr>
        <p:spPr>
          <a:xfrm>
            <a:off x="537882" y="318763"/>
            <a:ext cx="1984786" cy="451691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Calibri" panose="020F0502020204030204" pitchFamily="34" charset="0"/>
                <a:cs typeface="Calibri" panose="020F0502020204030204" pitchFamily="34" charset="0"/>
              </a:rPr>
              <a:t>Christen a new boat or ship with Champagne </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body" idx="1"/>
          </p:nvPr>
        </p:nvSpPr>
        <p:spPr>
          <a:xfrm>
            <a:off x="6153374" y="323345"/>
            <a:ext cx="2038574" cy="4496809"/>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000" dirty="0">
                <a:latin typeface="Calibri" panose="020F0502020204030204" pitchFamily="34" charset="0"/>
                <a:cs typeface="Calibri" panose="020F0502020204030204" pitchFamily="34" charset="0"/>
              </a:rPr>
              <a:t>“Find a penny, pick it up, and all the day you’ll have good luck!”</a:t>
            </a:r>
            <a:endParaRPr sz="2000" dirty="0">
              <a:latin typeface="Calibri" panose="020F0502020204030204" pitchFamily="34" charset="0"/>
              <a:cs typeface="Calibri" panose="020F0502020204030204" pitchFamily="34" charset="0"/>
            </a:endParaRPr>
          </a:p>
        </p:txBody>
      </p:sp>
      <p:pic>
        <p:nvPicPr>
          <p:cNvPr id="75" name="Google Shape;75;p17"/>
          <p:cNvPicPr preferRelativeResize="0">
            <a:picLocks noChangeAspect="1"/>
          </p:cNvPicPr>
          <p:nvPr/>
        </p:nvPicPr>
        <p:blipFill>
          <a:blip r:embed="rId3">
            <a:alphaModFix/>
          </a:blip>
          <a:stretch>
            <a:fillRect/>
          </a:stretch>
        </p:blipFill>
        <p:spPr>
          <a:xfrm>
            <a:off x="311700" y="174348"/>
            <a:ext cx="4674730" cy="47948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body" idx="1"/>
          </p:nvPr>
        </p:nvSpPr>
        <p:spPr>
          <a:xfrm>
            <a:off x="779929" y="323344"/>
            <a:ext cx="2038574" cy="4496809"/>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000" dirty="0">
                <a:latin typeface="Calibri" panose="020F0502020204030204" pitchFamily="34" charset="0"/>
                <a:cs typeface="Calibri" panose="020F0502020204030204" pitchFamily="34" charset="0"/>
              </a:rPr>
              <a:t>Friday the 13</a:t>
            </a:r>
            <a:r>
              <a:rPr lang="en" sz="2000" baseline="30000" dirty="0">
                <a:latin typeface="Calibri" panose="020F0502020204030204" pitchFamily="34" charset="0"/>
                <a:cs typeface="Calibri" panose="020F0502020204030204" pitchFamily="34" charset="0"/>
              </a:rPr>
              <a:t>th</a:t>
            </a:r>
            <a:r>
              <a:rPr lang="en" sz="2000" dirty="0">
                <a:latin typeface="Calibri" panose="020F0502020204030204" pitchFamily="34" charset="0"/>
                <a:cs typeface="Calibri" panose="020F0502020204030204" pitchFamily="34" charset="0"/>
              </a:rPr>
              <a:t> is an unlucky day.</a:t>
            </a:r>
            <a:endParaRPr sz="2000" dirty="0">
              <a:latin typeface="Calibri" panose="020F0502020204030204" pitchFamily="34" charset="0"/>
              <a:cs typeface="Calibri" panose="020F0502020204030204" pitchFamily="34" charset="0"/>
            </a:endParaRPr>
          </a:p>
        </p:txBody>
      </p:sp>
      <p:pic>
        <p:nvPicPr>
          <p:cNvPr id="2" name="Google Shape;80;p18">
            <a:extLst>
              <a:ext uri="{FF2B5EF4-FFF2-40B4-BE49-F238E27FC236}">
                <a16:creationId xmlns:a16="http://schemas.microsoft.com/office/drawing/2014/main" id="{3DBD675B-00C0-4A27-8134-AF34E741BBF8}"/>
              </a:ext>
            </a:extLst>
          </p:cNvPr>
          <p:cNvPicPr preferRelativeResize="0">
            <a:picLocks noChangeAspect="1"/>
          </p:cNvPicPr>
          <p:nvPr/>
        </p:nvPicPr>
        <p:blipFill>
          <a:blip r:embed="rId3">
            <a:alphaModFix/>
          </a:blip>
          <a:stretch>
            <a:fillRect/>
          </a:stretch>
        </p:blipFill>
        <p:spPr>
          <a:xfrm>
            <a:off x="3915220" y="216388"/>
            <a:ext cx="4710722" cy="4710722"/>
          </a:xfrm>
          <a:prstGeom prst="rect">
            <a:avLst/>
          </a:prstGeom>
          <a:noFill/>
          <a:ln>
            <a:noFill/>
          </a:ln>
        </p:spPr>
      </p:pic>
    </p:spTree>
    <p:extLst>
      <p:ext uri="{BB962C8B-B14F-4D97-AF65-F5344CB8AC3E}">
        <p14:creationId xmlns:p14="http://schemas.microsoft.com/office/powerpoint/2010/main" val="301586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9"/>
          <p:cNvPicPr preferRelativeResize="0">
            <a:picLocks noChangeAspect="1"/>
          </p:cNvPicPr>
          <p:nvPr/>
        </p:nvPicPr>
        <p:blipFill>
          <a:blip r:embed="rId3">
            <a:alphaModFix/>
          </a:blip>
          <a:stretch>
            <a:fillRect/>
          </a:stretch>
        </p:blipFill>
        <p:spPr>
          <a:xfrm>
            <a:off x="280804" y="328212"/>
            <a:ext cx="6526651" cy="4487076"/>
          </a:xfrm>
          <a:prstGeom prst="rect">
            <a:avLst/>
          </a:prstGeom>
          <a:noFill/>
          <a:ln>
            <a:noFill/>
          </a:ln>
        </p:spPr>
      </p:pic>
      <p:sp>
        <p:nvSpPr>
          <p:cNvPr id="86" name="Google Shape;86;p19"/>
          <p:cNvSpPr txBox="1">
            <a:spLocks noGrp="1"/>
          </p:cNvSpPr>
          <p:nvPr>
            <p:ph type="body" idx="1"/>
          </p:nvPr>
        </p:nvSpPr>
        <p:spPr>
          <a:xfrm>
            <a:off x="7175351" y="328212"/>
            <a:ext cx="1687846" cy="448707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Calibri" panose="020F0502020204030204" pitchFamily="34" charset="0"/>
                <a:cs typeface="Calibri" panose="020F0502020204030204" pitchFamily="34" charset="0"/>
              </a:rPr>
              <a:t>Breaking a mirror means seven years of bad luck.</a:t>
            </a:r>
            <a:endParaRPr sz="20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TotalTime>
  <Words>342</Words>
  <Application>Microsoft Office PowerPoint</Application>
  <PresentationFormat>On-screen Show (16:9)</PresentationFormat>
  <Paragraphs>13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Ichabod and Brom: Two Wild and Crazy Guys</dc:title>
  <dc:creator>K20 Center</dc:creator>
  <cp:lastModifiedBy>Elizabeth Kuehn</cp:lastModifiedBy>
  <cp:revision>3</cp:revision>
  <dcterms:modified xsi:type="dcterms:W3CDTF">2020-09-24T04:19:50Z</dcterms:modified>
</cp:coreProperties>
</file>