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2244" autoAdjust="0"/>
  </p:normalViewPr>
  <p:slideViewPr>
    <p:cSldViewPr snapToGrid="0">
      <p:cViewPr varScale="1">
        <p:scale>
          <a:sx n="133" d="100"/>
          <a:sy n="133" d="100"/>
        </p:scale>
        <p:origin x="13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Legend_of_Sleepy_Hollow#/media/File:John_Quidor_-_The_Headless_Horseman_Pursuing_Ichabod_Crane_-_Google_Art_Project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4266-ghost-hunters-sound-credible-with-a-little-science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xhere.com/en/photo/145342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00f5f8d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00f5f8d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6356597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6356597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95ab552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95ab552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595ab55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595ab55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595ab55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595ab552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595ab552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595ab552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595ab552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595ab552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6356597a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6356597a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dk1"/>
                </a:solidFill>
              </a:rPr>
              <a:t>Image Source: </a:t>
            </a:r>
            <a:r>
              <a:rPr lang="en-US" sz="1100" dirty="0" err="1">
                <a:solidFill>
                  <a:schemeClr val="dk1"/>
                </a:solidFill>
              </a:rPr>
              <a:t>Quidor</a:t>
            </a:r>
            <a:r>
              <a:rPr lang="en-US" sz="1100" dirty="0">
                <a:solidFill>
                  <a:schemeClr val="dk1"/>
                </a:solidFill>
              </a:rPr>
              <a:t>, J. (1858). </a:t>
            </a:r>
            <a:r>
              <a:rPr lang="en-US" sz="1100" i="1" dirty="0">
                <a:solidFill>
                  <a:schemeClr val="dk1"/>
                </a:solidFill>
              </a:rPr>
              <a:t>The Headless Horseman pursuing Ichabod Crane </a:t>
            </a:r>
            <a:r>
              <a:rPr lang="en-US" sz="1100" dirty="0">
                <a:solidFill>
                  <a:schemeClr val="dk1"/>
                </a:solidFill>
              </a:rPr>
              <a:t>[Digital image]. Wikipedia.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https://en.wikipedia.org/wiki/The_Legend_of_Sleepy_Hollow#/media/File:John_Quidor_-_The_Headless_Horseman_Pursuing_Ichabod_Crane_-_Google_Art_Project.jpg</a:t>
            </a:r>
            <a:endParaRPr lang="en-US" sz="1100" u="sng" dirty="0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6356597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6356597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349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6356597a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6356597a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6356597a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6356597a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6356597a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6356597a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b="1" dirty="0"/>
              <a:t>Video Source: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Howcast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. (2008, October 15). How to tell a ghost story [Video]. YouTube. https://www.youtube.com/watch?v=GiXeORXuh7U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6356597a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6356597a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efab768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efab768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fab768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efab768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Video Source: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BuzzFeed Unsolved Network. (2019, June 22). People tell their spookiest ghost stories [Video]. YouTube. https://www.youtube.com/watch?v=1D1BqTYQ_rg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806030504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6356597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6356597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6356597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6356597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0158e7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b0158e7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fab768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fab768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6356597a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6356597a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Article Link: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https://www.livescience.com/24266-ghost-hunters-sound-credible-with-a-little-science.html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dirty="0"/>
              <a:t>Image Source: </a:t>
            </a:r>
            <a:r>
              <a:rPr lang="en-US" sz="1100" dirty="0"/>
              <a:t>Hazelwood, S. (2018, October 15). </a:t>
            </a:r>
            <a:r>
              <a:rPr lang="en-US" sz="1100" i="1" dirty="0"/>
              <a:t>Ghost Face </a:t>
            </a:r>
            <a:r>
              <a:rPr lang="en-US" sz="1100" dirty="0"/>
              <a:t>[Digital image]. </a:t>
            </a:r>
            <a:r>
              <a:rPr lang="en-US" sz="1100" u="sng" dirty="0">
                <a:solidFill>
                  <a:schemeClr val="hlink"/>
                </a:solidFill>
                <a:hlinkClick r:id="rId4"/>
              </a:rPr>
              <a:t>https://pxhere.com/en/photo/1453425</a:t>
            </a:r>
            <a:r>
              <a:rPr lang="en-US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iXeORXuh7U?feature=oembed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D1BqTYQ_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A-CLAP</a:t>
            </a:r>
            <a:endParaRPr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.  </a:t>
            </a:r>
            <a:endParaRPr sz="1200" dirty="0"/>
          </a:p>
        </p:txBody>
      </p:sp>
      <p:pic>
        <p:nvPicPr>
          <p:cNvPr id="125" name="Google Shape;125;p2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258083" y="1012573"/>
            <a:ext cx="2406884" cy="31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8;p33">
            <a:extLst>
              <a:ext uri="{FF2B5EF4-FFF2-40B4-BE49-F238E27FC236}">
                <a16:creationId xmlns:a16="http://schemas.microsoft.com/office/drawing/2014/main" id="{ED9E132D-1659-45F8-8EDB-F7579D41965F}"/>
              </a:ext>
            </a:extLst>
          </p:cNvPr>
          <p:cNvSpPr txBox="1">
            <a:spLocks/>
          </p:cNvSpPr>
          <p:nvPr/>
        </p:nvSpPr>
        <p:spPr>
          <a:xfrm>
            <a:off x="832200" y="15832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Authority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Currency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Leaning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Accuracy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Purpose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Authority</a:t>
            </a:r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Is there an author, editor, institution, or a publisher provided?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Does the individual or organization list their qualifications or credentials? 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Currency</a:t>
            </a: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there a date that shows when the source was published or last updated?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Keep in mind that not knowing the date of publication for factual or statistical information can call its accuracy into question. 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L: Leaning </a:t>
            </a:r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Look for objective sources that present information with a minimum of bias and without the intention to persuade.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If a debatable issue is covered, are both sides presented?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Accuracy </a:t>
            </a:r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Based on the reading you have already done on the subject, can you corroborate this information with other sources?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Is factual information referenced in footnotes or a "Works Cited" list?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P: Purpose </a:t>
            </a: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Judge whether the source is geared toward a scholarly or general audience. Is the information relevant to your needs?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If online, use the URL or other linked websites to help you determine its purpose.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7200" y="21925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“The Legend of Sleepy Hollow” </a:t>
            </a:r>
            <a:endParaRPr dirty="0"/>
          </a:p>
        </p:txBody>
      </p:sp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0" y="1287156"/>
            <a:ext cx="438150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2209125" y="4328675"/>
            <a:ext cx="438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00" u="sng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A-CLAP</a:t>
            </a:r>
            <a:endParaRPr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.  </a:t>
            </a:r>
            <a:endParaRPr sz="1200" dirty="0"/>
          </a:p>
        </p:txBody>
      </p:sp>
      <p:pic>
        <p:nvPicPr>
          <p:cNvPr id="125" name="Google Shape;125;p2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258083" y="1012573"/>
            <a:ext cx="2406884" cy="31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8;p33">
            <a:extLst>
              <a:ext uri="{FF2B5EF4-FFF2-40B4-BE49-F238E27FC236}">
                <a16:creationId xmlns:a16="http://schemas.microsoft.com/office/drawing/2014/main" id="{ED9E132D-1659-45F8-8EDB-F7579D41965F}"/>
              </a:ext>
            </a:extLst>
          </p:cNvPr>
          <p:cNvSpPr txBox="1">
            <a:spLocks/>
          </p:cNvSpPr>
          <p:nvPr/>
        </p:nvSpPr>
        <p:spPr>
          <a:xfrm>
            <a:off x="832200" y="15832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Authority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Currency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Leaning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Accuracy</a:t>
            </a:r>
          </a:p>
          <a:p>
            <a:pPr indent="-323850">
              <a:lnSpc>
                <a:spcPct val="115000"/>
              </a:lnSpc>
              <a:spcBef>
                <a:spcPts val="0"/>
              </a:spcBef>
              <a:buSzPts val="15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68800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“The Legend of Sleepy Hollow”</a:t>
            </a:r>
            <a:endParaRPr dirty="0"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this story believable?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Is the ghost story shared in this story believable?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does hearing stories second-, third-, or fourth-hand take away from their credibility?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Turn to Tell… </a:t>
            </a:r>
            <a:endParaRPr dirty="0"/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8036351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800" dirty="0"/>
              <a:t>Use Flipgrid to record yourself telling a ghost story.</a:t>
            </a:r>
            <a:endParaRPr sz="2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800" dirty="0"/>
              <a:t>It can be a firsthand account or one you’ve heard.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0400" y="1655442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Ichabod and Brom: Ghostfacers</a:t>
            </a:r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3108960"/>
            <a:ext cx="7854600" cy="626742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-US" dirty="0"/>
              <a:t>Credibility and The Legend of Sleepy Hollow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Tell a Ghost Story">
            <a:hlinkClick r:id="" action="ppaction://media"/>
            <a:extLst>
              <a:ext uri="{FF2B5EF4-FFF2-40B4-BE49-F238E27FC236}">
                <a16:creationId xmlns:a16="http://schemas.microsoft.com/office/drawing/2014/main" id="{B1985CDF-598A-4E52-8164-DA5BF3637A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7350" y="387350"/>
            <a:ext cx="58293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and Decide </a:t>
            </a:r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2"/>
          </p:nvPr>
        </p:nvSpPr>
        <p:spPr>
          <a:xfrm>
            <a:off x="457201" y="1515367"/>
            <a:ext cx="5265868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4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In Flipgrid, listen to three classmates’ stories.</a:t>
            </a:r>
            <a:endParaRPr dirty="0"/>
          </a:p>
          <a:p>
            <a:pPr marL="5124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Use what we’ve discussed to determine the stories’ credibility.</a:t>
            </a:r>
          </a:p>
          <a:p>
            <a:pPr marL="5124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Take notes on </a:t>
            </a:r>
            <a:r>
              <a:rPr lang="en"/>
              <a:t>the second page of </a:t>
            </a:r>
            <a:r>
              <a:rPr lang="en" dirty="0"/>
              <a:t>your A-CLAP handouts.</a:t>
            </a:r>
          </a:p>
          <a:p>
            <a:pPr marL="5124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Record feedback for each story.</a:t>
            </a:r>
            <a:endParaRPr dirty="0"/>
          </a:p>
        </p:txBody>
      </p:sp>
      <p:pic>
        <p:nvPicPr>
          <p:cNvPr id="3" name="Graphic 2" descr="Ear">
            <a:extLst>
              <a:ext uri="{FF2B5EF4-FFF2-40B4-BE49-F238E27FC236}">
                <a16:creationId xmlns:a16="http://schemas.microsoft.com/office/drawing/2014/main" id="{B8FC9A0B-8534-42D3-8AEE-31881A79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6555" y="956766"/>
            <a:ext cx="2533426" cy="2533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Believable Are They? </a:t>
            </a:r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As you watch, think about the following: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Do you believe these storytellers? Why or why not?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makes these stories believable or not believable?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 you like or dislike about these stories?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Be prepared to share your responses with the class.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0" descr="People share their childhood ghost stories that still haunt them today.&#10;&#10;Credits: https://www.buzzfeed.com/bfmp/videos/83409&#10;MUSIC&#10;The Longest Hour_FullMix&#10;Licensed via Warner Chappell Production Music Inc.&#10;He Seemed Like a Nice Boy_FullMix&#10;Licensed via Warner Chappell Production Music Inc.&#10;Disturbing Progression_FullMix&#10;Licensed via Warner Chappell Production Music Inc.&#10;Weight of the World_FullMix&#10;Licensed via Warner Chappell Production Music Inc.&#10;Silent Ghost_Full&#10;Licensed via Warner Chappell Production Music Inc.&#10;Drastic Environment_fullmix&#10;Licensed via Warner Chappell Production Music Inc.&#10;&#10;&#10;Welcome to the BuzzFeed Unsolved Network! This channel is your one-stop destination for all things mystery, conspiracy, supernatural, true crime, and everything in between. Subscribe here: http://bit.ly/2zuaR06.&#10;&#10;STILLS&#10;Two scary cracked dolls&#10;lady_in_red13/Getty Images&#10;Blurred mysterious people walking&#10;johnnorth/Getty Images&#10;Ghost girl in white dress in ruined house&#10;bonciutoma/Getty Images&#10;&#10;VIDEO&#10;Footage provided by VideoBlocks&#10;(http://vblocks.com/x/BuzzFeedYouTube)&#10;cradling the two twins girls&#10;Saulich/Getty Images&#10;Beautiful slow motion video of some pigeons flying at sunset on the Udaipur City Palace, Rajasthan, India.&#10;Travel Wild/Getty Images&#10;Mysterious sunset over dark forest Time lapse&#10;PavLas23/Getty Images&#10;Ghost girl on tv static&#10;alexskopje/Getty Images&#10;The young married sleeping on bed at night&#10;pixs4u/Getty Images&#10;planet zodiac 4k&#10;aleksandarnakovski/Getty Images&#10;Counting the last pregnancy hours&#10;yorda/Getty Images&#10;Traditional African braids. Woman braids hair girl on the street.&#10;Wehrwolf/Getty Images&#10;Hispanic girl cries really emotional&#10;mclein/Getty Images" title="People Tell Their Spookiest Ghost Stori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420" y="600710"/>
            <a:ext cx="5725160" cy="394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Fist to Five</a:t>
            </a: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056351" y="1740930"/>
            <a:ext cx="4175231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800" dirty="0"/>
              <a:t>On a scale of 0 to 5, how much do you believe these two stories? </a:t>
            </a:r>
            <a:endParaRPr sz="2800" dirty="0"/>
          </a:p>
        </p:txBody>
      </p:sp>
      <p:pic>
        <p:nvPicPr>
          <p:cNvPr id="91" name="Google Shape;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3117">
            <a:off x="1281284" y="1663521"/>
            <a:ext cx="4038599" cy="110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Believable Were They? </a:t>
            </a:r>
            <a:endParaRPr dirty="0"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Now that you’ve watched: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 believe these storytellers? Why or why not?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made these stories believable or not believable?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like or dislike about these stories?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685800" y="1006698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 </a:t>
            </a:r>
            <a:endParaRPr dirty="0"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you determine credibility?</a:t>
            </a:r>
            <a:endParaRPr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Objectives </a:t>
            </a:r>
            <a:endParaRPr dirty="0"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610348" cy="11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Evaluate whether a story or text is credible.</a:t>
            </a:r>
            <a:endParaRPr sz="2400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Craft a story using the elements of credibility.</a:t>
            </a:r>
            <a:endParaRPr sz="2400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Provide feedback about the credibility of peers’ stories.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Credible Ghost Hunters? </a:t>
            </a:r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Read the article “Ghost Hunters Sound Credible with a Little 'Science.’”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As you read, think about this question: </a:t>
            </a:r>
            <a:r>
              <a:rPr lang="en" i="1" dirty="0"/>
              <a:t>What does this article tell you about credibility? </a:t>
            </a:r>
            <a:endParaRPr i="1" dirty="0"/>
          </a:p>
        </p:txBody>
      </p:sp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75" y="1440075"/>
            <a:ext cx="4183650" cy="33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/>
        </p:nvSpPr>
        <p:spPr>
          <a:xfrm>
            <a:off x="228600" y="4596575"/>
            <a:ext cx="44958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695</Words>
  <Application>Microsoft Macintosh PowerPoint</Application>
  <PresentationFormat>On-screen Show (16:9)</PresentationFormat>
  <Paragraphs>76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Georgia</vt:lpstr>
      <vt:lpstr>Arial</vt:lpstr>
      <vt:lpstr>Noto Sans Symbols</vt:lpstr>
      <vt:lpstr>Open Sans</vt:lpstr>
      <vt:lpstr>Constantia</vt:lpstr>
      <vt:lpstr>LEARN theme</vt:lpstr>
      <vt:lpstr>PowerPoint Presentation</vt:lpstr>
      <vt:lpstr>Ichabod and Brom: Ghostfacers</vt:lpstr>
      <vt:lpstr>How Believable Are They? </vt:lpstr>
      <vt:lpstr>PowerPoint Presentation</vt:lpstr>
      <vt:lpstr>Fist to Five</vt:lpstr>
      <vt:lpstr>How Believable Were They? </vt:lpstr>
      <vt:lpstr>Essential Question </vt:lpstr>
      <vt:lpstr>Lesson Objectives </vt:lpstr>
      <vt:lpstr>Credible Ghost Hunters? </vt:lpstr>
      <vt:lpstr>A-CLAP</vt:lpstr>
      <vt:lpstr>A: Authority</vt:lpstr>
      <vt:lpstr>C: Currency</vt:lpstr>
      <vt:lpstr>L: Leaning </vt:lpstr>
      <vt:lpstr>A: Accuracy </vt:lpstr>
      <vt:lpstr>P: Purpose </vt:lpstr>
      <vt:lpstr>“The Legend of Sleepy Hollow” </vt:lpstr>
      <vt:lpstr>A-CLAP</vt:lpstr>
      <vt:lpstr>“The Legend of Sleepy Hollow”</vt:lpstr>
      <vt:lpstr>Your Turn to Tell… </vt:lpstr>
      <vt:lpstr>PowerPoint Presentation</vt:lpstr>
      <vt:lpstr>Listen and Decide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Ichabod and Brom</dc:title>
  <dc:subject/>
  <dc:creator>K20 Center</dc:creator>
  <cp:keywords/>
  <dc:description/>
  <cp:lastModifiedBy>Walker, Helena M.</cp:lastModifiedBy>
  <cp:revision>16</cp:revision>
  <dcterms:modified xsi:type="dcterms:W3CDTF">2023-06-14T15:56:18Z</dcterms:modified>
  <cp:category/>
</cp:coreProperties>
</file>