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0"/>
  </p:notesMasterIdLst>
  <p:sldIdLst>
    <p:sldId id="256" r:id="rId3"/>
    <p:sldId id="270" r:id="rId4"/>
    <p:sldId id="262" r:id="rId5"/>
    <p:sldId id="263" r:id="rId6"/>
    <p:sldId id="278" r:id="rId7"/>
    <p:sldId id="260" r:id="rId8"/>
    <p:sldId id="272" r:id="rId9"/>
    <p:sldId id="273" r:id="rId10"/>
    <p:sldId id="274" r:id="rId11"/>
    <p:sldId id="279" r:id="rId12"/>
    <p:sldId id="275" r:id="rId13"/>
    <p:sldId id="276" r:id="rId14"/>
    <p:sldId id="280" r:id="rId15"/>
    <p:sldId id="277" r:id="rId16"/>
    <p:sldId id="281" r:id="rId17"/>
    <p:sldId id="268" r:id="rId18"/>
    <p:sldId id="282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4286"/>
  </p:normalViewPr>
  <p:slideViewPr>
    <p:cSldViewPr snapToGrid="0">
      <p:cViewPr varScale="1">
        <p:scale>
          <a:sx n="192" d="100"/>
          <a:sy n="192" d="100"/>
        </p:scale>
        <p:origin x="9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PDLZyRL3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9573281@N06/98489449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ient.eu/Sire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QcsWPoaz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q45X4qyp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crates-tranh-ve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 Komoda, K. (2012, June 26). </a:t>
            </a:r>
            <a:r>
              <a:rPr lang="en-US" i="1" dirty="0"/>
              <a:t>1998</a:t>
            </a:r>
            <a:r>
              <a:rPr lang="en-US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i="1" dirty="0"/>
              <a:t>Harpies.</a:t>
            </a:r>
            <a:r>
              <a:rPr lang="en-US" dirty="0"/>
              <a:t> [Drawing]. Flickr. https://www.flickr.com/photos/39573281@N06/9848944926r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Licensed under CC- BY-NC-NC 2.0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Wikimedia Commons. (2015). </a:t>
            </a:r>
            <a:r>
              <a:rPr lang="en-US" i="1" dirty="0"/>
              <a:t>Sirens in  medieval art. </a:t>
            </a:r>
            <a:r>
              <a:rPr lang="en-US" dirty="0"/>
              <a:t>[Image]. Wikimedia. https://commons.wikimedia.org/w/index.php?search=sirens+bestiary&amp;title=Special%3ASearch&amp;profile=default&amp;fulltext=1&amp;ns0=1&amp;ns6=1&amp;ns12=1&amp;ns14=1&amp;ns100=1&amp;ns106=1#/media/File:Siren_3244.jpg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62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https://learn.k20center.ou.edu/strategy/781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9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BA1DF-0CA8-4E60-47A8-B017A515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C447A-3C71-FB16-4FE2-8D510626B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277A8-3B91-760B-E2D0-7FDEE2230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https://learn.k20center.ou.edu/strategy/781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71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https://www.youtube.com/watch?v=m3zT2IxZQaw</a:t>
            </a:r>
          </a:p>
        </p:txBody>
      </p:sp>
    </p:spTree>
    <p:extLst>
      <p:ext uri="{BB962C8B-B14F-4D97-AF65-F5344CB8AC3E}">
        <p14:creationId xmlns:p14="http://schemas.microsoft.com/office/powerpoint/2010/main" val="1524371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2BAF-E8C0-B095-AAE9-1602677A9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89AFA-AFA1-E67A-0344-BB6B2E052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858B3-D6CE-6865-26CE-8CEFDA6B6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https://learn.k20center.ou.edu/strategy/137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https://learn.k20center.ou.edu/strategy/137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1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chemeClr val="dk1"/>
                </a:solidFill>
              </a:rPr>
              <a:t>SingingIntrovert</a:t>
            </a:r>
            <a:r>
              <a:rPr lang="en-US" dirty="0">
                <a:solidFill>
                  <a:schemeClr val="dk1"/>
                </a:solidFill>
              </a:rPr>
              <a:t> (Producer). (2018, July 18). </a:t>
            </a:r>
            <a:r>
              <a:rPr lang="en-US" i="1" dirty="0">
                <a:solidFill>
                  <a:schemeClr val="dk1"/>
                </a:solidFill>
              </a:rPr>
              <a:t>Song of the Sirens</a:t>
            </a:r>
            <a:r>
              <a:rPr lang="en-US" dirty="0">
                <a:solidFill>
                  <a:schemeClr val="dk1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https://www.youtube.com/watch?v=dtPDLZyRL3o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7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Komoda, K. (2012, June 26). </a:t>
            </a:r>
            <a:r>
              <a:rPr lang="en-US" i="1" dirty="0"/>
              <a:t>1998-Harpies</a:t>
            </a:r>
            <a:r>
              <a:rPr lang="en-US" dirty="0"/>
              <a:t>. [Drawing]. Flickr. </a:t>
            </a:r>
            <a:r>
              <a:rPr lang="en-US" dirty="0">
                <a:hlinkClick r:id="rId3"/>
              </a:rPr>
              <a:t>https://www.flickr.com/photos/39573281@N06/9848944926r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Licensed under CC- BY-NC-NC 2.0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Wikimedia Commons. (2015). Sirens in  medieval art. [Image]. Wikimedia. https://commons.wikimedia.org/w/index.php?search=sirens+bestiary&amp;title=Special%3ASearch&amp;profile=default&amp;fulltext=1&amp;ns0=1&amp;ns6=1&amp;ns12=1&amp;ns14=1&amp;ns100=1&amp;ns106=1#/media/File:Siren_3244.jpg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https://learn.k20center.ou.edu/strategy/86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Article reference:  Cartwright, M. (2020, October 20). </a:t>
            </a:r>
            <a:r>
              <a:rPr lang="en-US" i="1" dirty="0"/>
              <a:t>Siren</a:t>
            </a:r>
            <a:r>
              <a:rPr lang="en-US" dirty="0"/>
              <a:t>. World history encyclopedia.  </a:t>
            </a:r>
            <a:r>
              <a:rPr lang="en-US" dirty="0">
                <a:hlinkClick r:id="rId3"/>
              </a:rPr>
              <a:t>https://www.ancient.eu/Siren/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4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Guardian Images (Producer). (2018, May 10). </a:t>
            </a:r>
            <a:r>
              <a:rPr lang="en-US" i="1" dirty="0">
                <a:solidFill>
                  <a:schemeClr val="dk1"/>
                </a:solidFill>
              </a:rPr>
              <a:t>Pirates Meet Mermaids at Whitecap Bay, Part 1.</a:t>
            </a:r>
            <a:r>
              <a:rPr lang="en-US" dirty="0">
                <a:solidFill>
                  <a:schemeClr val="dk1"/>
                </a:solidFill>
              </a:rPr>
              <a:t> [Video]. YouTube. </a:t>
            </a:r>
            <a:r>
              <a:rPr lang="en-US" sz="1400" u="sng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https://www.youtube.com/watch?v=0KQcsWPoazc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endParaRPr lang="en-US" dirty="0">
              <a:solidFill>
                <a:schemeClr val="dk1"/>
              </a:solidFill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Excerpted from Pirates of the Caribbean: On Stranger Tides (2011) directed by Rob Marshall</a:t>
            </a: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5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Source: Bright Side (Producer). (2018, September 8). </a:t>
            </a:r>
            <a:r>
              <a:rPr lang="en-US" i="1" dirty="0">
                <a:solidFill>
                  <a:schemeClr val="dk1"/>
                </a:solidFill>
              </a:rPr>
              <a:t>The Truth Behind the Mermaid Myth.</a:t>
            </a:r>
            <a:r>
              <a:rPr lang="en-US" dirty="0">
                <a:solidFill>
                  <a:schemeClr val="dk1"/>
                </a:solidFill>
              </a:rPr>
              <a:t> [Video]. YouTube. </a:t>
            </a:r>
            <a:r>
              <a:rPr lang="en-US" sz="1400" u="sng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https://www.youtube.com/watch?v=Htq45X4qypU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9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Source:  https://commonlit-private-assets.s3.amazonaws.com/lesson_template_pdfs/pdfs/000/002/143/original/Excerpt_from_The_Odyssey__The_Sirens-teacher.pdf?X-Amz-Algorithm=AWS4-HMAC-SHA256&amp;X-Amz-Credential=AKIAVWWGJUDZHQYRJAEU%2F20210614%2Fus-east-1%2Fs3%2Faws4_request&amp;X-Amz-Date=20210614T152507Z&amp;X-Amz-Expires=3600&amp;X-Amz-SignedHeaders=host&amp;X-Amz-Signature=7540d0f9b80f92734d70d14fff5ff7cf5f9b6236d1e48c61823530f09f5f9bcc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Source: https://learn.k20center.ou.edu/strategy/128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Kedumuc10. (2016, June 5). </a:t>
            </a:r>
            <a:r>
              <a:rPr lang="en-US" i="1" dirty="0"/>
              <a:t>Socrates-</a:t>
            </a:r>
            <a:r>
              <a:rPr lang="en-US" i="1" dirty="0" err="1"/>
              <a:t>Tiếng</a:t>
            </a:r>
            <a:r>
              <a:rPr lang="en-US" i="1" dirty="0"/>
              <a:t> Việt.  </a:t>
            </a:r>
            <a:r>
              <a:rPr lang="en-US" dirty="0"/>
              <a:t>[Image]. Wikimedia.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https://commons.wikimedia.org/wiki/File:Socrates-tranh-ve.jpg</a:t>
            </a:r>
            <a:r>
              <a:rPr lang="en-US" dirty="0"/>
              <a:t> </a:t>
            </a:r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tq45X4qypU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Htq45X4qyp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3zT2IxZQaw?feature=oembed" TargetMode="External"/><Relationship Id="rId5" Type="http://schemas.openxmlformats.org/officeDocument/2006/relationships/hyperlink" Target="https://www.youtube.com/watch?v=m3zT2IxZQaw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tPDLZyRL3o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dtPDLZyRL3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KQcsWPoazc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0KQcsWPoaz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1CB7-DD3E-557E-2EEF-C8482CCE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597C3F-A1B0-06EF-DF6F-16E32A95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945" y="4565566"/>
            <a:ext cx="3674110" cy="4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4"/>
              </a:rPr>
              <a:t>The Truth Behind the Mermaid Myth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" name="Online Media 1" title="The Truth Behind the Mermaid Myth">
            <a:hlinkClick r:id="" action="ppaction://media"/>
            <a:extLst>
              <a:ext uri="{FF2B5EF4-FFF2-40B4-BE49-F238E27FC236}">
                <a16:creationId xmlns:a16="http://schemas.microsoft.com/office/drawing/2014/main" id="{AB7ABCC1-EE86-C288-8784-ABF116507B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4379" y="270348"/>
            <a:ext cx="7528452" cy="42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9385B-9172-EFBB-F5CE-E0EC92BFF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0A6D-AEA4-F327-771D-8D49C95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Odyssey: The Sirens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5D595CD-6EED-EB2A-D2AC-6BD6DEDE56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8093869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As you read from the excerpt from The Odyssey, complete the following:</a:t>
            </a:r>
            <a:endParaRPr lang="en-US" altLang="en-US" dirty="0"/>
          </a:p>
          <a:p>
            <a:r>
              <a:rPr lang="en-US" altLang="en-US" dirty="0"/>
              <a:t>Highlight portions of the text that support your opinion.</a:t>
            </a:r>
          </a:p>
          <a:p>
            <a:r>
              <a:rPr lang="en-US" altLang="en-US" dirty="0"/>
              <a:t>In the margins, explain why you selected those passages.</a:t>
            </a:r>
          </a:p>
          <a:p>
            <a:r>
              <a:rPr lang="en-US" altLang="en-US" dirty="0"/>
              <a:t>Use your notes in the I Used To Know Chart.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CB738-6515-6573-2A0A-B39B52503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97" y="-339328"/>
            <a:ext cx="2271713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1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5FCF-FD9A-2CEC-24BF-4476DE408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3;p44">
            <a:extLst>
              <a:ext uri="{FF2B5EF4-FFF2-40B4-BE49-F238E27FC236}">
                <a16:creationId xmlns:a16="http://schemas.microsoft.com/office/drawing/2014/main" id="{2D8A6810-1581-A0E0-573D-7BB338C29E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184" y="838734"/>
            <a:ext cx="3052671" cy="3102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D4A3B-D5FB-BA6F-695C-CC796ECC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Socratic Seminar: Preparation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A0CB4B2-1D76-EC43-D4D6-5C7258274E0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582841" cy="3262312"/>
          </a:xfrm>
        </p:spPr>
        <p:txBody>
          <a:bodyPr/>
          <a:lstStyle/>
          <a:p>
            <a:r>
              <a:rPr lang="en-US" altLang="en-US" dirty="0"/>
              <a:t>Come prepared to answer the question “What is a siren?”</a:t>
            </a:r>
          </a:p>
          <a:p>
            <a:r>
              <a:rPr lang="en-US" altLang="en-US" dirty="0"/>
              <a:t>Have your text and video support ready.</a:t>
            </a:r>
          </a:p>
          <a:p>
            <a:r>
              <a:rPr lang="en-US" altLang="en-US" dirty="0"/>
              <a:t>Write 1-2 questions of your own that will help you or your classmates understand what a siren is.</a:t>
            </a:r>
          </a:p>
        </p:txBody>
      </p:sp>
    </p:spTree>
    <p:extLst>
      <p:ext uri="{BB962C8B-B14F-4D97-AF65-F5344CB8AC3E}">
        <p14:creationId xmlns:p14="http://schemas.microsoft.com/office/powerpoint/2010/main" val="209352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BBA8-9708-DD93-A019-14B01F4A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B80B25A3-EBDE-5761-0DC6-43702B2AB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282928"/>
            <a:ext cx="8019292" cy="2139950"/>
          </a:xfrm>
        </p:spPr>
        <p:txBody>
          <a:bodyPr>
            <a:normAutofit/>
          </a:bodyPr>
          <a:lstStyle/>
          <a:p>
            <a:r>
              <a:rPr lang="en-US" altLang="en-US" sz="4600" dirty="0"/>
              <a:t>So… Is the Siren a Bird or a Fish?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B33C8-62FA-4FD1-3833-342BDE2B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67" y="1857022"/>
            <a:ext cx="2765267" cy="295363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AD6BA2-45EA-450F-0EB0-FACBC33F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90" y="1858999"/>
            <a:ext cx="3099499" cy="29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0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EC87D-13AE-6BF9-E481-466E287AE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40BB-2FB3-CE55-8135-D2B2510E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Socratic Seminar: Round 1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C1352FA-B355-3930-FB2A-3E5AE6214B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Divide into two groups:</a:t>
            </a:r>
          </a:p>
          <a:p>
            <a:pPr lvl="1"/>
            <a:r>
              <a:rPr lang="en-US" altLang="en-US" sz="1800" dirty="0"/>
              <a:t>Group 1: Inner Circle</a:t>
            </a:r>
          </a:p>
          <a:p>
            <a:pPr lvl="1"/>
            <a:r>
              <a:rPr lang="en-US" altLang="en-US" sz="1800" dirty="0"/>
              <a:t>Group 2: Outer Circle</a:t>
            </a:r>
          </a:p>
          <a:p>
            <a:r>
              <a:rPr lang="en-US" altLang="en-US" dirty="0"/>
              <a:t>Round 1:</a:t>
            </a:r>
          </a:p>
          <a:p>
            <a:pPr lvl="1"/>
            <a:r>
              <a:rPr lang="en-US" altLang="en-US" sz="1800" dirty="0"/>
              <a:t>Inner Circle discusses issues outlined in the handout. (15-30 minutes)</a:t>
            </a:r>
          </a:p>
          <a:p>
            <a:pPr lvl="1"/>
            <a:r>
              <a:rPr lang="en-US" altLang="en-US" sz="1800" dirty="0"/>
              <a:t>Outer Circle silently observes dialogue and records observations.</a:t>
            </a:r>
            <a:endParaRPr lang="en-US" altLang="en-US" dirty="0"/>
          </a:p>
          <a:p>
            <a:pPr marL="64008" indent="0">
              <a:buNone/>
            </a:pPr>
            <a:r>
              <a:rPr lang="en-US" altLang="en-US" b="1" dirty="0"/>
              <a:t>Note: This exercise is NOT a debate. There is no “winner” or “loser” in the discussion.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2CA96-86EF-70AE-3B4C-B5F70CE8B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604437"/>
            <a:ext cx="2750575" cy="20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84D1-4A2E-E668-74C4-6A4CEDA2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992-CDDF-002D-6653-F638737B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Socratic Seminar: Round 2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ACBEE9D-40E6-87D1-6E03-9036025CDC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916706" cy="3262312"/>
          </a:xfrm>
        </p:spPr>
        <p:txBody>
          <a:bodyPr/>
          <a:lstStyle/>
          <a:p>
            <a:r>
              <a:rPr lang="en-US" altLang="en-US" dirty="0"/>
              <a:t>Change roles.</a:t>
            </a:r>
          </a:p>
          <a:p>
            <a:pPr lvl="1"/>
            <a:r>
              <a:rPr lang="en-US" altLang="en-US" sz="1800" dirty="0"/>
              <a:t>Inner Circle discusses issues outlined in the handout. (15-30 minutes)</a:t>
            </a:r>
          </a:p>
          <a:p>
            <a:pPr lvl="1"/>
            <a:r>
              <a:rPr lang="en-US" altLang="en-US" sz="1800" dirty="0"/>
              <a:t>Outer Circle silently observes dialogue and records observations.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6B903-4980-4E52-BFA3-E4200AF9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604437"/>
            <a:ext cx="2750575" cy="20738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CB3649-8642-076E-966F-4BF5D868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08105"/>
            <a:ext cx="7264916" cy="11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b="1" dirty="0"/>
              <a:t>Note: This exercise is NOT a debate. There is no “winner” or “loser” in the discussion.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86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3BAE-1DF4-B7E6-7446-204B8152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Roles of the Inner and Outer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D0F0A-0627-F076-C701-77577306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370013"/>
            <a:ext cx="3494228" cy="24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2400" b="1" dirty="0"/>
              <a:t>Inner Circle</a:t>
            </a:r>
          </a:p>
          <a:p>
            <a:r>
              <a:rPr lang="en-US" altLang="en-US" sz="2400" dirty="0"/>
              <a:t>Answers questions posed by teacher and classmates.</a:t>
            </a:r>
          </a:p>
          <a:p>
            <a:r>
              <a:rPr lang="en-US" altLang="en-US" sz="2400" dirty="0"/>
              <a:t>Contributes to ongoing discussion</a:t>
            </a:r>
            <a:r>
              <a:rPr lang="en-US" altLang="en-US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A9BE2F-DFD4-C9E4-1E0E-BF89C3E64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21" y="1370013"/>
            <a:ext cx="349422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2400" b="1" dirty="0"/>
              <a:t>Outer Circle</a:t>
            </a:r>
          </a:p>
          <a:p>
            <a:r>
              <a:rPr lang="en-US" altLang="en-US" sz="2400" dirty="0"/>
              <a:t>Quietly observes the inner circle.</a:t>
            </a:r>
          </a:p>
          <a:p>
            <a:r>
              <a:rPr lang="en-US" altLang="en-US" sz="2400" dirty="0"/>
              <a:t>Takes notes of the discussion.</a:t>
            </a:r>
          </a:p>
        </p:txBody>
      </p:sp>
      <p:pic>
        <p:nvPicPr>
          <p:cNvPr id="5" name="Online Media 4" title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5B18B306-1DC2-955F-D35E-4ED66AF020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72237" y="3487906"/>
            <a:ext cx="1907525" cy="10776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24AB91-8090-BB4B-EF32-3529F4602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562" y="4565566"/>
            <a:ext cx="1814874" cy="4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5"/>
              </a:rPr>
              <a:t>15 Minute Timer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8B103-D549-8B78-5D74-66C2C4E8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F8ADF-A807-73AF-323B-03E251FA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…But Now I Know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424D769-D12B-D715-A3E7-657A26B53A9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61825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b="1" dirty="0"/>
              <a:t>What is a siren?</a:t>
            </a:r>
          </a:p>
          <a:p>
            <a:r>
              <a:rPr lang="en-US" altLang="en-US" sz="2400" dirty="0"/>
              <a:t>In the “But Now I Know” column, sketch your final impression of a siren.</a:t>
            </a:r>
          </a:p>
          <a:p>
            <a:r>
              <a:rPr lang="en-US" altLang="en-US" sz="2400" dirty="0"/>
              <a:t>Did your opinion change or stay the same?</a:t>
            </a:r>
          </a:p>
          <a:p>
            <a:r>
              <a:rPr lang="en-US" altLang="en-US" sz="2400" dirty="0"/>
              <a:t>How were you influenced by the “Sirens” excerpt from “The Odyssey”?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C71B6-BF4D-8767-267D-FD641CF6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15" y="-433674"/>
            <a:ext cx="3137395" cy="3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Sirens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Is It a Bird or Is It a Fish?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33413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does perspective affect meaning?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Students will analyze texts and videos.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Students will read “The Siren” excerpt from The Odyssey.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Students will discuss in a Socratic Seminar the physical description of a siren.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A7BE-BEC0-E0A7-FBE6-32ED7F36F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8A51-65C5-24FD-92FE-CABC9859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 Used to Think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6608013-768A-B191-7D6E-34E10691334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4482943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b="1" dirty="0"/>
              <a:t>What is a siren?</a:t>
            </a:r>
          </a:p>
          <a:p>
            <a:pPr marL="64008" indent="0">
              <a:buNone/>
            </a:pPr>
            <a:r>
              <a:rPr lang="en-US" altLang="en-US" dirty="0"/>
              <a:t>In the “I Used to Think” column of the handout, sketch what you think a siren looks like.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D46C9-7182-D40F-1FD4-E1A13AB6A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86" y="771525"/>
            <a:ext cx="3137395" cy="3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572884" y="4565566"/>
            <a:ext cx="1998231" cy="449094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4"/>
              </a:rPr>
              <a:t>Song of the Sirens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Online Media 3" title="Song Of The Sirens">
            <a:hlinkClick r:id="" action="ppaction://media"/>
            <a:extLst>
              <a:ext uri="{FF2B5EF4-FFF2-40B4-BE49-F238E27FC236}">
                <a16:creationId xmlns:a16="http://schemas.microsoft.com/office/drawing/2014/main" id="{8020DB74-C905-1EB4-7B8B-1F147780FA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6982" y="219339"/>
            <a:ext cx="7693089" cy="434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725BF-2423-E78F-892A-99308AD2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92BC-5CE8-0DB6-74BB-39C46345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a Siren? Bird? Or Fish?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7AFEC-D003-2CD4-9082-EFCA6DD08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23" y="1453755"/>
            <a:ext cx="3133612" cy="334706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35E08C2-1DE5-34A3-19AC-CB5C55E8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24" y="1453755"/>
            <a:ext cx="3512365" cy="33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8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0257A-930E-4282-6688-E9BEFD31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1C98-F835-ADD4-98B8-6685596D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a Siren?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327A5EA-4021-1ABB-3209-7850A9E7B1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673578" cy="3262312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As you read the assigned article, complete a T-Chart noting support for the Siren being part</a:t>
            </a:r>
          </a:p>
          <a:p>
            <a:pPr marL="63500" indent="0">
              <a:buNone/>
            </a:pPr>
            <a:r>
              <a:rPr lang="en-US" dirty="0"/>
              <a:t>bird or part fish.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25825-1321-D3C5-CAE2-79597D2D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84" y="1079973"/>
            <a:ext cx="2755398" cy="25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1CB7-DD3E-557E-2EEF-C8482CCE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597C3F-A1B0-06EF-DF6F-16E32A95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29" y="4565566"/>
            <a:ext cx="3994341" cy="4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4"/>
              </a:rPr>
              <a:t>Pirates Meet Mermaids at Whitecap Bay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5" name="Online Media 4" title="Pirates meet Mermaids at Whitecap Bay part 1">
            <a:hlinkClick r:id="" action="ppaction://media"/>
            <a:extLst>
              <a:ext uri="{FF2B5EF4-FFF2-40B4-BE49-F238E27FC236}">
                <a16:creationId xmlns:a16="http://schemas.microsoft.com/office/drawing/2014/main" id="{B906D9DC-A050-C892-8817-19F434CFEA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7140" y="281803"/>
            <a:ext cx="7638309" cy="43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36</TotalTime>
  <Words>1035</Words>
  <Application>Microsoft Office PowerPoint</Application>
  <PresentationFormat>On-screen Show (16:9)</PresentationFormat>
  <Paragraphs>78</Paragraphs>
  <Slides>17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 Display</vt:lpstr>
      <vt:lpstr>Arial</vt:lpstr>
      <vt:lpstr>Calibri</vt:lpstr>
      <vt:lpstr>Courier New</vt:lpstr>
      <vt:lpstr>Roboto</vt:lpstr>
      <vt:lpstr>Segoe UI</vt:lpstr>
      <vt:lpstr>System Font Regular</vt:lpstr>
      <vt:lpstr>Wingdings</vt:lpstr>
      <vt:lpstr>Custom Design</vt:lpstr>
      <vt:lpstr>1_Custom Design</vt:lpstr>
      <vt:lpstr>PowerPoint Presentation</vt:lpstr>
      <vt:lpstr>The Sirens</vt:lpstr>
      <vt:lpstr>Essential Question</vt:lpstr>
      <vt:lpstr>Learning Objectives</vt:lpstr>
      <vt:lpstr>I Used to Think</vt:lpstr>
      <vt:lpstr>PowerPoint Presentation</vt:lpstr>
      <vt:lpstr>What is a Siren? Bird? Or Fish?</vt:lpstr>
      <vt:lpstr>What is a Siren?</vt:lpstr>
      <vt:lpstr>PowerPoint Presentation</vt:lpstr>
      <vt:lpstr>PowerPoint Presentation</vt:lpstr>
      <vt:lpstr>The Odyssey: The Sirens</vt:lpstr>
      <vt:lpstr>Socratic Seminar: Preparation </vt:lpstr>
      <vt:lpstr>So… Is the Siren a Bird or a Fish?</vt:lpstr>
      <vt:lpstr>Socratic Seminar: Round 1 </vt:lpstr>
      <vt:lpstr>Socratic Seminar: Round 2 </vt:lpstr>
      <vt:lpstr>The Roles of the Inner and Outer Circles</vt:lpstr>
      <vt:lpstr>…But Now I Know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4</cp:revision>
  <dcterms:created xsi:type="dcterms:W3CDTF">2026-03-24T22:25:21Z</dcterms:created>
  <dcterms:modified xsi:type="dcterms:W3CDTF">2026-03-26T17:50:00Z</dcterms:modified>
  <cp:category/>
</cp:coreProperties>
</file>