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4"/>
    <p:sldMasterId id="2147483679" r:id="rId5"/>
  </p:sldMasterIdLst>
  <p:notesMasterIdLst>
    <p:notesMasterId r:id="rId23"/>
  </p:notesMasterIdLst>
  <p:sldIdLst>
    <p:sldId id="256" r:id="rId6"/>
    <p:sldId id="257" r:id="rId7"/>
    <p:sldId id="271" r:id="rId8"/>
    <p:sldId id="272" r:id="rId9"/>
    <p:sldId id="273" r:id="rId10"/>
    <p:sldId id="274" r:id="rId11"/>
    <p:sldId id="262" r:id="rId12"/>
    <p:sldId id="275" r:id="rId13"/>
    <p:sldId id="276" r:id="rId14"/>
    <p:sldId id="277" r:id="rId15"/>
    <p:sldId id="278" r:id="rId16"/>
    <p:sldId id="279" r:id="rId17"/>
    <p:sldId id="268" r:id="rId18"/>
    <p:sldId id="280" r:id="rId19"/>
    <p:sldId id="281" r:id="rId20"/>
    <p:sldId id="269" r:id="rId21"/>
    <p:sldId id="270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A11F8-B0E7-47A8-9620-34862C27431B}" v="22" dt="2021-06-04T15:41:36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36" autoAdjust="0"/>
  </p:normalViewPr>
  <p:slideViewPr>
    <p:cSldViewPr snapToGrid="0">
      <p:cViewPr varScale="1">
        <p:scale>
          <a:sx n="201" d="100"/>
          <a:sy n="201" d="100"/>
        </p:scale>
        <p:origin x="640" y="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crates-tranh-ve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PDLZyRL3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9573281@N06/984894492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ient.eu/Sire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/0KQcsWPoaz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q45X4qypU&amp;t=9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Kedumuc10. (2016, June 5). </a:t>
            </a:r>
            <a:r>
              <a:rPr lang="en-US" i="1" dirty="0"/>
              <a:t>Socrates-</a:t>
            </a:r>
            <a:r>
              <a:rPr lang="en-US" i="1" dirty="0" err="1"/>
              <a:t>Tiếng</a:t>
            </a:r>
            <a:r>
              <a:rPr lang="en-US" i="1" dirty="0"/>
              <a:t> </a:t>
            </a:r>
            <a:r>
              <a:rPr lang="en-US" i="1" dirty="0" err="1"/>
              <a:t>Việt</a:t>
            </a:r>
            <a:r>
              <a:rPr lang="en-US" i="1" dirty="0"/>
              <a:t>.  </a:t>
            </a:r>
            <a:r>
              <a:rPr lang="en-US" dirty="0"/>
              <a:t>[Image]. Wikimedia.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https://commons.wikimedia.org/wiki/File:Socrates-tranh-ve.jpg</a:t>
            </a:r>
            <a:r>
              <a:rPr lang="en-US" dirty="0"/>
              <a:t>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04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8a556bf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8a556bf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Source:  </a:t>
            </a:r>
            <a:r>
              <a:rPr lang="en-US" dirty="0" err="1"/>
              <a:t>Komoda</a:t>
            </a:r>
            <a:r>
              <a:rPr lang="en-US" dirty="0"/>
              <a:t>, K. (2012, June 26). </a:t>
            </a:r>
            <a:r>
              <a:rPr lang="en-US" i="1" dirty="0"/>
              <a:t>1998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i="1" dirty="0"/>
              <a:t>Harpies.</a:t>
            </a:r>
            <a:r>
              <a:rPr lang="en-US" dirty="0"/>
              <a:t> [Drawing]. Flickr. https://www.flickr.com/photos/39573281@N06/9848944926r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Licensed under CC- BY-NC-NC 2.0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Wikimedia Commons. (2015). </a:t>
            </a:r>
            <a:r>
              <a:rPr lang="en-US" i="1" dirty="0"/>
              <a:t>Sirens in  medieval art. </a:t>
            </a:r>
            <a:r>
              <a:rPr lang="en-US" dirty="0"/>
              <a:t>[Image]. Wikimedia. https://commons.wikimedia.org/w/index.php?search=sirens+bestiary&amp;title=Special%3ASearch&amp;profile=default&amp;fulltext=1&amp;ns0=1&amp;ns6=1&amp;ns12=1&amp;ns14=1&amp;ns100=1&amp;ns106=1#/media/File:Siren_3244.jpg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Source: https://learn.k20center.ou.edu/strategy/781</a:t>
            </a:r>
          </a:p>
        </p:txBody>
      </p:sp>
    </p:spTree>
    <p:extLst>
      <p:ext uri="{BB962C8B-B14F-4D97-AF65-F5344CB8AC3E}">
        <p14:creationId xmlns:p14="http://schemas.microsoft.com/office/powerpoint/2010/main" val="2835070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https://learn.k20center.ou.edu/strategy/86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9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3b02fa74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3b02fa74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3c6d368a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53c6d368a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Source:  https://learn.k20center.ou.edu/strategy/137: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e5ca1843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e5ca1843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Source: https://learn.k20center.ou.edu/strategy/137</a:t>
            </a:r>
          </a:p>
        </p:txBody>
      </p:sp>
    </p:spTree>
    <p:extLst>
      <p:ext uri="{BB962C8B-B14F-4D97-AF65-F5344CB8AC3E}">
        <p14:creationId xmlns:p14="http://schemas.microsoft.com/office/powerpoint/2010/main" val="381885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>
                <a:solidFill>
                  <a:schemeClr val="dk1"/>
                </a:solidFill>
              </a:rPr>
              <a:t>SingingIntrovert</a:t>
            </a:r>
            <a:r>
              <a:rPr lang="en-US" dirty="0">
                <a:solidFill>
                  <a:schemeClr val="dk1"/>
                </a:solidFill>
              </a:rPr>
              <a:t> (Producer). (2018, July 18). </a:t>
            </a:r>
            <a:r>
              <a:rPr lang="en-US" i="1" dirty="0">
                <a:solidFill>
                  <a:schemeClr val="dk1"/>
                </a:solidFill>
              </a:rPr>
              <a:t>Song of the Sirens</a:t>
            </a:r>
            <a:r>
              <a:rPr lang="en-US" dirty="0">
                <a:solidFill>
                  <a:schemeClr val="dk1"/>
                </a:solidFill>
              </a:rPr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https://www.youtube.com/watch?v=dtPDLZyRL3o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5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3b02fa74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3b02fa74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</a:t>
            </a:r>
            <a:r>
              <a:rPr lang="en-US" dirty="0" err="1"/>
              <a:t>Komoda</a:t>
            </a:r>
            <a:r>
              <a:rPr lang="en-US" dirty="0"/>
              <a:t>, K. (2012, June 26). </a:t>
            </a:r>
            <a:r>
              <a:rPr lang="en-US" i="1" dirty="0"/>
              <a:t>1998-Harpies</a:t>
            </a:r>
            <a:r>
              <a:rPr lang="en-US" dirty="0"/>
              <a:t>. [Drawing]. Flickr. </a:t>
            </a:r>
            <a:r>
              <a:rPr lang="en-US" dirty="0">
                <a:hlinkClick r:id="rId3"/>
              </a:rPr>
              <a:t>https://www.flickr.com/photos/39573281@N06/9848944926r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Licensed under CC- BY-NC-NC 2.0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Wikimedia Commons. (2015). Sirens in  medieval art. [Image]. Wikimedia. https://commons.wikimedia.org/w/index.php?search=sirens+bestiary&amp;title=Special%3ASearch&amp;profile=default&amp;fulltext=1&amp;ns0=1&amp;ns6=1&amp;ns12=1&amp;ns14=1&amp;ns100=1&amp;ns106=1#/media/File:Siren_3244.jpg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Source: https://learn.k20center.ou.edu/strategy/86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Article reference:  Cartwright, M. (2020, October 20). </a:t>
            </a:r>
            <a:r>
              <a:rPr lang="en-US" i="1" dirty="0"/>
              <a:t>Siren</a:t>
            </a:r>
            <a:r>
              <a:rPr lang="en-US" dirty="0"/>
              <a:t>. World history encyclopedia.  </a:t>
            </a:r>
            <a:r>
              <a:rPr lang="en-US" dirty="0">
                <a:hlinkClick r:id="rId3"/>
              </a:rPr>
              <a:t>https://www.ancient.eu/Siren/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3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Guardian Images (Producer). (2018, May 10). </a:t>
            </a:r>
            <a:r>
              <a:rPr lang="en-US" i="1" dirty="0">
                <a:solidFill>
                  <a:schemeClr val="dk1"/>
                </a:solidFill>
              </a:rPr>
              <a:t>Pirates Meet Mermaids at Whitecap Bay, Part 1.</a:t>
            </a:r>
            <a:r>
              <a:rPr lang="en-US" dirty="0">
                <a:solidFill>
                  <a:schemeClr val="dk1"/>
                </a:solidFill>
              </a:rPr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https://youtube/0KQcsWPoazc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Excerpted from Pirates of the Caribbean: On Stranger Tides (2011) directed by Rob Marshall</a:t>
            </a:r>
            <a:endParaRPr lang="en-US" sz="1800" dirty="0">
              <a:latin typeface="Roboto"/>
              <a:ea typeface="Roboto"/>
              <a:cs typeface="Roboto"/>
              <a:sym typeface="Roboto"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02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Source: Bright Side (Producer). (2018, September 8). </a:t>
            </a:r>
            <a:r>
              <a:rPr lang="en-US" i="1" dirty="0">
                <a:solidFill>
                  <a:schemeClr val="dk1"/>
                </a:solidFill>
              </a:rPr>
              <a:t>The Truth Behind the Mermaid Myth.</a:t>
            </a:r>
            <a:r>
              <a:rPr lang="en-US" dirty="0">
                <a:solidFill>
                  <a:schemeClr val="dk1"/>
                </a:solidFill>
              </a:rPr>
              <a:t> [Video]. YouTube. </a:t>
            </a:r>
            <a:r>
              <a:rPr lang="en-US" dirty="0">
                <a:hlinkClick r:id="rId3"/>
              </a:rPr>
              <a:t>(149) The Truth Behind the Mermaid Myth - YouTube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2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Source:  https://commonlit-private-assets.s3.amazonaws.com/lesson_template_pdfs/pdfs/000/002/143/original/Excerpt_from_The_Odyssey__The_Sirens-teacher.pdf?X-Amz-Algorithm=AWS4-HMAC-SHA256&amp;X-Amz-Credential=AKIAVWWGJUDZHQYRJAEU%2F20210614%2Fus-east-1%2Fs3%2Faws4_request&amp;X-Amz-Date=20210614T152507Z&amp;X-Amz-Expires=3600&amp;X-Amz-SignedHeaders=host&amp;X-Amz-Signature=7540d0f9b80f92734d70d14fff5ff7cf5f9b6236d1e48c61823530f09f5f9bcc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Source: https://learn.k20center.ou.edu/strategy/128</a:t>
            </a:r>
          </a:p>
        </p:txBody>
      </p:sp>
    </p:spTree>
    <p:extLst>
      <p:ext uri="{BB962C8B-B14F-4D97-AF65-F5344CB8AC3E}">
        <p14:creationId xmlns:p14="http://schemas.microsoft.com/office/powerpoint/2010/main" val="142339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7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86" name="Google Shape;8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08" name="Google Shape;10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18" name="Google Shape;1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tq45X4qypU?feature=oembed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3zT2IxZQa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dtPDLZyRL3o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0KQcsWPoazc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Truth Behind the Mermaid Myth">
            <a:hlinkClick r:id="" action="ppaction://media"/>
            <a:extLst>
              <a:ext uri="{FF2B5EF4-FFF2-40B4-BE49-F238E27FC236}">
                <a16:creationId xmlns:a16="http://schemas.microsoft.com/office/drawing/2014/main" id="{CE7D7E5B-7D55-4C81-B12C-E09C682230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4986" y="1290743"/>
            <a:ext cx="6096000" cy="3429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160079-084C-40D1-A2E0-B0DC7241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82626"/>
            <a:ext cx="8305800" cy="857400"/>
          </a:xfrm>
        </p:spPr>
        <p:txBody>
          <a:bodyPr/>
          <a:lstStyle/>
          <a:p>
            <a:r>
              <a:rPr lang="en-US" dirty="0"/>
              <a:t>The Truth Behind the Mermaid Myth</a:t>
            </a:r>
          </a:p>
        </p:txBody>
      </p:sp>
    </p:spTree>
    <p:extLst>
      <p:ext uri="{BB962C8B-B14F-4D97-AF65-F5344CB8AC3E}">
        <p14:creationId xmlns:p14="http://schemas.microsoft.com/office/powerpoint/2010/main" val="18121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1C08-A346-464F-AE8F-275CB198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39" y="252350"/>
            <a:ext cx="8229600" cy="857400"/>
          </a:xfrm>
        </p:spPr>
        <p:txBody>
          <a:bodyPr/>
          <a:lstStyle/>
          <a:p>
            <a:r>
              <a:rPr lang="en-US" dirty="0"/>
              <a:t>The Odyssey: The Sirens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31FD7-6E70-438D-8974-1CDDA448A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709" y="1231734"/>
            <a:ext cx="5150079" cy="3248509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/>
              <a:t>As you read from the excerpt from The Odyssey, complete the following:</a:t>
            </a:r>
          </a:p>
          <a:p>
            <a:r>
              <a:rPr lang="en-US" sz="2400" dirty="0"/>
              <a:t>Highlight portions of the text that support your opinion. </a:t>
            </a:r>
          </a:p>
          <a:p>
            <a:r>
              <a:rPr lang="en-US" sz="2400" dirty="0"/>
              <a:t>In the margins, explain why you selected those passages.</a:t>
            </a:r>
          </a:p>
          <a:p>
            <a:r>
              <a:rPr lang="en-US" sz="2400" dirty="0"/>
              <a:t>Use your notes in your I Used To Know Chart</a:t>
            </a:r>
          </a:p>
        </p:txBody>
      </p:sp>
      <p:pic>
        <p:nvPicPr>
          <p:cNvPr id="6" name="Google Shape;187;p43">
            <a:extLst>
              <a:ext uri="{FF2B5EF4-FFF2-40B4-BE49-F238E27FC236}">
                <a16:creationId xmlns:a16="http://schemas.microsoft.com/office/drawing/2014/main" id="{00DD8F2B-730F-44FE-B02E-11E2961972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6131442" y="1117327"/>
            <a:ext cx="2109575" cy="2729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9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FF5B5F-62A8-4E23-9E09-81D1AD35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3092"/>
            <a:ext cx="5691499" cy="857400"/>
          </a:xfrm>
        </p:spPr>
        <p:txBody>
          <a:bodyPr/>
          <a:lstStyle/>
          <a:p>
            <a:r>
              <a:rPr lang="en-US" dirty="0"/>
              <a:t>Socratic Seminar: Preparation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E6DCD9-08A5-40B0-9935-CF46FE739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3146"/>
            <a:ext cx="4195119" cy="2740443"/>
          </a:xfrm>
        </p:spPr>
        <p:txBody>
          <a:bodyPr/>
          <a:lstStyle/>
          <a:p>
            <a:r>
              <a:rPr lang="en-US" sz="2000" dirty="0"/>
              <a:t>Come prepared to answer the question “What is a siren?”</a:t>
            </a:r>
          </a:p>
          <a:p>
            <a:r>
              <a:rPr lang="en-US" sz="2000" dirty="0"/>
              <a:t>Have your text and video support ready.</a:t>
            </a:r>
          </a:p>
          <a:p>
            <a:r>
              <a:rPr lang="en-US" sz="2000" dirty="0"/>
              <a:t>Write 1-2 questions of your own that will help you or your classmates understand what a siren is. </a:t>
            </a:r>
          </a:p>
        </p:txBody>
      </p:sp>
      <p:pic>
        <p:nvPicPr>
          <p:cNvPr id="9" name="Google Shape;193;p44">
            <a:extLst>
              <a:ext uri="{FF2B5EF4-FFF2-40B4-BE49-F238E27FC236}">
                <a16:creationId xmlns:a16="http://schemas.microsoft.com/office/drawing/2014/main" id="{4BC0B59F-70D8-4B4E-8B68-6080931AD2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631" y="1370944"/>
            <a:ext cx="3052671" cy="3102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4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5"/>
          <p:cNvSpPr txBox="1">
            <a:spLocks noGrp="1"/>
          </p:cNvSpPr>
          <p:nvPr>
            <p:ph type="title"/>
          </p:nvPr>
        </p:nvSpPr>
        <p:spPr>
          <a:xfrm>
            <a:off x="912655" y="171772"/>
            <a:ext cx="6856255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So...Is the Siren a Bird or a Fish? </a:t>
            </a:r>
            <a:endParaRPr sz="4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B4813-D033-4C69-8C1E-6DD1840F9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36" y="1414514"/>
            <a:ext cx="3008090" cy="33305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0BB0FD-3E7B-4735-88FD-F63C0004E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95287"/>
            <a:ext cx="3316632" cy="33689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963C7-15E3-4BBC-BF26-4C1EB73A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4" y="272475"/>
            <a:ext cx="5251391" cy="857400"/>
          </a:xfrm>
        </p:spPr>
        <p:txBody>
          <a:bodyPr/>
          <a:lstStyle/>
          <a:p>
            <a:r>
              <a:rPr lang="en-US" dirty="0"/>
              <a:t>Socratic Seminar: Round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9155E-0718-4F30-A9D9-C09D2039E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564" y="1151096"/>
            <a:ext cx="4965107" cy="3946470"/>
          </a:xfrm>
        </p:spPr>
        <p:txBody>
          <a:bodyPr/>
          <a:lstStyle/>
          <a:p>
            <a:r>
              <a:rPr lang="en-US" sz="2400" dirty="0"/>
              <a:t>Divide into two groups: </a:t>
            </a:r>
          </a:p>
          <a:p>
            <a:pPr lvl="1"/>
            <a:r>
              <a:rPr lang="en-US" sz="1600" dirty="0"/>
              <a:t>Group 1: Inner Circle</a:t>
            </a:r>
          </a:p>
          <a:p>
            <a:pPr lvl="1"/>
            <a:r>
              <a:rPr lang="en-US" sz="1600" dirty="0"/>
              <a:t>Group 2: Outer Circle</a:t>
            </a:r>
          </a:p>
          <a:p>
            <a:r>
              <a:rPr lang="en-US" sz="2400" dirty="0"/>
              <a:t>Round 1:</a:t>
            </a:r>
          </a:p>
          <a:p>
            <a:pPr lvl="1"/>
            <a:r>
              <a:rPr lang="en-US" sz="1600" dirty="0"/>
              <a:t>Inner Circle discusses issues outlined in the handout. (15-30 minutes)</a:t>
            </a:r>
          </a:p>
          <a:p>
            <a:pPr lvl="1"/>
            <a:r>
              <a:rPr lang="en-US" sz="1600" dirty="0"/>
              <a:t>Outer Circle silently observes dialogue and records observations. </a:t>
            </a:r>
          </a:p>
          <a:p>
            <a:pPr marL="63500" indent="0">
              <a:buNone/>
            </a:pPr>
            <a:r>
              <a:rPr lang="en-US" sz="2000" b="1" dirty="0"/>
              <a:t>Note: This exercise is NOT a debate. There is no “winner” or “loser” in the discussions.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277A5-0A7D-4749-935D-2E6F7B5E8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797039" y="1055778"/>
            <a:ext cx="2368958" cy="34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1FE2-8E1F-4156-9D98-54038FA9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Socratic Seminar: Round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18BBA-0367-4CD1-A285-EE68ECA0F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584677" cy="3291900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/>
              <a:t>Change roles. </a:t>
            </a:r>
          </a:p>
          <a:p>
            <a:pPr lvl="1"/>
            <a:r>
              <a:rPr lang="en-US" sz="1600" dirty="0"/>
              <a:t>Inner Circle discusses issues outlined in the handout. (15-30 minutes)</a:t>
            </a:r>
          </a:p>
          <a:p>
            <a:pPr lvl="1"/>
            <a:r>
              <a:rPr lang="en-US" sz="1600" dirty="0"/>
              <a:t>Outer Circle observes dialogue and records observations. </a:t>
            </a:r>
          </a:p>
          <a:p>
            <a:pPr marL="63500" indent="0">
              <a:buNone/>
            </a:pPr>
            <a:r>
              <a:rPr lang="en-US" sz="2000" b="1" dirty="0"/>
              <a:t>Reminder: This exercise is NOT a debate. There is no “winner” or “loser” in the discussions.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1A444-5527-43CC-B399-198F2C0BA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491068" y="833384"/>
            <a:ext cx="1866367" cy="31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Roles of the Inner and Outer Circles</a:t>
            </a:r>
            <a:endParaRPr dirty="0"/>
          </a:p>
        </p:txBody>
      </p:sp>
      <p:sp>
        <p:nvSpPr>
          <p:cNvPr id="208" name="Google Shape;208;p4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Inner Circle</a:t>
            </a:r>
            <a:endParaRPr dirty="0"/>
          </a:p>
        </p:txBody>
      </p:sp>
      <p:sp>
        <p:nvSpPr>
          <p:cNvPr id="209" name="Google Shape;209;p4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Outer Circle</a:t>
            </a:r>
            <a:endParaRPr dirty="0"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3"/>
          </p:nvPr>
        </p:nvSpPr>
        <p:spPr>
          <a:xfrm>
            <a:off x="309473" y="1885836"/>
            <a:ext cx="3809364" cy="1371829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Answers questions posed by teacher and classmates.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Contributes to ongoing discussion.</a:t>
            </a:r>
            <a:endParaRPr dirty="0"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4"/>
          </p:nvPr>
        </p:nvSpPr>
        <p:spPr>
          <a:xfrm>
            <a:off x="4551023" y="1855927"/>
            <a:ext cx="3576542" cy="1096646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Quietly observes the inner circle. 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Takes notes of the discussion.</a:t>
            </a:r>
            <a:endParaRPr dirty="0"/>
          </a:p>
        </p:txBody>
      </p:sp>
      <p:pic>
        <p:nvPicPr>
          <p:cNvPr id="212" name="Google Shape;212;p46" title="K20 1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308" y="3132034"/>
            <a:ext cx="2590480" cy="1920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…But Now I Know</a:t>
            </a:r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What is a Siren?</a:t>
            </a:r>
            <a:endParaRPr/>
          </a:p>
        </p:txBody>
      </p:sp>
      <p:pic>
        <p:nvPicPr>
          <p:cNvPr id="219" name="Google Shape;2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751810" y="938231"/>
            <a:ext cx="2288420" cy="326703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677032" cy="3030928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200" dirty="0"/>
              <a:t>In the “But Now I Know” column, sketch your final impression of a siren. 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200" dirty="0"/>
              <a:t>Did your opinion change or stay the same?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200" dirty="0"/>
              <a:t>How were you influenced by the “Sirens” excerpt from “The Odyssey?</a:t>
            </a:r>
            <a:endParaRPr sz="22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Sirens</a:t>
            </a:r>
            <a:endParaRPr dirty="0"/>
          </a:p>
        </p:txBody>
      </p:sp>
      <p:sp>
        <p:nvSpPr>
          <p:cNvPr id="132" name="Google Shape;132;p3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Is It a Bird or Is It a Fish?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FCF1E-BD39-4AA5-B111-2A617D56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1F236-61B2-4BB1-BA42-559F227C2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perspective affect meaning? </a:t>
            </a:r>
          </a:p>
        </p:txBody>
      </p:sp>
    </p:spTree>
    <p:extLst>
      <p:ext uri="{BB962C8B-B14F-4D97-AF65-F5344CB8AC3E}">
        <p14:creationId xmlns:p14="http://schemas.microsoft.com/office/powerpoint/2010/main" val="13003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56BE-BB1D-4848-829E-B561EA22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90192"/>
            <a:ext cx="7772400" cy="1021800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50F95-9F89-4A10-A897-879A8BC9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104" y="1608368"/>
            <a:ext cx="7772400" cy="2512609"/>
          </a:xfrm>
        </p:spPr>
        <p:txBody>
          <a:bodyPr/>
          <a:lstStyle/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Students will analyze texts and videos.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Students will read “The Siren” excerpt from The Odyssey.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Students will discuss in a </a:t>
            </a:r>
            <a:r>
              <a:rPr lang="en-US"/>
              <a:t>Socratic Seminar the </a:t>
            </a:r>
            <a:r>
              <a:rPr lang="en-US" dirty="0"/>
              <a:t>physical description of a siren. </a:t>
            </a:r>
          </a:p>
        </p:txBody>
      </p:sp>
    </p:spTree>
    <p:extLst>
      <p:ext uri="{BB962C8B-B14F-4D97-AF65-F5344CB8AC3E}">
        <p14:creationId xmlns:p14="http://schemas.microsoft.com/office/powerpoint/2010/main" val="14486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B5BA-51D2-416F-9072-FC5E58DE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Used to Think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C4B2C-459B-4148-A0FE-2AE99A9C9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402826" cy="2333809"/>
          </a:xfrm>
        </p:spPr>
        <p:txBody>
          <a:bodyPr/>
          <a:lstStyle/>
          <a:p>
            <a:pPr marL="63500" indent="0">
              <a:buNone/>
            </a:pPr>
            <a:r>
              <a:rPr lang="en-US" b="1" dirty="0"/>
              <a:t>What is a siren?</a:t>
            </a:r>
          </a:p>
          <a:p>
            <a:pPr marL="63500" indent="0">
              <a:buNone/>
            </a:pPr>
            <a:r>
              <a:rPr lang="en-US" dirty="0"/>
              <a:t>In the “I Used to Think” column of the handout, sketch what you think </a:t>
            </a:r>
          </a:p>
          <a:p>
            <a:pPr marL="63500" indent="0">
              <a:buNone/>
            </a:pPr>
            <a:r>
              <a:rPr lang="en-US" dirty="0"/>
              <a:t>a siren looks like. </a:t>
            </a:r>
          </a:p>
        </p:txBody>
      </p:sp>
      <p:pic>
        <p:nvPicPr>
          <p:cNvPr id="6" name="Google Shape;151;p37">
            <a:extLst>
              <a:ext uri="{FF2B5EF4-FFF2-40B4-BE49-F238E27FC236}">
                <a16:creationId xmlns:a16="http://schemas.microsoft.com/office/drawing/2014/main" id="{E2797F7B-3D33-4297-BEA4-9E73914A9E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0000">
            <a:off x="6176719" y="911942"/>
            <a:ext cx="2111063" cy="2866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3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ong Of The Sirens">
            <a:hlinkClick r:id="" action="ppaction://media"/>
            <a:extLst>
              <a:ext uri="{FF2B5EF4-FFF2-40B4-BE49-F238E27FC236}">
                <a16:creationId xmlns:a16="http://schemas.microsoft.com/office/drawing/2014/main" id="{376D3099-325B-4E0B-8850-1B441B26BE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8623" y="1424691"/>
            <a:ext cx="5201377" cy="29257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1D804C-E298-4C31-9F0E-73CE6467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310"/>
            <a:ext cx="3657600" cy="857400"/>
          </a:xfrm>
        </p:spPr>
        <p:txBody>
          <a:bodyPr/>
          <a:lstStyle/>
          <a:p>
            <a:r>
              <a:rPr lang="en-US" dirty="0"/>
              <a:t>Song of the Sirens</a:t>
            </a:r>
          </a:p>
        </p:txBody>
      </p:sp>
    </p:spTree>
    <p:extLst>
      <p:ext uri="{BB962C8B-B14F-4D97-AF65-F5344CB8AC3E}">
        <p14:creationId xmlns:p14="http://schemas.microsoft.com/office/powerpoint/2010/main" val="12677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 Siren?  Bird? </a:t>
            </a:r>
            <a:r>
              <a:rPr lang="en-US" dirty="0"/>
              <a:t>O</a:t>
            </a:r>
            <a:r>
              <a:rPr lang="en" dirty="0"/>
              <a:t>r Fish?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F9DDE-34C9-4B10-A35B-C0A20DDAA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28" y="1793020"/>
            <a:ext cx="2787265" cy="29771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F594AF-0220-46BB-A8B9-C7935327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07" y="1793020"/>
            <a:ext cx="3124156" cy="299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07D143-E599-43A9-A7A1-F2FC1942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Siren?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73774D-B252-427F-A6AC-616F8DE4C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2892"/>
            <a:ext cx="5003563" cy="2265356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As you read the assigned article, complete a T-Chart noting </a:t>
            </a:r>
          </a:p>
          <a:p>
            <a:pPr marL="63500" indent="0">
              <a:buNone/>
            </a:pPr>
            <a:r>
              <a:rPr lang="en-US" dirty="0"/>
              <a:t>support for the Siren being part</a:t>
            </a:r>
          </a:p>
          <a:p>
            <a:pPr marL="63500" indent="0">
              <a:buNone/>
            </a:pPr>
            <a:r>
              <a:rPr lang="en-US" dirty="0"/>
              <a:t>bird or part fish. </a:t>
            </a:r>
          </a:p>
        </p:txBody>
      </p:sp>
      <p:pic>
        <p:nvPicPr>
          <p:cNvPr id="8" name="Google Shape;170;p40">
            <a:extLst>
              <a:ext uri="{FF2B5EF4-FFF2-40B4-BE49-F238E27FC236}">
                <a16:creationId xmlns:a16="http://schemas.microsoft.com/office/drawing/2014/main" id="{5EC5F40F-3C78-41DF-913C-1850BC5C44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0000">
            <a:off x="5684483" y="1092295"/>
            <a:ext cx="2415155" cy="3122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5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irates meet Mermaids at Whitecap Bay part 1">
            <a:hlinkClick r:id="" action="ppaction://media"/>
            <a:extLst>
              <a:ext uri="{FF2B5EF4-FFF2-40B4-BE49-F238E27FC236}">
                <a16:creationId xmlns:a16="http://schemas.microsoft.com/office/drawing/2014/main" id="{C0D912B1-B2F3-488E-8D2E-55260E8376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4689" y="1335455"/>
            <a:ext cx="6100804" cy="343170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63A82F-4D36-45FF-A6E5-38CA3A20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24866"/>
            <a:ext cx="8305800" cy="857400"/>
          </a:xfrm>
        </p:spPr>
        <p:txBody>
          <a:bodyPr/>
          <a:lstStyle/>
          <a:p>
            <a:r>
              <a:rPr lang="en-US" dirty="0"/>
              <a:t>Pirates Meet Mermaids at Whitecap Bay</a:t>
            </a:r>
          </a:p>
        </p:txBody>
      </p:sp>
    </p:spTree>
    <p:extLst>
      <p:ext uri="{BB962C8B-B14F-4D97-AF65-F5344CB8AC3E}">
        <p14:creationId xmlns:p14="http://schemas.microsoft.com/office/powerpoint/2010/main" val="3854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DB2623-118F-4FA1-BA87-D125AB7544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0AE6A8-3580-4B36-B1D3-3CFB5D1A81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2C33BD-1E43-4771-B64F-ADE818BB174A}">
  <ds:schemaRefs>
    <ds:schemaRef ds:uri="http://www.w3.org/XML/1998/namespace"/>
    <ds:schemaRef ds:uri="http://schemas.openxmlformats.org/package/2006/metadata/core-properties"/>
    <ds:schemaRef ds:uri="d06b737b-b789-4524-96b5-d3d460658ae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66e68ee-ec3c-4f12-bd4f-fedbbec8de0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1006</Words>
  <Application>Microsoft Office PowerPoint</Application>
  <PresentationFormat>On-screen Show (16:9)</PresentationFormat>
  <Paragraphs>78</Paragraphs>
  <Slides>17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Noto Sans Symbols</vt:lpstr>
      <vt:lpstr>Georgia</vt:lpstr>
      <vt:lpstr>Roboto</vt:lpstr>
      <vt:lpstr>Calibri</vt:lpstr>
      <vt:lpstr>Constantia</vt:lpstr>
      <vt:lpstr>Arial</vt:lpstr>
      <vt:lpstr>Segoe UI</vt:lpstr>
      <vt:lpstr>LEARN theme</vt:lpstr>
      <vt:lpstr>LEARN theme</vt:lpstr>
      <vt:lpstr>PowerPoint Presentation</vt:lpstr>
      <vt:lpstr>The Sirens</vt:lpstr>
      <vt:lpstr>Essential Questions </vt:lpstr>
      <vt:lpstr>Lesson Objectives</vt:lpstr>
      <vt:lpstr>I Used to Think </vt:lpstr>
      <vt:lpstr>Song of the Sirens</vt:lpstr>
      <vt:lpstr>What is a Siren?  Bird? Or Fish?</vt:lpstr>
      <vt:lpstr>What is a Siren? </vt:lpstr>
      <vt:lpstr>Pirates Meet Mermaids at Whitecap Bay</vt:lpstr>
      <vt:lpstr>The Truth Behind the Mermaid Myth</vt:lpstr>
      <vt:lpstr>The Odyssey: The Sirens</vt:lpstr>
      <vt:lpstr>Socratic Seminar: Preparation</vt:lpstr>
      <vt:lpstr>So...Is the Siren a Bird or a Fish? </vt:lpstr>
      <vt:lpstr>Socratic Seminar: Round 1</vt:lpstr>
      <vt:lpstr>Socratic Seminar: Round 2</vt:lpstr>
      <vt:lpstr>The Roles of the Inner and Outer Circles</vt:lpstr>
      <vt:lpstr>…But Now I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18</cp:revision>
  <dcterms:modified xsi:type="dcterms:W3CDTF">2021-06-14T20:23:05Z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