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yram6xQDMUBizVKvfX1vQY77w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D2E89F-8BF8-4D20-A0BC-9839F0CBDE5C}">
  <a:tblStyle styleId="{46D2E89F-8BF8-4D20-A0BC-9839F0CBDE5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7"/>
          </a:solidFill>
        </a:fill>
      </a:tcStyle>
    </a:wholeTbl>
    <a:band1H>
      <a:tcTxStyle/>
      <a:tcStyle>
        <a:tcBdr/>
        <a:fill>
          <a:solidFill>
            <a:srgbClr val="D6CA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CA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815"/>
  </p:normalViewPr>
  <p:slideViewPr>
    <p:cSldViewPr snapToGrid="0">
      <p:cViewPr varScale="1">
        <p:scale>
          <a:sx n="154" d="100"/>
          <a:sy n="154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caa7fe7d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caa7fe7d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caa7fe7d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caa7fe7d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Image Source: </a:t>
            </a:r>
            <a:r>
              <a:rPr lang="en-US"/>
              <a:t>University of Texas. (n.d.). Line spectra in hydrogen. Chemistry 301 https://ch301.cm.utexas.edu/atomic/index.php#H-atom/linespectra.htm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/>
              <a:t>Video Source: </a:t>
            </a:r>
            <a:r>
              <a:rPr lang="en-US" b="0" i="0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NPR's Skunk Bear. (2017, July 3). The science of firework color [Video]. 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https://</a:t>
            </a:r>
            <a:r>
              <a:rPr lang="en-US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www.youtube.com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watch?v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=dW5OBrB4MRM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Image Source: </a:t>
            </a:r>
            <a:r>
              <a:rPr lang="en-US"/>
              <a:t>Pihl, M. (2013, October 2). Northern lights in Greenland. Wikimedia Commons. https://commons.wikimedia.org/wiki/File:Northern_lights_in_Greenland_(14990374447).jpg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Three stray, one stays.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https://learn.k20center.ou.edu/strategy/85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Image Source: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[pikisuperstar]. (n.d.). Neon alphabet [Image]. Freepik. https://www.freepik.com/free-vector/neon-alphabet_4171931.htm#page=1&amp;query=neon%20alphabet&amp;position=0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[katemangostar]. (n.d.). Multicolored firework brick background neon style [Image]. Freepik. https://www.freepik.com/free-vector/multicolored-firework-brick-background-neon-style_2553671.htm#page=1&amp;query=multicolored%20firework%20brick&amp;position=0</a:t>
            </a: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Image Source: </a:t>
            </a:r>
            <a:r>
              <a:rPr lang="en-US"/>
              <a:t>NASA Space Telescope Science Institute. (2019, June 6). Spectra showing different elements. Hubblesite. https://hubblesite.org/image/4511/category/115-spectra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caa7fe7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caa7fe7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Image Source: </a:t>
            </a:r>
            <a:r>
              <a:rPr lang="en-US"/>
              <a:t>Noschese 180. (2014). Emission spectra. A picture-a-day for the school year. https://noschese180.files.wordpress.com/2014/12/ emission_spec.png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caa7fe7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caa7fe7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3" name="Google Shape;5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3" descr="A picture containing transport, wheel&#10;&#10;Description automatically generated"/>
          <p:cNvPicPr preferRelativeResize="0"/>
          <p:nvPr/>
        </p:nvPicPr>
        <p:blipFill rotWithShape="1">
          <a:blip r:embed="rId2">
            <a:alphaModFix amt="72000"/>
          </a:blip>
          <a:srcRect/>
          <a:stretch/>
        </p:blipFill>
        <p:spPr>
          <a:xfrm>
            <a:off x="7989489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089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9" descr="A picture containing transport, wheel&#10;&#10;Description automatically generated"/>
          <p:cNvPicPr preferRelativeResize="0"/>
          <p:nvPr/>
        </p:nvPicPr>
        <p:blipFill rotWithShape="1">
          <a:blip r:embed="rId2">
            <a:alphaModFix amt="72000"/>
          </a:blip>
          <a:srcRect/>
          <a:stretch/>
        </p:blipFill>
        <p:spPr>
          <a:xfrm>
            <a:off x="7989489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089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0" descr="A picture containing transport, wheel&#10;&#10;Description automatically generated"/>
          <p:cNvPicPr preferRelativeResize="0"/>
          <p:nvPr/>
        </p:nvPicPr>
        <p:blipFill rotWithShape="1">
          <a:blip r:embed="rId2">
            <a:alphaModFix amt="72000"/>
          </a:blip>
          <a:srcRect/>
          <a:stretch/>
        </p:blipFill>
        <p:spPr>
          <a:xfrm>
            <a:off x="7989489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089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41" descr="A picture containing transport, wheel&#10;&#10;Description automatically generated"/>
          <p:cNvPicPr preferRelativeResize="0"/>
          <p:nvPr/>
        </p:nvPicPr>
        <p:blipFill rotWithShape="1">
          <a:blip r:embed="rId2">
            <a:alphaModFix amt="72000"/>
          </a:blip>
          <a:srcRect/>
          <a:stretch/>
        </p:blipFill>
        <p:spPr>
          <a:xfrm>
            <a:off x="7989489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089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2" descr="A picture containing transport, wheel&#10;&#10;Description automatically generated"/>
          <p:cNvPicPr preferRelativeResize="0"/>
          <p:nvPr/>
        </p:nvPicPr>
        <p:blipFill rotWithShape="1">
          <a:blip r:embed="rId2">
            <a:alphaModFix amt="72000"/>
          </a:blip>
          <a:srcRect/>
          <a:stretch/>
        </p:blipFill>
        <p:spPr>
          <a:xfrm>
            <a:off x="7989489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089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3" descr="A picture containing transport, wheel&#10;&#10;Description automatically generated"/>
          <p:cNvPicPr preferRelativeResize="0"/>
          <p:nvPr/>
        </p:nvPicPr>
        <p:blipFill rotWithShape="1">
          <a:blip r:embed="rId2">
            <a:alphaModFix amt="72000"/>
          </a:blip>
          <a:srcRect/>
          <a:stretch/>
        </p:blipFill>
        <p:spPr>
          <a:xfrm>
            <a:off x="7989489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089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44" descr="A picture containing transport, wheel&#10;&#10;Description automatically generated"/>
          <p:cNvPicPr preferRelativeResize="0"/>
          <p:nvPr/>
        </p:nvPicPr>
        <p:blipFill rotWithShape="1">
          <a:blip r:embed="rId2">
            <a:alphaModFix amt="72000"/>
          </a:blip>
          <a:srcRect/>
          <a:stretch/>
        </p:blipFill>
        <p:spPr>
          <a:xfrm>
            <a:off x="7989489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089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45" descr="A picture containing transport, wheel&#10;&#10;Description automatically generated"/>
          <p:cNvPicPr preferRelativeResize="0"/>
          <p:nvPr/>
        </p:nvPicPr>
        <p:blipFill rotWithShape="1">
          <a:blip r:embed="rId2">
            <a:alphaModFix amt="72000"/>
          </a:blip>
          <a:srcRect/>
          <a:stretch/>
        </p:blipFill>
        <p:spPr>
          <a:xfrm>
            <a:off x="7989489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089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46" descr="A picture containing transport, wheel&#10;&#10;Description automatically generated"/>
          <p:cNvPicPr preferRelativeResize="0"/>
          <p:nvPr/>
        </p:nvPicPr>
        <p:blipFill rotWithShape="1">
          <a:blip r:embed="rId2">
            <a:alphaModFix amt="72000"/>
          </a:blip>
          <a:srcRect/>
          <a:stretch/>
        </p:blipFill>
        <p:spPr>
          <a:xfrm>
            <a:off x="7989489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089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dW5OBrB4MRM?feature=oembed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caa7fe7d9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3: Groups</a:t>
            </a:r>
            <a:endParaRPr dirty="0"/>
          </a:p>
        </p:txBody>
      </p:sp>
      <p:sp>
        <p:nvSpPr>
          <p:cNvPr id="140" name="Google Shape;140;g33caa7fe7d9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you are finished observing the tubes, form peer groups to compare data.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Help classmates who may have been rushed or missed a sample to complete their data set.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457200" y="37761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Give Your Table a Good Title!</a:t>
            </a:r>
            <a:endParaRPr dirty="0"/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798022" y="2394065"/>
            <a:ext cx="5562137" cy="2364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chemeClr val="lt1"/>
                </a:solidFill>
              </a:rPr>
              <a:t>In science, most titles:</a:t>
            </a:r>
            <a:endParaRPr dirty="0"/>
          </a:p>
          <a:p>
            <a:pPr marL="512763" lvl="0" indent="-28416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Are descriptive </a:t>
            </a:r>
            <a:r>
              <a:rPr lang="en-US" i="1" dirty="0">
                <a:solidFill>
                  <a:schemeClr val="lt1"/>
                </a:solidFill>
              </a:rPr>
              <a:t>(detailed and a little longer than you might expect).</a:t>
            </a:r>
            <a:endParaRPr dirty="0"/>
          </a:p>
          <a:p>
            <a:pPr marL="512763" lvl="0" indent="-28416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Summarize a key result. </a:t>
            </a:r>
            <a:br>
              <a:rPr lang="en-US" dirty="0">
                <a:solidFill>
                  <a:schemeClr val="lt1"/>
                </a:solidFill>
              </a:rPr>
            </a:br>
            <a:r>
              <a:rPr lang="en-US" i="1" dirty="0">
                <a:solidFill>
                  <a:schemeClr val="lt1"/>
                </a:solidFill>
              </a:rPr>
              <a:t>(What did you learn?)</a:t>
            </a:r>
            <a:endParaRPr dirty="0"/>
          </a:p>
        </p:txBody>
      </p:sp>
      <p:sp>
        <p:nvSpPr>
          <p:cNvPr id="147" name="Google Shape;147;p8"/>
          <p:cNvSpPr txBox="1"/>
          <p:nvPr/>
        </p:nvSpPr>
        <p:spPr>
          <a:xfrm>
            <a:off x="665307" y="1371421"/>
            <a:ext cx="661416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a good scientific title to your data table.</a:t>
            </a:r>
            <a:endParaRPr sz="26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your title with others.</a:t>
            </a:r>
            <a:endParaRPr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caa7fe7d9_0_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</a:t>
            </a:r>
            <a:endParaRPr dirty="0"/>
          </a:p>
        </p:txBody>
      </p:sp>
      <p:sp>
        <p:nvSpPr>
          <p:cNvPr id="161" name="Google Shape;161;g33caa7fe7d9_0_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Lesson Guide handout answer questions 1-10 under the Explain section.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chances and make hypotheses using your own words.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 idx="4294967295"/>
          </p:nvPr>
        </p:nvSpPr>
        <p:spPr>
          <a:xfrm>
            <a:off x="457200" y="33496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Do Atoms Make Light?</a:t>
            </a:r>
            <a:endParaRPr dirty="0"/>
          </a:p>
        </p:txBody>
      </p:sp>
      <p:sp>
        <p:nvSpPr>
          <p:cNvPr id="167" name="Google Shape;167;p10"/>
          <p:cNvSpPr txBox="1">
            <a:spLocks noGrp="1"/>
          </p:cNvSpPr>
          <p:nvPr>
            <p:ph type="body" idx="4294967295"/>
          </p:nvPr>
        </p:nvSpPr>
        <p:spPr>
          <a:xfrm>
            <a:off x="457200" y="1220314"/>
            <a:ext cx="8229600" cy="168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makes ground different from excited?</a:t>
            </a:r>
            <a:endParaRPr dirty="0"/>
          </a:p>
          <a:p>
            <a: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is electricity’s role? When do we make light?</a:t>
            </a:r>
            <a:endParaRPr dirty="0"/>
          </a:p>
          <a:p>
            <a: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should we call each step?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969" y="3054295"/>
            <a:ext cx="5667334" cy="1754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body" idx="4294967295"/>
          </p:nvPr>
        </p:nvSpPr>
        <p:spPr>
          <a:xfrm>
            <a:off x="4775200" y="1439863"/>
            <a:ext cx="4368800" cy="33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Different </a:t>
            </a:r>
            <a:r>
              <a:rPr lang="en-US" sz="2000" i="1" dirty="0"/>
              <a:t>color</a:t>
            </a:r>
            <a:r>
              <a:rPr lang="en-US" sz="2000" dirty="0"/>
              <a:t> = Different </a:t>
            </a:r>
            <a:r>
              <a:rPr lang="en-US" sz="2000" i="1" dirty="0"/>
              <a:t>energy</a:t>
            </a:r>
            <a:endParaRPr sz="2000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000" i="1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000" i="1" dirty="0"/>
              <a:t>High</a:t>
            </a:r>
            <a:r>
              <a:rPr lang="en-US" sz="2000" dirty="0"/>
              <a:t> energy  🡪 </a:t>
            </a:r>
            <a:r>
              <a:rPr lang="en-US" sz="2000" i="1" dirty="0"/>
              <a:t>Low</a:t>
            </a:r>
            <a:r>
              <a:rPr lang="en-US" sz="2000" dirty="0"/>
              <a:t> energy</a:t>
            </a:r>
            <a:endParaRPr sz="2000" dirty="0"/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4294967295"/>
          </p:nvPr>
        </p:nvSpPr>
        <p:spPr>
          <a:xfrm>
            <a:off x="457200" y="1473200"/>
            <a:ext cx="3911601" cy="32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Electrons</a:t>
            </a:r>
            <a:r>
              <a:rPr lang="en-US" dirty="0"/>
              <a:t> in a </a:t>
            </a:r>
            <a:r>
              <a:rPr lang="en-US" i="1" dirty="0"/>
              <a:t>Bohr Model</a:t>
            </a:r>
            <a:endParaRPr dirty="0"/>
          </a:p>
        </p:txBody>
      </p:sp>
      <p:sp>
        <p:nvSpPr>
          <p:cNvPr id="175" name="Google Shape;175;p11"/>
          <p:cNvSpPr txBox="1">
            <a:spLocks noGrp="1"/>
          </p:cNvSpPr>
          <p:nvPr>
            <p:ph type="title" idx="4294967295"/>
          </p:nvPr>
        </p:nvSpPr>
        <p:spPr>
          <a:xfrm>
            <a:off x="457200" y="33229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are Different Colors Made?</a:t>
            </a:r>
            <a:endParaRPr dirty="0"/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350" y="2162621"/>
            <a:ext cx="1790700" cy="177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5200" y="2638617"/>
            <a:ext cx="3315211" cy="818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he Science Of Firework Color">
            <a:hlinkClick r:id="" action="ppaction://media"/>
            <a:extLst>
              <a:ext uri="{FF2B5EF4-FFF2-40B4-BE49-F238E27FC236}">
                <a16:creationId xmlns:a16="http://schemas.microsoft.com/office/drawing/2014/main" id="{D99EBE15-016B-DA9C-7E95-77D826A938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0445" y="316521"/>
            <a:ext cx="7967207" cy="450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11111"/>
              <a:buFont typeface="Calibri"/>
              <a:buNone/>
            </a:pPr>
            <a:r>
              <a:rPr lang="en-US" sz="3400" dirty="0"/>
              <a:t>Spectra Are Used to Study Planet Atmospheres</a:t>
            </a:r>
            <a:endParaRPr sz="3400" dirty="0"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would the spectra of these atmospheres look like?</a:t>
            </a:r>
            <a:endParaRPr dirty="0"/>
          </a:p>
        </p:txBody>
      </p:sp>
      <p:graphicFrame>
        <p:nvGraphicFramePr>
          <p:cNvPr id="189" name="Google Shape;189;p31"/>
          <p:cNvGraphicFramePr/>
          <p:nvPr/>
        </p:nvGraphicFramePr>
        <p:xfrm>
          <a:off x="457200" y="2510025"/>
          <a:ext cx="5592675" cy="2240282"/>
        </p:xfrm>
        <a:graphic>
          <a:graphicData uri="http://schemas.openxmlformats.org/drawingml/2006/table">
            <a:tbl>
              <a:tblPr firstRow="1" firstCol="1" bandRow="1">
                <a:noFill/>
                <a:tableStyleId>{46D2E89F-8BF8-4D20-A0BC-9839F0CBDE5C}</a:tableStyleId>
              </a:tblPr>
              <a:tblGrid>
                <a:gridCol w="165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Planet 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Venus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Earth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Mars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Surface Pressure (relative to Earth)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Carbon Dioxide (CO</a:t>
                      </a:r>
                      <a:r>
                        <a:rPr lang="en-US" sz="11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96.5%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Nitrogen (N</a:t>
                      </a:r>
                      <a:r>
                        <a:rPr lang="en-US" sz="11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3.5 %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Oxygen (O</a:t>
                      </a:r>
                      <a:r>
                        <a:rPr lang="en-US" sz="11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0.13%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Argon (Ar)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Learn About the Northern Lights</a:t>
            </a:r>
            <a:endParaRPr dirty="0"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5569527" y="1402454"/>
            <a:ext cx="3184589" cy="238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Char char="•"/>
            </a:pPr>
            <a:r>
              <a:rPr lang="en-US" sz="2800" dirty="0"/>
              <a:t>Which gases are excited to form these beautiful colors?</a:t>
            </a:r>
            <a:endParaRPr sz="28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Char char="•"/>
            </a:pPr>
            <a:r>
              <a:rPr lang="en-US" sz="2800" dirty="0"/>
              <a:t>How do they get excited?</a:t>
            </a:r>
            <a:endParaRPr sz="2800"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200772"/>
              <a:buNone/>
            </a:pPr>
            <a:endParaRPr sz="1400" dirty="0"/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02454"/>
            <a:ext cx="5014125" cy="33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Calculating the Energy of a Photon of Light</a:t>
            </a:r>
            <a:endParaRPr dirty="0"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457199" y="1451610"/>
            <a:ext cx="8608263" cy="3291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dirty="0"/>
          </a:p>
        </p:txBody>
      </p:sp>
      <p:graphicFrame>
        <p:nvGraphicFramePr>
          <p:cNvPr id="203" name="Google Shape;203;p33"/>
          <p:cNvGraphicFramePr/>
          <p:nvPr/>
        </p:nvGraphicFramePr>
        <p:xfrm>
          <a:off x="457200" y="2822060"/>
          <a:ext cx="4325725" cy="1930527"/>
        </p:xfrm>
        <a:graphic>
          <a:graphicData uri="http://schemas.openxmlformats.org/drawingml/2006/table">
            <a:tbl>
              <a:tblPr firstRow="1" firstCol="1" bandRow="1">
                <a:noFill/>
                <a:tableStyleId>{46D2E89F-8BF8-4D20-A0BC-9839F0CBDE5C}</a:tableStyleId>
              </a:tblPr>
              <a:tblGrid>
                <a:gridCol w="155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of Hydrogen Emission Line 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Wavelength (nm)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(eV)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656.2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Blue-Green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486.1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Blue-Violet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434.0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1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Violet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410.1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11111"/>
              <a:buFont typeface="Calibri"/>
              <a:buNone/>
            </a:pPr>
            <a:r>
              <a:rPr lang="en-US" dirty="0"/>
              <a:t>The Energy of a Photon of Light Depends on Color</a:t>
            </a:r>
            <a:endParaRPr dirty="0"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1"/>
          </p:nvPr>
        </p:nvSpPr>
        <p:spPr>
          <a:xfrm>
            <a:off x="457199" y="1451610"/>
            <a:ext cx="8602653" cy="3291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0" r="-1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dirty="0"/>
          </a:p>
        </p:txBody>
      </p:sp>
      <p:graphicFrame>
        <p:nvGraphicFramePr>
          <p:cNvPr id="210" name="Google Shape;210;p34"/>
          <p:cNvGraphicFramePr/>
          <p:nvPr/>
        </p:nvGraphicFramePr>
        <p:xfrm>
          <a:off x="457200" y="2818953"/>
          <a:ext cx="4325725" cy="1930527"/>
        </p:xfrm>
        <a:graphic>
          <a:graphicData uri="http://schemas.openxmlformats.org/drawingml/2006/table">
            <a:tbl>
              <a:tblPr firstRow="1" firstCol="1" bandRow="1">
                <a:noFill/>
                <a:tableStyleId>{46D2E89F-8BF8-4D20-A0BC-9839F0CBDE5C}</a:tableStyleId>
              </a:tblPr>
              <a:tblGrid>
                <a:gridCol w="155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of Hydrogen Emission Line 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Wavelength (nm)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(eV)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656.2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1.890 </a:t>
                      </a:r>
                      <a:endParaRPr sz="1200" b="1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Blue-Green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486.1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2.551</a:t>
                      </a:r>
                      <a:endParaRPr sz="1200" b="1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Blue-Violet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434.0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2.857 </a:t>
                      </a:r>
                      <a:endParaRPr sz="1200" b="1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Violet</a:t>
                      </a:r>
                      <a:endParaRPr sz="11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410.1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3.024</a:t>
                      </a:r>
                      <a:endParaRPr sz="1200" b="1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399" y="1028700"/>
            <a:ext cx="822821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700" dirty="0"/>
              <a:t>Emission Spectra of Excited Gases</a:t>
            </a:r>
            <a:endParaRPr sz="4700"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Light Emission Energetics and Spectra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Three Stray, One Stays</a:t>
            </a:r>
            <a:endParaRPr dirty="0"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24869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200" dirty="0"/>
              <a:t>Discuss your assigned Extend question within your group. </a:t>
            </a:r>
            <a:endParaRPr sz="2200" dirty="0"/>
          </a:p>
          <a:p>
            <a:pPr marL="520700" lvl="0" indent="-457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200" dirty="0"/>
              <a:t>Choose one group member to “stay” and explain the answer to other students. </a:t>
            </a:r>
            <a:endParaRPr sz="2200" dirty="0"/>
          </a:p>
          <a:p>
            <a:pPr marL="520700" lvl="0" indent="-457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200" dirty="0"/>
              <a:t>Other group members “stray,” each going to a different question group and taking notes about what is shared. </a:t>
            </a:r>
            <a:endParaRPr sz="2200" dirty="0"/>
          </a:p>
          <a:p>
            <a:pPr marL="520700" lvl="0" indent="-457200" algn="l" rtl="0">
              <a:lnSpc>
                <a:spcPct val="100000"/>
              </a:lnSpc>
              <a:spcBef>
                <a:spcPts val="1120"/>
              </a:spcBef>
              <a:spcAft>
                <a:spcPts val="600"/>
              </a:spcAft>
              <a:buSzPts val="2000"/>
              <a:buFont typeface="Arial"/>
              <a:buAutoNum type="arabicPeriod"/>
            </a:pPr>
            <a:r>
              <a:rPr lang="en-US" sz="2200" dirty="0"/>
              <a:t>Return to your original groups to share what you’ve learned and prepare to share with the class.</a:t>
            </a:r>
            <a:endParaRPr sz="2200" dirty="0"/>
          </a:p>
        </p:txBody>
      </p:sp>
      <p:pic>
        <p:nvPicPr>
          <p:cNvPr id="217" name="Google Shape;217;p35" title="ThreeStrayOneSta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032" y="170491"/>
            <a:ext cx="1527378" cy="142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Design a Gas Tube Sign for the School</a:t>
            </a:r>
            <a:endParaRPr dirty="0"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626545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00"/>
              <a:buNone/>
            </a:pPr>
            <a:r>
              <a:rPr lang="en-US" sz="2900" b="1" dirty="0">
                <a:solidFill>
                  <a:schemeClr val="accent4"/>
                </a:solidFill>
              </a:rPr>
              <a:t>Plan: </a:t>
            </a: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dirty="0"/>
              <a:t>What can and will your sign display?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00"/>
              <a:buNone/>
            </a:pPr>
            <a:r>
              <a:rPr lang="en-US" sz="2900" b="1">
                <a:solidFill>
                  <a:schemeClr val="accent4"/>
                </a:solidFill>
              </a:rPr>
              <a:t>Apply: </a:t>
            </a:r>
            <a:r>
              <a:rPr lang="en-US"/>
              <a:t>What types of gas are you going to use?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00"/>
              <a:buNone/>
            </a:pPr>
            <a:r>
              <a:rPr lang="en-US" sz="2900" b="1" dirty="0">
                <a:solidFill>
                  <a:schemeClr val="accent4"/>
                </a:solidFill>
              </a:rPr>
              <a:t>Be Clear: </a:t>
            </a:r>
            <a:r>
              <a:rPr lang="en-US" dirty="0"/>
              <a:t>Label your drawing to show the types of 	gas you chose.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e52f4b48_0_0"/>
          <p:cNvSpPr txBox="1">
            <a:spLocks noGrp="1"/>
          </p:cNvSpPr>
          <p:nvPr>
            <p:ph type="title"/>
          </p:nvPr>
        </p:nvSpPr>
        <p:spPr>
          <a:xfrm>
            <a:off x="530352" y="92224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0" name="Google Shape;90;g71e52f4b48_0_0"/>
          <p:cNvSpPr txBox="1">
            <a:spLocks noGrp="1"/>
          </p:cNvSpPr>
          <p:nvPr>
            <p:ph type="body" idx="1"/>
          </p:nvPr>
        </p:nvSpPr>
        <p:spPr>
          <a:xfrm>
            <a:off x="530352" y="1963188"/>
            <a:ext cx="7772400" cy="203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How do excited gas atoms emit specific colors of light?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How can these specific colors be used to explore the composition of planetary atmospheres?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522039" y="466824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522039" y="1514300"/>
            <a:ext cx="8110728" cy="290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300" dirty="0"/>
              <a:t>Observe the different colors in emission spectra for different excited gases and </a:t>
            </a:r>
            <a:r>
              <a:rPr lang="en-US" sz="2300" i="1" dirty="0"/>
              <a:t>compare</a:t>
            </a:r>
            <a:r>
              <a:rPr lang="en-US" sz="2300" dirty="0"/>
              <a:t> the specific emitted wavelengths.</a:t>
            </a:r>
            <a:endParaRPr sz="2300" dirty="0"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300" dirty="0"/>
              <a:t>Explain how these specific emitted wavelengths are the result of energetic and physical transitions by electrons in excited atoms.</a:t>
            </a:r>
            <a:endParaRPr sz="2300" dirty="0"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300" dirty="0"/>
              <a:t>Apply emission spectra experience to predict and compare the spectra of atmospheres for solar system planets.</a:t>
            </a:r>
            <a:endParaRPr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457200" y="34931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Neon Lights and Gases that Support Life</a:t>
            </a:r>
            <a:endParaRPr dirty="0"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457200" y="1278890"/>
            <a:ext cx="49174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Look at the pictures and identify the “neon color(s).” Why is the word “neon” used to describe color?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A planet’s atmosphere is analyzed to determine if it could support life. What gases help support life?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grpSp>
        <p:nvGrpSpPr>
          <p:cNvPr id="103" name="Google Shape;103;p4"/>
          <p:cNvGrpSpPr/>
          <p:nvPr/>
        </p:nvGrpSpPr>
        <p:grpSpPr>
          <a:xfrm>
            <a:off x="7190174" y="1444683"/>
            <a:ext cx="1793142" cy="1647105"/>
            <a:chOff x="0" y="0"/>
            <a:chExt cx="1259174" cy="1101778"/>
          </a:xfrm>
        </p:grpSpPr>
        <p:pic>
          <p:nvPicPr>
            <p:cNvPr id="104" name="Google Shape;104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485" y="0"/>
              <a:ext cx="1042035" cy="845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4"/>
            <p:cNvSpPr txBox="1"/>
            <p:nvPr/>
          </p:nvSpPr>
          <p:spPr>
            <a:xfrm>
              <a:off x="0" y="846945"/>
              <a:ext cx="1259174" cy="254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5640837" y="1444683"/>
            <a:ext cx="1376120" cy="1480127"/>
            <a:chOff x="0" y="0"/>
            <a:chExt cx="1341620" cy="1506512"/>
          </a:xfrm>
        </p:grpSpPr>
        <p:pic>
          <p:nvPicPr>
            <p:cNvPr id="107" name="Google Shape;107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90320" cy="1290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4"/>
            <p:cNvSpPr txBox="1"/>
            <p:nvPr/>
          </p:nvSpPr>
          <p:spPr>
            <a:xfrm>
              <a:off x="82446" y="1251679"/>
              <a:ext cx="1259174" cy="254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Materials and Safety</a:t>
            </a:r>
            <a:endParaRPr dirty="0"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 startAt="3"/>
            </a:pPr>
            <a:r>
              <a:rPr lang="en-US" dirty="0"/>
              <a:t>Describe or draw the spectra made by observing white and neon light with spectroscopes.</a:t>
            </a:r>
            <a:endParaRPr dirty="0"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 startAt="3"/>
            </a:pPr>
            <a:r>
              <a:rPr lang="en-US" dirty="0"/>
              <a:t>You will be using tools for electrifying gases in glass tubes. What are the safety concerns?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 l="1932" t="7202" r="1318" b="5873"/>
          <a:stretch/>
        </p:blipFill>
        <p:spPr>
          <a:xfrm>
            <a:off x="2329731" y="2520563"/>
            <a:ext cx="3263255" cy="58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caa7fe7d9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1: Practice Using the Spectroscope</a:t>
            </a:r>
            <a:endParaRPr dirty="0"/>
          </a:p>
        </p:txBody>
      </p:sp>
      <p:sp>
        <p:nvSpPr>
          <p:cNvPr id="121" name="Google Shape;121;g33caa7fe7d9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Practice using the spectroscope by looking at sunlight (but don’t look directly at the sun!) and/or an overhead light. The spectroscope will turn the light into a rainbow spectrum. 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Point the spectroscope slit at the light source and then, without moving the spectroscope, move your eye to the side to view the spectrum. 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Get help if you can’t see the rainbows.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 idx="4294967295"/>
          </p:nvPr>
        </p:nvSpPr>
        <p:spPr>
          <a:xfrm>
            <a:off x="457200" y="36322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Spectroscopes Show = Spectra</a:t>
            </a:r>
            <a:endParaRPr dirty="0"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4294967295"/>
          </p:nvPr>
        </p:nvSpPr>
        <p:spPr>
          <a:xfrm>
            <a:off x="0" y="1450975"/>
            <a:ext cx="8229600" cy="32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l="859" r="1"/>
          <a:stretch/>
        </p:blipFill>
        <p:spPr>
          <a:xfrm>
            <a:off x="1565786" y="1541609"/>
            <a:ext cx="5098028" cy="254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caa7fe7d9_0_5"/>
          <p:cNvSpPr txBox="1">
            <a:spLocks noGrp="1"/>
          </p:cNvSpPr>
          <p:nvPr>
            <p:ph type="title"/>
          </p:nvPr>
        </p:nvSpPr>
        <p:spPr>
          <a:xfrm>
            <a:off x="546213" y="22866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2:</a:t>
            </a:r>
            <a:endParaRPr dirty="0"/>
          </a:p>
        </p:txBody>
      </p:sp>
      <p:sp>
        <p:nvSpPr>
          <p:cNvPr id="134" name="Google Shape;134;g33caa7fe7d9_0_5"/>
          <p:cNvSpPr txBox="1">
            <a:spLocks noGrp="1"/>
          </p:cNvSpPr>
          <p:nvPr>
            <p:ph type="body" idx="1"/>
          </p:nvPr>
        </p:nvSpPr>
        <p:spPr>
          <a:xfrm>
            <a:off x="546213" y="1086061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101" dirty="0"/>
              <a:t>Look at the light emitted by gases in glass tubes. In the provided data table, record your observations under the following conditions:</a:t>
            </a:r>
            <a:endParaRPr sz="3101" dirty="0"/>
          </a:p>
          <a:p>
            <a:pPr marL="457200" lvl="0" indent="-346909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3387" dirty="0"/>
              <a:t>Record the color of the gases when the electricity is off.</a:t>
            </a:r>
            <a:endParaRPr sz="3387" dirty="0"/>
          </a:p>
          <a:p>
            <a:pPr marL="457200" lvl="0" indent="-346909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3387" dirty="0"/>
              <a:t>Describe the color you see without the spectroscope when electricity has been applied to the samples.</a:t>
            </a:r>
            <a:endParaRPr sz="3387" dirty="0"/>
          </a:p>
          <a:p>
            <a:pPr marL="457200" lvl="0" indent="-346909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3387" dirty="0"/>
              <a:t>Use the spectroscope to observe lines of color emitted by the electrified gases. Use colored pens/pencils/markers to draw the spectrum and (if possible, with the spectroscope and as directed) record the wavelengths of the color lines in the spectra.</a:t>
            </a:r>
            <a:endParaRPr sz="3387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1129</Words>
  <Application>Microsoft Macintosh PowerPoint</Application>
  <PresentationFormat>On-screen Show (16:9)</PresentationFormat>
  <Paragraphs>140</Paragraphs>
  <Slides>21</Slides>
  <Notes>21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Georgia</vt:lpstr>
      <vt:lpstr>Calibri</vt:lpstr>
      <vt:lpstr>Open Sans</vt:lpstr>
      <vt:lpstr>Arial</vt:lpstr>
      <vt:lpstr>Constantia</vt:lpstr>
      <vt:lpstr>1_LEARN theme</vt:lpstr>
      <vt:lpstr>2_LEARN theme</vt:lpstr>
      <vt:lpstr>PowerPoint Presentation</vt:lpstr>
      <vt:lpstr>Emission Spectra of Excited Gases</vt:lpstr>
      <vt:lpstr>Essential Question</vt:lpstr>
      <vt:lpstr>Lesson Objectives</vt:lpstr>
      <vt:lpstr>Neon Lights and Gases that Support Life</vt:lpstr>
      <vt:lpstr>Materials and Safety</vt:lpstr>
      <vt:lpstr>Step 1: Practice Using the Spectroscope</vt:lpstr>
      <vt:lpstr>What Spectroscopes Show = Spectra</vt:lpstr>
      <vt:lpstr>Step 2:</vt:lpstr>
      <vt:lpstr>Step 3: Groups</vt:lpstr>
      <vt:lpstr>Give Your Table a Good Title!</vt:lpstr>
      <vt:lpstr>Explain</vt:lpstr>
      <vt:lpstr>How Do Atoms Make Light?</vt:lpstr>
      <vt:lpstr>How are Different Colors Made?</vt:lpstr>
      <vt:lpstr>PowerPoint Presentation</vt:lpstr>
      <vt:lpstr>Spectra Are Used to Study Planet Atmospheres</vt:lpstr>
      <vt:lpstr>Learn About the Northern Lights</vt:lpstr>
      <vt:lpstr>Calculating the Energy of a Photon of Light</vt:lpstr>
      <vt:lpstr>The Energy of a Photon of Light Depends on Color</vt:lpstr>
      <vt:lpstr>Three Stray, One Stays</vt:lpstr>
      <vt:lpstr>Design a Gas Tube Sign for the School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 Spectra of Excited Gases</dc:title>
  <dc:subject/>
  <dc:creator>K20 Center</dc:creator>
  <cp:keywords/>
  <dc:description/>
  <cp:lastModifiedBy>Gracia, Ann M.</cp:lastModifiedBy>
  <cp:revision>4</cp:revision>
  <dcterms:modified xsi:type="dcterms:W3CDTF">2025-05-21T14:59:48Z</dcterms:modified>
  <cp:category/>
</cp:coreProperties>
</file>