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  <p:sldMasterId id="2147483681" r:id="rId2"/>
  </p:sldMasterIdLst>
  <p:notesMasterIdLst>
    <p:notesMasterId r:id="rId21"/>
  </p:notesMasterIdLst>
  <p:sldIdLst>
    <p:sldId id="276" r:id="rId3"/>
    <p:sldId id="257" r:id="rId4"/>
    <p:sldId id="258" r:id="rId5"/>
    <p:sldId id="260" r:id="rId6"/>
    <p:sldId id="259" r:id="rId7"/>
    <p:sldId id="261" r:id="rId8"/>
    <p:sldId id="262" r:id="rId9"/>
    <p:sldId id="264" r:id="rId10"/>
    <p:sldId id="270" r:id="rId11"/>
    <p:sldId id="266" r:id="rId12"/>
    <p:sldId id="267" r:id="rId13"/>
    <p:sldId id="275" r:id="rId14"/>
    <p:sldId id="263" r:id="rId15"/>
    <p:sldId id="265" r:id="rId16"/>
    <p:sldId id="272" r:id="rId17"/>
    <p:sldId id="274" r:id="rId18"/>
    <p:sldId id="271" r:id="rId19"/>
    <p:sldId id="269" r:id="rId2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 Math" panose="02040503050406030204" pitchFamily="18" charset="0"/>
      <p:regular r:id="rId26"/>
    </p:embeddedFont>
    <p:embeddedFont>
      <p:font typeface="Constantia" panose="02030602050306030303" pitchFamily="18" charset="0"/>
      <p:regular r:id="rId27"/>
      <p:bold r:id="rId28"/>
      <p:italic r:id="rId29"/>
      <p:boldItalic r:id="rId30"/>
    </p:embeddedFont>
    <p:embeddedFont>
      <p:font typeface="Georgia" panose="02040502050405020303" pitchFamily="18" charset="0"/>
      <p:regular r:id="rId31"/>
      <p:bold r:id="rId32"/>
      <p:italic r:id="rId33"/>
      <p:boldItalic r:id="rId34"/>
    </p:embeddedFont>
    <p:embeddedFont>
      <p:font typeface="Open Sans" panose="020B060603050402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iMEqY6iemMtdtXC3mXi4ZqgRToZ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2" autoAdjust="0"/>
    <p:restoredTop sz="79443"/>
  </p:normalViewPr>
  <p:slideViewPr>
    <p:cSldViewPr snapToGrid="0" snapToObjects="1">
      <p:cViewPr varScale="1">
        <p:scale>
          <a:sx n="94" d="100"/>
          <a:sy n="94" d="100"/>
        </p:scale>
        <p:origin x="474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customschemas.google.com/relationships/presentationmetadata" Target="meta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71e52f4b4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71e52f4b4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Image Source: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[</a:t>
            </a:r>
            <a:r>
              <a:rPr lang="en-US" dirty="0" err="1"/>
              <a:t>pikisuperstar</a:t>
            </a:r>
            <a:r>
              <a:rPr lang="en-US" dirty="0"/>
              <a:t>]. (n.d.). Neon alphabet [Image]. Freepik. https://www.freepik.com/free-vector/neon-alphabet_4171931.htm#page=1&amp;query=neon%20alphabet&amp;position=0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[</a:t>
            </a:r>
            <a:r>
              <a:rPr lang="en-US" dirty="0" err="1"/>
              <a:t>katemangostar</a:t>
            </a:r>
            <a:r>
              <a:rPr lang="en-US" dirty="0"/>
              <a:t>]. (n.d.). Multicolored firework brick background neon style [Image]. Freepik. https://www.freepik.com/free-vector/multicolored-firework-brick-background-neon-style_2553671.htm#page=1&amp;query=multicolored%20firework%20brick&amp;position=0</a:t>
            </a:r>
            <a:endParaRPr dirty="0"/>
          </a:p>
        </p:txBody>
      </p:sp>
      <p:sp>
        <p:nvSpPr>
          <p:cNvPr id="89" name="Google Shape;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Image Source: </a:t>
            </a:r>
            <a:r>
              <a:rPr lang="en-US" dirty="0"/>
              <a:t>NASA Space Telescope Science Institute. (2019, June 6). Spectra showing different elements. </a:t>
            </a:r>
            <a:r>
              <a:rPr lang="en-US" dirty="0" err="1"/>
              <a:t>Hubblesite</a:t>
            </a:r>
            <a:r>
              <a:rPr lang="en-US" dirty="0"/>
              <a:t>. https://hubblesite.org/image/4511/category/115-spectra </a:t>
            </a:r>
          </a:p>
        </p:txBody>
      </p:sp>
    </p:spTree>
    <p:extLst>
      <p:ext uri="{BB962C8B-B14F-4D97-AF65-F5344CB8AC3E}">
        <p14:creationId xmlns:p14="http://schemas.microsoft.com/office/powerpoint/2010/main" val="1602430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Image Source: </a:t>
            </a:r>
            <a:r>
              <a:rPr lang="en-US" dirty="0" err="1"/>
              <a:t>Noschese</a:t>
            </a:r>
            <a:r>
              <a:rPr lang="en-US" dirty="0"/>
              <a:t> 180. (2014). Emission spectra. A picture-a-day for the school year. https://noschese180.files.wordpress.com/2014/12/ emission_spec.png</a:t>
            </a:r>
          </a:p>
        </p:txBody>
      </p:sp>
    </p:spTree>
    <p:extLst>
      <p:ext uri="{BB962C8B-B14F-4D97-AF65-F5344CB8AC3E}">
        <p14:creationId xmlns:p14="http://schemas.microsoft.com/office/powerpoint/2010/main" val="2701004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Image Source: </a:t>
            </a:r>
            <a:r>
              <a:rPr lang="en-US" dirty="0"/>
              <a:t>University of Texas. (n.d.). Line spectra in hydrogen. Chemistry 301 https://ch301.cm.utexas.edu/atomic/index.php#H-atom/linespectra.htm</a:t>
            </a:r>
          </a:p>
        </p:txBody>
      </p:sp>
    </p:spTree>
    <p:extLst>
      <p:ext uri="{BB962C8B-B14F-4D97-AF65-F5344CB8AC3E}">
        <p14:creationId xmlns:p14="http://schemas.microsoft.com/office/powerpoint/2010/main" val="492234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b="1" dirty="0"/>
              <a:t>Video Source: 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806030504020204" pitchFamily="34" charset="0"/>
              </a:rPr>
              <a:t>NPR's Skunk Bear. (2017, July 3). The science of firework color [Video]. YouTube. https://www.youtube.com/watch?v=dW5OBrB4MRM&amp;feature=youtu.be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870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Image Source: </a:t>
            </a:r>
            <a:r>
              <a:rPr lang="en-US" dirty="0"/>
              <a:t>Pihl, M. (2013, October 2). Northern lights in Greenland. Wikimedia Commons. https://commons.wikimedia.org/wiki/File:Northern_lights_in_Greenland_(14990374447).jpg</a:t>
            </a:r>
          </a:p>
        </p:txBody>
      </p:sp>
    </p:spTree>
    <p:extLst>
      <p:ext uri="{BB962C8B-B14F-4D97-AF65-F5344CB8AC3E}">
        <p14:creationId xmlns:p14="http://schemas.microsoft.com/office/powerpoint/2010/main" val="3536919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14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6452" y="1028700"/>
            <a:ext cx="1911096" cy="31227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397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ColTx" type="twoColTx">
  <p:cSld name="twoColTx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91B1E"/>
              </a:buClr>
              <a:buSzPts val="3600"/>
              <a:buFont typeface="Georgia"/>
              <a:buNone/>
              <a:defRPr sz="3600" b="0">
                <a:solidFill>
                  <a:srgbClr val="991B1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Font typeface="Constantia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Font typeface="Constantia"/>
              <a:buChar char="•"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Google Shape;49;p26"/>
          <p:cNvSpPr txBox="1">
            <a:spLocks noGrp="1"/>
          </p:cNvSpPr>
          <p:nvPr>
            <p:ph type="body" idx="2"/>
          </p:nvPr>
        </p:nvSpPr>
        <p:spPr>
          <a:xfrm>
            <a:off x="4692274" y="1200150"/>
            <a:ext cx="3994500" cy="372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Font typeface="Constantia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Font typeface="Constantia"/>
              <a:buChar char="•"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0" name="Google Shape;50;p2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296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slide">
  <p:cSld name="Logo slid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264927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blue">
  <p:cSld name="Title and body blue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A2836"/>
              </a:buClr>
              <a:buSzPts val="3600"/>
              <a:buFont typeface="Calibri"/>
              <a:buNone/>
              <a:defRPr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4" name="Google Shape;54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93700" algn="l">
              <a:spcBef>
                <a:spcPts val="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spcBef>
                <a:spcPts val="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>
              <a:spcBef>
                <a:spcPts val="0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spcBef>
                <a:spcPts val="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90512" algn="l">
              <a:spcBef>
                <a:spcPts val="0"/>
              </a:spcBef>
              <a:spcAft>
                <a:spcPts val="0"/>
              </a:spcAft>
              <a:buSzPts val="975"/>
              <a:buChar char="⚫"/>
              <a:defRPr/>
            </a:lvl5pPr>
            <a:lvl6pPr marL="2743200" lvl="5" indent="-297179" algn="l">
              <a:spcBef>
                <a:spcPts val="0"/>
              </a:spcBef>
              <a:spcAft>
                <a:spcPts val="0"/>
              </a:spcAft>
              <a:buSzPts val="1080"/>
              <a:buChar char="⚫"/>
              <a:defRPr/>
            </a:lvl6pPr>
            <a:lvl7pPr marL="3200400" lvl="6" indent="-289560" algn="l">
              <a:spcBef>
                <a:spcPts val="0"/>
              </a:spcBef>
              <a:spcAft>
                <a:spcPts val="0"/>
              </a:spcAft>
              <a:buSzPts val="960"/>
              <a:buChar char="⚫"/>
              <a:defRPr/>
            </a:lvl7pPr>
            <a:lvl8pPr marL="3657600" lvl="7" indent="-304800" algn="l">
              <a:spcBef>
                <a:spcPts val="0"/>
              </a:spcBef>
              <a:spcAft>
                <a:spcPts val="0"/>
              </a:spcAft>
              <a:buSzPts val="1200"/>
              <a:buFont typeface="Constantia"/>
              <a:buChar char="•"/>
              <a:defRPr/>
            </a:lvl8pPr>
            <a:lvl9pPr marL="4114800" lvl="8" indent="-295275" algn="l">
              <a:spcBef>
                <a:spcPts val="0"/>
              </a:spcBef>
              <a:spcAft>
                <a:spcPts val="0"/>
              </a:spcAft>
              <a:buSzPts val="1050"/>
              <a:buFont typeface="Constantia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5" name="Google Shape;55;p2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571131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red">
  <p:cSld name="Title and body red"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71D20"/>
              </a:buClr>
              <a:buSzPts val="3600"/>
              <a:buFont typeface="Calibri"/>
              <a:buNone/>
              <a:defRPr>
                <a:solidFill>
                  <a:srgbClr val="971D2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93700" algn="l">
              <a:spcBef>
                <a:spcPts val="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spcBef>
                <a:spcPts val="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>
              <a:spcBef>
                <a:spcPts val="0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spcBef>
                <a:spcPts val="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90512" algn="l">
              <a:spcBef>
                <a:spcPts val="0"/>
              </a:spcBef>
              <a:spcAft>
                <a:spcPts val="0"/>
              </a:spcAft>
              <a:buSzPts val="975"/>
              <a:buChar char="⚫"/>
              <a:defRPr/>
            </a:lvl5pPr>
            <a:lvl6pPr marL="2743200" lvl="5" indent="-297179" algn="l">
              <a:spcBef>
                <a:spcPts val="0"/>
              </a:spcBef>
              <a:spcAft>
                <a:spcPts val="0"/>
              </a:spcAft>
              <a:buSzPts val="1080"/>
              <a:buChar char="⚫"/>
              <a:defRPr/>
            </a:lvl6pPr>
            <a:lvl7pPr marL="3200400" lvl="6" indent="-289560" algn="l">
              <a:spcBef>
                <a:spcPts val="0"/>
              </a:spcBef>
              <a:spcAft>
                <a:spcPts val="0"/>
              </a:spcAft>
              <a:buSzPts val="960"/>
              <a:buChar char="⚫"/>
              <a:defRPr/>
            </a:lvl7pPr>
            <a:lvl8pPr marL="3657600" lvl="7" indent="-304800" algn="l">
              <a:spcBef>
                <a:spcPts val="0"/>
              </a:spcBef>
              <a:spcAft>
                <a:spcPts val="0"/>
              </a:spcAft>
              <a:buSzPts val="1200"/>
              <a:buFont typeface="Constantia"/>
              <a:buChar char="•"/>
              <a:defRPr/>
            </a:lvl8pPr>
            <a:lvl9pPr marL="4114800" lvl="8" indent="-295275" algn="l">
              <a:spcBef>
                <a:spcPts val="0"/>
              </a:spcBef>
              <a:spcAft>
                <a:spcPts val="0"/>
              </a:spcAft>
              <a:buSzPts val="1050"/>
              <a:buFont typeface="Constantia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9" name="Google Shape;59;p29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113575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yellow">
  <p:cSld name="Title and body yellow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A8219"/>
              </a:buClr>
              <a:buSzPts val="3600"/>
              <a:buFont typeface="Calibri"/>
              <a:buNone/>
              <a:defRPr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93700" algn="l">
              <a:spcBef>
                <a:spcPts val="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spcBef>
                <a:spcPts val="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>
              <a:spcBef>
                <a:spcPts val="0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spcBef>
                <a:spcPts val="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90512" algn="l">
              <a:spcBef>
                <a:spcPts val="0"/>
              </a:spcBef>
              <a:spcAft>
                <a:spcPts val="0"/>
              </a:spcAft>
              <a:buSzPts val="975"/>
              <a:buChar char="⚫"/>
              <a:defRPr/>
            </a:lvl5pPr>
            <a:lvl6pPr marL="2743200" lvl="5" indent="-297179" algn="l">
              <a:spcBef>
                <a:spcPts val="0"/>
              </a:spcBef>
              <a:spcAft>
                <a:spcPts val="0"/>
              </a:spcAft>
              <a:buSzPts val="1080"/>
              <a:buChar char="⚫"/>
              <a:defRPr/>
            </a:lvl6pPr>
            <a:lvl7pPr marL="3200400" lvl="6" indent="-289560" algn="l">
              <a:spcBef>
                <a:spcPts val="0"/>
              </a:spcBef>
              <a:spcAft>
                <a:spcPts val="0"/>
              </a:spcAft>
              <a:buSzPts val="960"/>
              <a:buChar char="⚫"/>
              <a:defRPr/>
            </a:lvl7pPr>
            <a:lvl8pPr marL="3657600" lvl="7" indent="-304800" algn="l">
              <a:spcBef>
                <a:spcPts val="0"/>
              </a:spcBef>
              <a:spcAft>
                <a:spcPts val="0"/>
              </a:spcAft>
              <a:buSzPts val="1200"/>
              <a:buFont typeface="Constantia"/>
              <a:buChar char="•"/>
              <a:defRPr/>
            </a:lvl8pPr>
            <a:lvl9pPr marL="4114800" lvl="8" indent="-295275" algn="l">
              <a:spcBef>
                <a:spcPts val="0"/>
              </a:spcBef>
              <a:spcAft>
                <a:spcPts val="0"/>
              </a:spcAft>
              <a:buSzPts val="1050"/>
              <a:buFont typeface="Constantia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3" name="Google Shape;63;p30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480312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B3A476E2-8D48-8C40-9FEC-429355D032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2000"/>
          </a:blip>
          <a:stretch>
            <a:fillRect/>
          </a:stretch>
        </p:blipFill>
        <p:spPr>
          <a:xfrm>
            <a:off x="7989489" y="4004991"/>
            <a:ext cx="791117" cy="791117"/>
          </a:xfrm>
          <a:prstGeom prst="rect">
            <a:avLst/>
          </a:prstGeom>
          <a:effectLst/>
        </p:spPr>
      </p:pic>
      <p:pic>
        <p:nvPicPr>
          <p:cNvPr id="70" name="Google Shape;70;p1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5089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7"/>
          <p:cNvSpPr txBox="1"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9" lvl="0" algn="l"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8548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84B8BB47-2261-D743-8619-AFE0E6A8392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2000"/>
          </a:blip>
          <a:stretch>
            <a:fillRect/>
          </a:stretch>
        </p:blipFill>
        <p:spPr>
          <a:xfrm>
            <a:off x="7989489" y="4004991"/>
            <a:ext cx="791117" cy="791117"/>
          </a:xfrm>
          <a:prstGeom prst="rect">
            <a:avLst/>
          </a:prstGeom>
          <a:effectLst/>
        </p:spPr>
      </p:pic>
      <p:pic>
        <p:nvPicPr>
          <p:cNvPr id="4" name="Google Shape;70;p17">
            <a:extLst>
              <a:ext uri="{FF2B5EF4-FFF2-40B4-BE49-F238E27FC236}">
                <a16:creationId xmlns:a16="http://schemas.microsoft.com/office/drawing/2014/main" id="{5195C92C-FFE9-6E44-9D24-D6E8E5DBBA2F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5089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456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9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Google Shape;15;p19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775" cy="491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Google Shape;16;p19"/>
          <p:cNvSpPr txBox="1">
            <a:spLocks noGrp="1"/>
          </p:cNvSpPr>
          <p:nvPr>
            <p:ph type="body" idx="3"/>
          </p:nvPr>
        </p:nvSpPr>
        <p:spPr>
          <a:xfrm>
            <a:off x="457200" y="1885950"/>
            <a:ext cx="4040188" cy="2884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09562" algn="l">
              <a:spcBef>
                <a:spcPts val="300"/>
              </a:spcBef>
              <a:spcAft>
                <a:spcPts val="0"/>
              </a:spcAft>
              <a:buSzPts val="1275"/>
              <a:buChar char="⚫"/>
              <a:defRPr sz="1500"/>
            </a:lvl2pPr>
            <a:lvl3pPr marL="1371600" lvl="2" indent="-288607" algn="l">
              <a:spcBef>
                <a:spcPts val="270"/>
              </a:spcBef>
              <a:spcAft>
                <a:spcPts val="0"/>
              </a:spcAft>
              <a:buSzPts val="945"/>
              <a:buChar char="⚫"/>
              <a:defRPr sz="1350"/>
            </a:lvl3pPr>
            <a:lvl4pPr marL="1828800" lvl="3" indent="-278130" algn="l">
              <a:spcBef>
                <a:spcPts val="240"/>
              </a:spcBef>
              <a:spcAft>
                <a:spcPts val="0"/>
              </a:spcAft>
              <a:buSzPts val="780"/>
              <a:buChar char="⚫"/>
              <a:defRPr sz="1200"/>
            </a:lvl4pPr>
            <a:lvl5pPr marL="2286000" lvl="4" indent="-278129" algn="l">
              <a:spcBef>
                <a:spcPts val="240"/>
              </a:spcBef>
              <a:spcAft>
                <a:spcPts val="0"/>
              </a:spcAft>
              <a:buSzPts val="780"/>
              <a:buChar char="⚫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Google Shape;17;p19"/>
          <p:cNvSpPr txBox="1">
            <a:spLocks noGrp="1"/>
          </p:cNvSpPr>
          <p:nvPr>
            <p:ph type="body" idx="4"/>
          </p:nvPr>
        </p:nvSpPr>
        <p:spPr>
          <a:xfrm>
            <a:off x="4645027" y="1885950"/>
            <a:ext cx="4041775" cy="2884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09562" algn="l">
              <a:spcBef>
                <a:spcPts val="300"/>
              </a:spcBef>
              <a:spcAft>
                <a:spcPts val="0"/>
              </a:spcAft>
              <a:buSzPts val="1275"/>
              <a:buChar char="⚫"/>
              <a:defRPr sz="1500"/>
            </a:lvl2pPr>
            <a:lvl3pPr marL="1371600" lvl="2" indent="-288607" algn="l">
              <a:spcBef>
                <a:spcPts val="270"/>
              </a:spcBef>
              <a:spcAft>
                <a:spcPts val="0"/>
              </a:spcAft>
              <a:buSzPts val="945"/>
              <a:buChar char="⚫"/>
              <a:defRPr sz="1350"/>
            </a:lvl3pPr>
            <a:lvl4pPr marL="1828800" lvl="3" indent="-278130" algn="l">
              <a:spcBef>
                <a:spcPts val="240"/>
              </a:spcBef>
              <a:spcAft>
                <a:spcPts val="0"/>
              </a:spcAft>
              <a:buSzPts val="780"/>
              <a:buChar char="⚫"/>
              <a:defRPr sz="1200"/>
            </a:lvl4pPr>
            <a:lvl5pPr marL="2286000" lvl="4" indent="-278129" algn="l">
              <a:spcBef>
                <a:spcPts val="240"/>
              </a:spcBef>
              <a:spcAft>
                <a:spcPts val="0"/>
              </a:spcAft>
              <a:buSzPts val="780"/>
              <a:buChar char="⚫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CF5898A3-24AA-F54B-A81B-901F46995D5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2000"/>
          </a:blip>
          <a:stretch>
            <a:fillRect/>
          </a:stretch>
        </p:blipFill>
        <p:spPr>
          <a:xfrm>
            <a:off x="7989489" y="4004991"/>
            <a:ext cx="791117" cy="791117"/>
          </a:xfrm>
          <a:prstGeom prst="rect">
            <a:avLst/>
          </a:prstGeom>
          <a:effectLst/>
        </p:spPr>
      </p:pic>
      <p:pic>
        <p:nvPicPr>
          <p:cNvPr id="9" name="Google Shape;70;p17">
            <a:extLst>
              <a:ext uri="{FF2B5EF4-FFF2-40B4-BE49-F238E27FC236}">
                <a16:creationId xmlns:a16="http://schemas.microsoft.com/office/drawing/2014/main" id="{55D1DD76-8092-ED46-94BD-826DAF2A73D5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5089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018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6"/>
          <p:cNvSpPr txBox="1"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1" name="Google Shape;21;p16"/>
          <p:cNvSpPr txBox="1"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9" lvl="0" algn="l"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5" name="Picture 4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DB6883B4-1373-8E48-A29B-7B18ED1789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2000"/>
          </a:blip>
          <a:stretch>
            <a:fillRect/>
          </a:stretch>
        </p:blipFill>
        <p:spPr>
          <a:xfrm>
            <a:off x="7989489" y="4004991"/>
            <a:ext cx="791117" cy="791117"/>
          </a:xfrm>
          <a:prstGeom prst="rect">
            <a:avLst/>
          </a:prstGeom>
          <a:effectLst/>
        </p:spPr>
      </p:pic>
      <p:pic>
        <p:nvPicPr>
          <p:cNvPr id="6" name="Google Shape;70;p17">
            <a:extLst>
              <a:ext uri="{FF2B5EF4-FFF2-40B4-BE49-F238E27FC236}">
                <a16:creationId xmlns:a16="http://schemas.microsoft.com/office/drawing/2014/main" id="{2E2949A5-32EF-F246-9D42-E122F7B36408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5089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717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0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⚫"/>
              <a:defRPr/>
            </a:lvl3pPr>
            <a:lvl4pPr marL="1828800" lvl="3" indent="-302894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4pPr>
            <a:lvl5pPr marL="2286000" lvl="4" indent="-302895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54FB1677-9916-504C-8FC1-4E341116D72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2000"/>
          </a:blip>
          <a:stretch>
            <a:fillRect/>
          </a:stretch>
        </p:blipFill>
        <p:spPr>
          <a:xfrm>
            <a:off x="7989489" y="4004991"/>
            <a:ext cx="791117" cy="791117"/>
          </a:xfrm>
          <a:prstGeom prst="rect">
            <a:avLst/>
          </a:prstGeom>
          <a:effectLst/>
        </p:spPr>
      </p:pic>
      <p:pic>
        <p:nvPicPr>
          <p:cNvPr id="8" name="Google Shape;70;p17">
            <a:extLst>
              <a:ext uri="{FF2B5EF4-FFF2-40B4-BE49-F238E27FC236}">
                <a16:creationId xmlns:a16="http://schemas.microsoft.com/office/drawing/2014/main" id="{DDCEA19C-46A7-D643-B588-A7A8C93B4BF1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5089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102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1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21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54EB0320-E82D-BD40-BFB8-D6AB5A0AA2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2000"/>
          </a:blip>
          <a:stretch>
            <a:fillRect/>
          </a:stretch>
        </p:blipFill>
        <p:spPr>
          <a:xfrm>
            <a:off x="7989489" y="4004991"/>
            <a:ext cx="791117" cy="791117"/>
          </a:xfrm>
          <a:prstGeom prst="rect">
            <a:avLst/>
          </a:prstGeom>
          <a:effectLst/>
        </p:spPr>
      </p:pic>
      <p:pic>
        <p:nvPicPr>
          <p:cNvPr id="6" name="Google Shape;70;p17">
            <a:extLst>
              <a:ext uri="{FF2B5EF4-FFF2-40B4-BE49-F238E27FC236}">
                <a16:creationId xmlns:a16="http://schemas.microsoft.com/office/drawing/2014/main" id="{3DC1B423-D030-9C4E-8CC7-212A51D3A77B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5089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592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3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4" name="Picture 3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8D870B66-1AB9-F047-984C-E11F31FE87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2000"/>
          </a:blip>
          <a:stretch>
            <a:fillRect/>
          </a:stretch>
        </p:blipFill>
        <p:spPr>
          <a:xfrm>
            <a:off x="7989489" y="4004991"/>
            <a:ext cx="791117" cy="791117"/>
          </a:xfrm>
          <a:prstGeom prst="rect">
            <a:avLst/>
          </a:prstGeom>
          <a:effectLst/>
        </p:spPr>
      </p:pic>
      <p:pic>
        <p:nvPicPr>
          <p:cNvPr id="5" name="Google Shape;70;p17">
            <a:extLst>
              <a:ext uri="{FF2B5EF4-FFF2-40B4-BE49-F238E27FC236}">
                <a16:creationId xmlns:a16="http://schemas.microsoft.com/office/drawing/2014/main" id="{C88F2603-291E-244C-AA46-0AEA6B3CC700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5089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892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bg>
      <p:bgPr>
        <a:solidFill>
          <a:schemeClr val="l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0B4A2703-FAB8-5F4D-9054-582D64FCDA3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2000"/>
          </a:blip>
          <a:stretch>
            <a:fillRect/>
          </a:stretch>
        </p:blipFill>
        <p:spPr>
          <a:xfrm>
            <a:off x="7989489" y="4004991"/>
            <a:ext cx="791117" cy="791117"/>
          </a:xfrm>
          <a:prstGeom prst="rect">
            <a:avLst/>
          </a:prstGeom>
          <a:effectLst/>
        </p:spPr>
      </p:pic>
      <p:pic>
        <p:nvPicPr>
          <p:cNvPr id="4" name="Google Shape;70;p17">
            <a:extLst>
              <a:ext uri="{FF2B5EF4-FFF2-40B4-BE49-F238E27FC236}">
                <a16:creationId xmlns:a16="http://schemas.microsoft.com/office/drawing/2014/main" id="{3D289CE1-FE21-4044-A80B-AED7101540A5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5089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573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5"/>
          <p:cNvSpPr txBox="1">
            <a:spLocks noGrp="1"/>
          </p:cNvSpPr>
          <p:nvPr>
            <p:ph type="body" idx="1"/>
          </p:nvPr>
        </p:nvSpPr>
        <p:spPr>
          <a:xfrm>
            <a:off x="3575050" y="1428750"/>
            <a:ext cx="511175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228600" algn="l">
              <a:spcBef>
                <a:spcPts val="420"/>
              </a:spcBef>
              <a:spcAft>
                <a:spcPts val="0"/>
              </a:spcAft>
              <a:buSzPts val="2100"/>
              <a:buNone/>
              <a:defRPr sz="2100"/>
            </a:lvl1pPr>
            <a:lvl2pPr marL="914400" lvl="1" indent="-333851" algn="l">
              <a:spcBef>
                <a:spcPts val="390"/>
              </a:spcBef>
              <a:spcAft>
                <a:spcPts val="0"/>
              </a:spcAft>
              <a:buSzPts val="1658"/>
              <a:buChar char="⚫"/>
              <a:defRPr sz="1950"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 sz="1500"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25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4" name="Google Shape;44;p25"/>
          <p:cNvSpPr txBox="1">
            <a:spLocks noGrp="1"/>
          </p:cNvSpPr>
          <p:nvPr>
            <p:ph type="body" idx="2"/>
          </p:nvPr>
        </p:nvSpPr>
        <p:spPr>
          <a:xfrm>
            <a:off x="457200" y="1428750"/>
            <a:ext cx="312420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09562" algn="l">
              <a:spcBef>
                <a:spcPts val="300"/>
              </a:spcBef>
              <a:spcAft>
                <a:spcPts val="0"/>
              </a:spcAft>
              <a:buSzPts val="1275"/>
              <a:buChar char="⚫"/>
              <a:defRPr sz="1500"/>
            </a:lvl2pPr>
            <a:lvl3pPr marL="1371600" lvl="2" indent="-288607" algn="l">
              <a:spcBef>
                <a:spcPts val="270"/>
              </a:spcBef>
              <a:spcAft>
                <a:spcPts val="0"/>
              </a:spcAft>
              <a:buSzPts val="945"/>
              <a:buChar char="⚫"/>
              <a:defRPr sz="1350"/>
            </a:lvl3pPr>
            <a:lvl4pPr marL="1828800" lvl="3" indent="-278130" algn="l">
              <a:spcBef>
                <a:spcPts val="240"/>
              </a:spcBef>
              <a:spcAft>
                <a:spcPts val="0"/>
              </a:spcAft>
              <a:buSzPts val="780"/>
              <a:buChar char="⚫"/>
              <a:defRPr sz="1200"/>
            </a:lvl4pPr>
            <a:lvl5pPr marL="2286000" lvl="4" indent="-278129" algn="l">
              <a:spcBef>
                <a:spcPts val="240"/>
              </a:spcBef>
              <a:spcAft>
                <a:spcPts val="0"/>
              </a:spcAft>
              <a:buSzPts val="780"/>
              <a:buChar char="⚫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51CFBE97-1628-064F-BC25-439C0C7A5E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2000"/>
          </a:blip>
          <a:stretch>
            <a:fillRect/>
          </a:stretch>
        </p:blipFill>
        <p:spPr>
          <a:xfrm>
            <a:off x="7989489" y="4004991"/>
            <a:ext cx="791117" cy="791117"/>
          </a:xfrm>
          <a:prstGeom prst="rect">
            <a:avLst/>
          </a:prstGeom>
          <a:effectLst/>
        </p:spPr>
      </p:pic>
      <p:pic>
        <p:nvPicPr>
          <p:cNvPr id="7" name="Google Shape;70;p17">
            <a:extLst>
              <a:ext uri="{FF2B5EF4-FFF2-40B4-BE49-F238E27FC236}">
                <a16:creationId xmlns:a16="http://schemas.microsoft.com/office/drawing/2014/main" id="{6FC26392-8E98-0944-82CC-A29A65B504CD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5089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348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FFFFFF"/>
            </a:gs>
            <a:gs pos="100000">
              <a:srgbClr val="D8D8D8"/>
            </a:gs>
          </a:gsLst>
          <a:lin ang="564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08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74462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FFFFFF"/>
            </a:gs>
            <a:gs pos="100000">
              <a:schemeClr val="dk1"/>
            </a:gs>
          </a:gsLst>
          <a:lin ang="5640000" scaled="0"/>
        </a:gra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08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spcBef>
                <a:spcPts val="210"/>
              </a:spcBef>
              <a:spcAft>
                <a:spcPts val="0"/>
              </a:spcAft>
              <a:buClr>
                <a:schemeClr val="lt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57185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dW5OBrB4MRM?feature=oembed" TargetMode="Externa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65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E02D2-9969-3244-B5FD-FEEC9D5BA92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334963"/>
            <a:ext cx="8229600" cy="857250"/>
          </a:xfrm>
        </p:spPr>
        <p:txBody>
          <a:bodyPr/>
          <a:lstStyle/>
          <a:p>
            <a:r>
              <a:rPr lang="en-US" dirty="0"/>
              <a:t>How Do Atoms Make Light?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85163-0ACE-4F40-92FA-E7C04B40747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57200" y="1220314"/>
            <a:ext cx="8229600" cy="1684338"/>
          </a:xfrm>
        </p:spPr>
        <p:txBody>
          <a:bodyPr/>
          <a:lstStyle/>
          <a:p>
            <a:r>
              <a:rPr lang="en-US" dirty="0"/>
              <a:t>What makes ground different from excited?</a:t>
            </a:r>
          </a:p>
          <a:p>
            <a:r>
              <a:rPr lang="en-US" dirty="0"/>
              <a:t>What is electricity’s role? When do we make light?</a:t>
            </a:r>
          </a:p>
          <a:p>
            <a:r>
              <a:rPr lang="en-US" dirty="0"/>
              <a:t>What should we call each step?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6152F8-1EA5-5F4C-AEBC-BB1A60A63E1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969" y="3054295"/>
            <a:ext cx="5667334" cy="175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0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97FECD-1147-A441-8DB3-BFB1CE7E8EF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775200" y="1439863"/>
            <a:ext cx="4368800" cy="3325812"/>
          </a:xfrm>
        </p:spPr>
        <p:txBody>
          <a:bodyPr>
            <a:normAutofit/>
          </a:bodyPr>
          <a:lstStyle/>
          <a:p>
            <a:pPr marL="63500" indent="0">
              <a:buNone/>
            </a:pPr>
            <a:r>
              <a:rPr lang="en-US" sz="2000" dirty="0"/>
              <a:t>Different </a:t>
            </a:r>
            <a:r>
              <a:rPr lang="en-US" sz="2000" i="1" dirty="0"/>
              <a:t>color</a:t>
            </a:r>
            <a:r>
              <a:rPr lang="en-US" sz="2000" dirty="0"/>
              <a:t> = Different </a:t>
            </a:r>
            <a:r>
              <a:rPr lang="en-US" sz="2000" i="1" dirty="0"/>
              <a:t>energy</a:t>
            </a:r>
            <a:endParaRPr lang="en-US" sz="2000" dirty="0"/>
          </a:p>
          <a:p>
            <a:pPr marL="63500" indent="0">
              <a:buNone/>
            </a:pPr>
            <a:endParaRPr lang="en-US" sz="2000" i="1" dirty="0"/>
          </a:p>
          <a:p>
            <a:pPr marL="63500" indent="0">
              <a:buNone/>
            </a:pPr>
            <a:r>
              <a:rPr lang="en-US" sz="2000" i="1" dirty="0"/>
              <a:t>High</a:t>
            </a:r>
            <a:r>
              <a:rPr lang="en-US" sz="2000" dirty="0"/>
              <a:t> energy 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i="1" dirty="0">
                <a:sym typeface="Wingdings" pitchFamily="2" charset="2"/>
              </a:rPr>
              <a:t>Low</a:t>
            </a:r>
            <a:r>
              <a:rPr lang="en-US" sz="2000" dirty="0">
                <a:sym typeface="Wingdings" pitchFamily="2" charset="2"/>
              </a:rPr>
              <a:t> energy</a:t>
            </a: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04049-88BA-D84B-8CA4-39618BA077F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57200" y="1473200"/>
            <a:ext cx="3911601" cy="3292475"/>
          </a:xfrm>
        </p:spPr>
        <p:txBody>
          <a:bodyPr/>
          <a:lstStyle/>
          <a:p>
            <a:pPr marL="63500" indent="0">
              <a:buNone/>
            </a:pPr>
            <a:r>
              <a:rPr lang="en-US" i="1" dirty="0"/>
              <a:t>Electrons</a:t>
            </a:r>
            <a:r>
              <a:rPr lang="en-US" dirty="0"/>
              <a:t> in a </a:t>
            </a:r>
            <a:r>
              <a:rPr lang="en-US" i="1" dirty="0"/>
              <a:t>Bohr Model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68DFD3-758F-2341-B78F-5099F9E28D4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332295"/>
            <a:ext cx="8229600" cy="857250"/>
          </a:xfrm>
        </p:spPr>
        <p:txBody>
          <a:bodyPr/>
          <a:lstStyle/>
          <a:p>
            <a:r>
              <a:rPr lang="en-US" dirty="0"/>
              <a:t>How are Different Colors Made?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7181EE-7A09-E548-8583-FB2ACF5888B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350" y="2162621"/>
            <a:ext cx="1790700" cy="1770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436726-8672-2442-8EF5-81D6E40EFAA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5200" y="2638617"/>
            <a:ext cx="3315211" cy="81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3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DFD3-758F-2341-B78F-5099F9E28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700484"/>
          </a:xfrm>
        </p:spPr>
        <p:txBody>
          <a:bodyPr/>
          <a:lstStyle/>
          <a:p>
            <a:r>
              <a:rPr lang="en-US" dirty="0"/>
              <a:t>The Science of Firework Color</a:t>
            </a:r>
          </a:p>
        </p:txBody>
      </p:sp>
      <p:pic>
        <p:nvPicPr>
          <p:cNvPr id="11" name="Online Media 10" title="The Science Of Firework Color">
            <a:hlinkClick r:id="" action="ppaction://media"/>
            <a:extLst>
              <a:ext uri="{FF2B5EF4-FFF2-40B4-BE49-F238E27FC236}">
                <a16:creationId xmlns:a16="http://schemas.microsoft.com/office/drawing/2014/main" id="{0F9925CD-FE02-47F1-996C-6EFBCF03262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57200" y="1506194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77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14FFF-F5C5-414F-B508-AE742B2E4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Spectra Are Used to Study Planet Atmospheres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170252-7FB7-514D-BE67-768A9F0605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3500" indent="0">
              <a:buNone/>
            </a:pPr>
            <a:r>
              <a:rPr lang="en-US"/>
              <a:t>What would the spectra of these atmospheres look like?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FD83885-A1F5-CA46-9D98-54061AEF7D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1795102"/>
              </p:ext>
            </p:extLst>
          </p:nvPr>
        </p:nvGraphicFramePr>
        <p:xfrm>
          <a:off x="457200" y="2510025"/>
          <a:ext cx="5592680" cy="224053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650600">
                  <a:extLst>
                    <a:ext uri="{9D8B030D-6E8A-4147-A177-3AD203B41FA5}">
                      <a16:colId xmlns:a16="http://schemas.microsoft.com/office/drawing/2014/main" val="1550795123"/>
                    </a:ext>
                  </a:extLst>
                </a:gridCol>
                <a:gridCol w="1349140">
                  <a:extLst>
                    <a:ext uri="{9D8B030D-6E8A-4147-A177-3AD203B41FA5}">
                      <a16:colId xmlns:a16="http://schemas.microsoft.com/office/drawing/2014/main" val="1218743248"/>
                    </a:ext>
                  </a:extLst>
                </a:gridCol>
                <a:gridCol w="1317860">
                  <a:extLst>
                    <a:ext uri="{9D8B030D-6E8A-4147-A177-3AD203B41FA5}">
                      <a16:colId xmlns:a16="http://schemas.microsoft.com/office/drawing/2014/main" val="2466373578"/>
                    </a:ext>
                  </a:extLst>
                </a:gridCol>
                <a:gridCol w="1275080">
                  <a:extLst>
                    <a:ext uri="{9D8B030D-6E8A-4147-A177-3AD203B41FA5}">
                      <a16:colId xmlns:a16="http://schemas.microsoft.com/office/drawing/2014/main" val="1401170796"/>
                    </a:ext>
                  </a:extLst>
                </a:gridCol>
              </a:tblGrid>
              <a:tr h="2844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Planet </a:t>
                      </a:r>
                      <a:endParaRPr lang="en-US" sz="1200" b="1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Venus</a:t>
                      </a:r>
                      <a:endParaRPr lang="en-US" sz="1200" b="1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Earth</a:t>
                      </a:r>
                      <a:endParaRPr lang="en-US" sz="1200" b="1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Mars</a:t>
                      </a:r>
                      <a:endParaRPr lang="en-US" sz="1200" b="1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extLst>
                  <a:ext uri="{0D108BD9-81ED-4DB2-BD59-A6C34878D82A}">
                    <a16:rowId xmlns:a16="http://schemas.microsoft.com/office/drawing/2014/main" val="2551396751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Surface Pressure (relative to Earth)</a:t>
                      </a:r>
                      <a:endParaRPr lang="en-US" sz="1100" b="1" kern="0" dirty="0">
                        <a:solidFill>
                          <a:srgbClr val="910D28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extLst>
                  <a:ext uri="{0D108BD9-81ED-4DB2-BD59-A6C34878D82A}">
                    <a16:rowId xmlns:a16="http://schemas.microsoft.com/office/drawing/2014/main" val="1919195947"/>
                  </a:ext>
                </a:extLst>
              </a:tr>
              <a:tr h="2686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Carbon Dioxide (CO</a:t>
                      </a:r>
                      <a:r>
                        <a:rPr lang="en-US" sz="1100" kern="0" baseline="-25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1100" ker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100" b="1" kern="0">
                        <a:solidFill>
                          <a:srgbClr val="910D28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96.5%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0.03%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extLst>
                  <a:ext uri="{0D108BD9-81ED-4DB2-BD59-A6C34878D82A}">
                    <a16:rowId xmlns:a16="http://schemas.microsoft.com/office/drawing/2014/main" val="1988095518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Nitrogen (N</a:t>
                      </a:r>
                      <a:r>
                        <a:rPr lang="en-US" sz="1100" kern="0" baseline="-25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1100" ker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100" b="1" kern="0">
                        <a:solidFill>
                          <a:srgbClr val="910D28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3.5 %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78%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2.7%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extLst>
                  <a:ext uri="{0D108BD9-81ED-4DB2-BD59-A6C34878D82A}">
                    <a16:rowId xmlns:a16="http://schemas.microsoft.com/office/drawing/2014/main" val="475269947"/>
                  </a:ext>
                </a:extLst>
              </a:tr>
              <a:tr h="2686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Oxygen (O</a:t>
                      </a:r>
                      <a:r>
                        <a:rPr lang="en-US" sz="1100" kern="0" baseline="-25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1100" ker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100" b="1" kern="0">
                        <a:solidFill>
                          <a:srgbClr val="910D28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Trace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0.13%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extLst>
                  <a:ext uri="{0D108BD9-81ED-4DB2-BD59-A6C34878D82A}">
                    <a16:rowId xmlns:a16="http://schemas.microsoft.com/office/drawing/2014/main" val="1770248462"/>
                  </a:ext>
                </a:extLst>
              </a:tr>
              <a:tr h="2686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Argon (Ar)</a:t>
                      </a:r>
                      <a:endParaRPr lang="en-US" sz="1100" b="1" kern="0">
                        <a:solidFill>
                          <a:srgbClr val="910D28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0.07%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0.9%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1.5%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extLst>
                  <a:ext uri="{0D108BD9-81ED-4DB2-BD59-A6C34878D82A}">
                    <a16:rowId xmlns:a16="http://schemas.microsoft.com/office/drawing/2014/main" val="3970378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977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4EE9D-EBFE-A044-8586-CC55185E1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666825"/>
          </a:xfrm>
        </p:spPr>
        <p:txBody>
          <a:bodyPr/>
          <a:lstStyle/>
          <a:p>
            <a:r>
              <a:rPr lang="en-US" dirty="0"/>
              <a:t>Learn About the Northern Lights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54AD55-3259-9141-AC09-CB04B616F150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5839817" y="1402454"/>
            <a:ext cx="2914299" cy="238978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Which gases are excited to form these beautiful colors?</a:t>
            </a:r>
          </a:p>
          <a:p>
            <a:r>
              <a:rPr lang="en-US" dirty="0"/>
              <a:t>How do they get excited?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63500" indent="0">
              <a:buNone/>
            </a:pPr>
            <a:endParaRPr lang="en-US" sz="1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C8BE162-01E8-43F1-B841-0AE2F1588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02454"/>
            <a:ext cx="5014125" cy="334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83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4C237-6188-304B-887F-9BA20472F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Calculating the Energy of a Photon of Light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E02B62E-459D-294A-B73B-96DF4C71227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57199" y="1451610"/>
                <a:ext cx="8608263" cy="3291840"/>
              </a:xfrm>
            </p:spPr>
            <p:txBody>
              <a:bodyPr/>
              <a:lstStyle/>
              <a:p>
                <a:pPr marL="63500" indent="0">
                  <a:buNone/>
                </a:pPr>
                <a:r>
                  <a:rPr lang="en-US" sz="2000" dirty="0"/>
                  <a:t>Energy = 1240 </a:t>
                </a:r>
                <a:r>
                  <a:rPr lang="en-US" sz="2000" dirty="0" err="1"/>
                  <a:t>eV•nm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US" sz="2000" dirty="0"/>
                  <a:t> wavelength</a:t>
                </a:r>
              </a:p>
              <a:p>
                <a:pPr indent="-339725"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energy unit is the “electron volt,” which is about 1 billionth of a “Joule.”</a:t>
                </a:r>
              </a:p>
              <a:p>
                <a:pPr indent="-339725"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For red, Energy = 1240 </a:t>
                </a:r>
                <a:r>
                  <a:rPr lang="en-US" sz="2000" dirty="0" err="1"/>
                  <a:t>eV•nm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US" sz="2000" dirty="0"/>
                  <a:t> 656.2 nm =  ___________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E02B62E-459D-294A-B73B-96DF4C7122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199" y="1451610"/>
                <a:ext cx="8608263" cy="3291840"/>
              </a:xfrm>
              <a:blipFill>
                <a:blip r:embed="rId2"/>
                <a:stretch>
                  <a:fillRect l="-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29D9CAE-5BEC-4597-BCB7-1DA7C0299E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8591171"/>
              </p:ext>
            </p:extLst>
          </p:nvPr>
        </p:nvGraphicFramePr>
        <p:xfrm>
          <a:off x="457200" y="2822060"/>
          <a:ext cx="4325738" cy="1930527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552058">
                  <a:extLst>
                    <a:ext uri="{9D8B030D-6E8A-4147-A177-3AD203B41FA5}">
                      <a16:colId xmlns:a16="http://schemas.microsoft.com/office/drawing/2014/main" val="3955176636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val="1769172788"/>
                    </a:ext>
                  </a:extLst>
                </a:gridCol>
                <a:gridCol w="1300480">
                  <a:extLst>
                    <a:ext uri="{9D8B030D-6E8A-4147-A177-3AD203B41FA5}">
                      <a16:colId xmlns:a16="http://schemas.microsoft.com/office/drawing/2014/main" val="402813518"/>
                    </a:ext>
                  </a:extLst>
                </a:gridCol>
              </a:tblGrid>
              <a:tr h="2174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Color of Hydrogen Emission Line </a:t>
                      </a:r>
                      <a:endParaRPr lang="en-US" sz="1200" b="1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Wavelength (nm)</a:t>
                      </a:r>
                      <a:endParaRPr lang="en-US" sz="1200" b="1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Energy (eV)</a:t>
                      </a:r>
                      <a:endParaRPr lang="en-US" sz="1200" b="1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extLst>
                  <a:ext uri="{0D108BD9-81ED-4DB2-BD59-A6C34878D82A}">
                    <a16:rowId xmlns:a16="http://schemas.microsoft.com/office/drawing/2014/main" val="2732512690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Red</a:t>
                      </a:r>
                      <a:endParaRPr lang="en-US" sz="1100" b="1" kern="0" dirty="0">
                        <a:solidFill>
                          <a:srgbClr val="910D28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656.2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b="1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extLst>
                  <a:ext uri="{0D108BD9-81ED-4DB2-BD59-A6C34878D82A}">
                    <a16:rowId xmlns:a16="http://schemas.microsoft.com/office/drawing/2014/main" val="1081247040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Blue-Green</a:t>
                      </a:r>
                      <a:endParaRPr lang="en-US" sz="1100" b="1" kern="0" dirty="0">
                        <a:solidFill>
                          <a:srgbClr val="910D28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486.1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200" b="1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extLst>
                  <a:ext uri="{0D108BD9-81ED-4DB2-BD59-A6C34878D82A}">
                    <a16:rowId xmlns:a16="http://schemas.microsoft.com/office/drawing/2014/main" val="605500411"/>
                  </a:ext>
                </a:extLst>
              </a:tr>
              <a:tr h="2197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Blue-Violet</a:t>
                      </a:r>
                      <a:endParaRPr lang="en-US" sz="1100" b="1" kern="0" dirty="0">
                        <a:solidFill>
                          <a:srgbClr val="910D28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434.0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b="1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extLst>
                  <a:ext uri="{0D108BD9-81ED-4DB2-BD59-A6C34878D82A}">
                    <a16:rowId xmlns:a16="http://schemas.microsoft.com/office/drawing/2014/main" val="2663762459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Violet</a:t>
                      </a:r>
                      <a:endParaRPr lang="en-US" sz="1100" b="1" kern="0" dirty="0">
                        <a:solidFill>
                          <a:srgbClr val="910D28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410.1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200" b="1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extLst>
                  <a:ext uri="{0D108BD9-81ED-4DB2-BD59-A6C34878D82A}">
                    <a16:rowId xmlns:a16="http://schemas.microsoft.com/office/drawing/2014/main" val="3855970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232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4C237-6188-304B-887F-9BA20472F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Energy of a Photon of Light Depends on Color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E02B62E-459D-294A-B73B-96DF4C71227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57199" y="1451610"/>
                <a:ext cx="8602653" cy="3291840"/>
              </a:xfrm>
            </p:spPr>
            <p:txBody>
              <a:bodyPr/>
              <a:lstStyle/>
              <a:p>
                <a:pPr marL="63500" indent="0">
                  <a:buNone/>
                </a:pPr>
                <a:r>
                  <a:rPr lang="en-US" sz="2000" dirty="0"/>
                  <a:t>Energy = 1240 </a:t>
                </a:r>
                <a:r>
                  <a:rPr lang="en-US" sz="2000" dirty="0" err="1"/>
                  <a:t>eV•nm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US" sz="2000" dirty="0"/>
                  <a:t> wavelength</a:t>
                </a:r>
              </a:p>
              <a:p>
                <a:pPr indent="-284163"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energy unit is the electron volt (eV), which is about 1 billionth of a Joule.</a:t>
                </a:r>
              </a:p>
              <a:p>
                <a:pPr indent="-284163"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For red, Energy = 1240 </a:t>
                </a:r>
                <a:r>
                  <a:rPr lang="en-US" sz="2000" dirty="0" err="1"/>
                  <a:t>eV•nm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US" sz="2000" dirty="0"/>
                  <a:t> 656.2 nm =  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1.890 eV</a:t>
                </a:r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E02B62E-459D-294A-B73B-96DF4C7122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199" y="1451610"/>
                <a:ext cx="8602653" cy="3291840"/>
              </a:xfrm>
              <a:blipFill>
                <a:blip r:embed="rId2"/>
                <a:stretch>
                  <a:fillRect l="-71" r="-1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7B3AAFB-B43E-7542-A241-81AB7C34CE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836068"/>
              </p:ext>
            </p:extLst>
          </p:nvPr>
        </p:nvGraphicFramePr>
        <p:xfrm>
          <a:off x="457200" y="2818953"/>
          <a:ext cx="4325738" cy="1930527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552058">
                  <a:extLst>
                    <a:ext uri="{9D8B030D-6E8A-4147-A177-3AD203B41FA5}">
                      <a16:colId xmlns:a16="http://schemas.microsoft.com/office/drawing/2014/main" val="3955176636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val="1769172788"/>
                    </a:ext>
                  </a:extLst>
                </a:gridCol>
                <a:gridCol w="1300480">
                  <a:extLst>
                    <a:ext uri="{9D8B030D-6E8A-4147-A177-3AD203B41FA5}">
                      <a16:colId xmlns:a16="http://schemas.microsoft.com/office/drawing/2014/main" val="402813518"/>
                    </a:ext>
                  </a:extLst>
                </a:gridCol>
              </a:tblGrid>
              <a:tr h="2174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Color of Hydrogen Emission Line </a:t>
                      </a:r>
                      <a:endParaRPr lang="en-US" sz="1200" b="1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Wavelength (nm)</a:t>
                      </a:r>
                      <a:endParaRPr lang="en-US" sz="1200" b="1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Energy (eV)</a:t>
                      </a:r>
                      <a:endParaRPr lang="en-US" sz="1200" b="1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extLst>
                  <a:ext uri="{0D108BD9-81ED-4DB2-BD59-A6C34878D82A}">
                    <a16:rowId xmlns:a16="http://schemas.microsoft.com/office/drawing/2014/main" val="2732512690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Red</a:t>
                      </a:r>
                      <a:endParaRPr lang="en-US" sz="1100" b="1" kern="0" dirty="0">
                        <a:solidFill>
                          <a:srgbClr val="910D28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656.2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1.890 </a:t>
                      </a:r>
                      <a:endParaRPr lang="en-US" sz="1200" b="1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extLst>
                  <a:ext uri="{0D108BD9-81ED-4DB2-BD59-A6C34878D82A}">
                    <a16:rowId xmlns:a16="http://schemas.microsoft.com/office/drawing/2014/main" val="1081247040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Blue-Green</a:t>
                      </a:r>
                      <a:endParaRPr lang="en-US" sz="1100" b="1" kern="0" dirty="0">
                        <a:solidFill>
                          <a:srgbClr val="910D28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486.1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2.551</a:t>
                      </a:r>
                      <a:endParaRPr lang="en-US" sz="1200" b="1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extLst>
                  <a:ext uri="{0D108BD9-81ED-4DB2-BD59-A6C34878D82A}">
                    <a16:rowId xmlns:a16="http://schemas.microsoft.com/office/drawing/2014/main" val="605500411"/>
                  </a:ext>
                </a:extLst>
              </a:tr>
              <a:tr h="2197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Blue-Violet</a:t>
                      </a:r>
                      <a:endParaRPr lang="en-US" sz="1100" b="1" kern="0" dirty="0">
                        <a:solidFill>
                          <a:srgbClr val="910D28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434.0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2.857 </a:t>
                      </a:r>
                      <a:endParaRPr lang="en-US" sz="1200" b="1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extLst>
                  <a:ext uri="{0D108BD9-81ED-4DB2-BD59-A6C34878D82A}">
                    <a16:rowId xmlns:a16="http://schemas.microsoft.com/office/drawing/2014/main" val="2663762459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Violet</a:t>
                      </a:r>
                      <a:endParaRPr lang="en-US" sz="1100" b="1" kern="0" dirty="0">
                        <a:solidFill>
                          <a:srgbClr val="910D28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410.1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3.024</a:t>
                      </a:r>
                      <a:endParaRPr lang="en-US" sz="1200" b="1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025" marR="73025" marT="73025" marB="73025"/>
                </a:tc>
                <a:extLst>
                  <a:ext uri="{0D108BD9-81ED-4DB2-BD59-A6C34878D82A}">
                    <a16:rowId xmlns:a16="http://schemas.microsoft.com/office/drawing/2014/main" val="3855970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285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6E5C6-B4C7-D645-80F5-65D638145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Stray, One Stays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D2267-2DAE-C54A-BB2E-03C5B6416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6016528" cy="3291840"/>
          </a:xfrm>
        </p:spPr>
        <p:txBody>
          <a:bodyPr>
            <a:noAutofit/>
          </a:bodyPr>
          <a:lstStyle/>
          <a:p>
            <a:pPr marL="520700" indent="-457200">
              <a:spcAft>
                <a:spcPts val="600"/>
              </a:spcAft>
              <a:buSzPct val="100000"/>
              <a:buFont typeface="+mj-lt"/>
              <a:buAutoNum type="arabicPeriod"/>
            </a:pPr>
            <a:r>
              <a:rPr lang="en-US" sz="2000" dirty="0"/>
              <a:t>Discuss your assigned Extend question within your group. </a:t>
            </a:r>
          </a:p>
          <a:p>
            <a:pPr marL="520700" indent="-457200">
              <a:spcAft>
                <a:spcPts val="600"/>
              </a:spcAft>
              <a:buSzPct val="100000"/>
              <a:buFont typeface="+mj-lt"/>
              <a:buAutoNum type="arabicPeriod"/>
            </a:pPr>
            <a:r>
              <a:rPr lang="en-US" sz="2000" dirty="0"/>
              <a:t>Choose one group member to “stay” and explain the answer to other students. </a:t>
            </a:r>
          </a:p>
          <a:p>
            <a:pPr marL="520700" indent="-457200">
              <a:spcAft>
                <a:spcPts val="600"/>
              </a:spcAft>
              <a:buSzPct val="100000"/>
              <a:buFont typeface="+mj-lt"/>
              <a:buAutoNum type="arabicPeriod"/>
            </a:pPr>
            <a:r>
              <a:rPr lang="en-US" sz="2000" dirty="0"/>
              <a:t>Other group members “stray,” each going to a different question group and taking notes about what is shared. </a:t>
            </a:r>
          </a:p>
          <a:p>
            <a:pPr marL="520700" indent="-457200">
              <a:spcAft>
                <a:spcPts val="600"/>
              </a:spcAft>
              <a:buSzPct val="100000"/>
              <a:buFont typeface="+mj-lt"/>
              <a:buAutoNum type="arabicPeriod"/>
            </a:pPr>
            <a:r>
              <a:rPr lang="en-US" sz="2000" dirty="0"/>
              <a:t>Return to your original groups to share what you’ve learned and prepare to share with the class.</a:t>
            </a:r>
          </a:p>
        </p:txBody>
      </p:sp>
      <p:pic>
        <p:nvPicPr>
          <p:cNvPr id="5" name="Picture 4" descr="Three Stray, One Stays strategy card">
            <a:extLst>
              <a:ext uri="{FF2B5EF4-FFF2-40B4-BE49-F238E27FC236}">
                <a16:creationId xmlns:a16="http://schemas.microsoft.com/office/drawing/2014/main" id="{5BDE201F-F22A-4EDB-80BC-D9F84F60A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">
            <a:off x="6557471" y="965063"/>
            <a:ext cx="1943114" cy="253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5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B9270-AB0D-CA49-B156-B65F357D6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a Gas Tube Sign for </a:t>
            </a:r>
            <a:r>
              <a:rPr lang="en-US"/>
              <a:t>the School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D5942-D615-3E44-8099-FA2F868D3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7626545" cy="3291840"/>
          </a:xfrm>
        </p:spPr>
        <p:txBody>
          <a:bodyPr>
            <a:normAutofit/>
          </a:bodyPr>
          <a:lstStyle/>
          <a:p>
            <a:pPr marL="0" indent="0">
              <a:spcBef>
                <a:spcPts val="800"/>
              </a:spcBef>
              <a:buNone/>
            </a:pPr>
            <a:r>
              <a:rPr lang="en-US" sz="2900" b="1" dirty="0">
                <a:solidFill>
                  <a:schemeClr val="accent4"/>
                </a:solidFill>
              </a:rPr>
              <a:t>Plan: </a:t>
            </a:r>
            <a:r>
              <a:rPr lang="en-US" b="1" dirty="0">
                <a:solidFill>
                  <a:schemeClr val="accent6"/>
                </a:solidFill>
              </a:rPr>
              <a:t>	</a:t>
            </a:r>
            <a:r>
              <a:rPr lang="en-US" b="1" dirty="0">
                <a:solidFill>
                  <a:schemeClr val="accent2"/>
                </a:solidFill>
              </a:rPr>
              <a:t>	</a:t>
            </a:r>
            <a:r>
              <a:rPr lang="en-US" dirty="0"/>
              <a:t>What can and will your sign display?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n-US" sz="2900" b="1" dirty="0">
                <a:solidFill>
                  <a:schemeClr val="accent4"/>
                </a:solidFill>
              </a:rPr>
              <a:t>Apply: </a:t>
            </a:r>
            <a:r>
              <a:rPr lang="en-US" b="1" dirty="0">
                <a:solidFill>
                  <a:schemeClr val="accent2"/>
                </a:solidFill>
              </a:rPr>
              <a:t>	</a:t>
            </a:r>
            <a:r>
              <a:rPr lang="en-US" dirty="0"/>
              <a:t>What types of gas are you going to use?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n-US" sz="2900" b="1" dirty="0">
                <a:solidFill>
                  <a:schemeClr val="accent4"/>
                </a:solidFill>
              </a:rPr>
              <a:t>Be Clear: </a:t>
            </a:r>
            <a:r>
              <a:rPr lang="en-US" b="1" dirty="0">
                <a:solidFill>
                  <a:schemeClr val="accent2"/>
                </a:solidFill>
              </a:rPr>
              <a:t>	</a:t>
            </a:r>
            <a:r>
              <a:rPr lang="en-US" dirty="0"/>
              <a:t>Label your drawing to show the types of 			gas you chose.</a:t>
            </a:r>
          </a:p>
        </p:txBody>
      </p:sp>
    </p:spTree>
    <p:extLst>
      <p:ext uri="{BB962C8B-B14F-4D97-AF65-F5344CB8AC3E}">
        <p14:creationId xmlns:p14="http://schemas.microsoft.com/office/powerpoint/2010/main" val="45624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-US" sz="4400" dirty="0"/>
              <a:t>Emission Spectra of Excited Gases</a:t>
            </a:r>
            <a:endParaRPr sz="4400" dirty="0"/>
          </a:p>
        </p:txBody>
      </p:sp>
      <p:sp>
        <p:nvSpPr>
          <p:cNvPr id="80" name="Google Shape;80;p2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en-US" b="0" i="0" dirty="0">
                <a:effectLst/>
                <a:latin typeface="Calibri" panose="020F0502020204030204" pitchFamily="34" charset="0"/>
              </a:rPr>
              <a:t>Light Emission Energetics and Spectra</a:t>
            </a: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71e52f4b48_0_0"/>
          <p:cNvSpPr txBox="1">
            <a:spLocks noGrp="1"/>
          </p:cNvSpPr>
          <p:nvPr>
            <p:ph type="title"/>
          </p:nvPr>
        </p:nvSpPr>
        <p:spPr>
          <a:xfrm>
            <a:off x="530352" y="922242"/>
            <a:ext cx="7772400" cy="1021842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Essential Question</a:t>
            </a:r>
            <a:endParaRPr dirty="0"/>
          </a:p>
        </p:txBody>
      </p:sp>
      <p:sp>
        <p:nvSpPr>
          <p:cNvPr id="86" name="Google Shape;86;g71e52f4b48_0_0"/>
          <p:cNvSpPr txBox="1">
            <a:spLocks noGrp="1"/>
          </p:cNvSpPr>
          <p:nvPr>
            <p:ph type="body" idx="1"/>
          </p:nvPr>
        </p:nvSpPr>
        <p:spPr>
          <a:xfrm>
            <a:off x="530352" y="1963188"/>
            <a:ext cx="7772400" cy="1132284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/>
            <a:r>
              <a:rPr lang="en-US" i="1" dirty="0"/>
              <a:t>How do excited gas atoms emit specific colors of light, and how can these specific colors be used to explore the composition of planetary atmospheres?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5C9F0-EE04-1D43-92D7-773BF22C3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915711"/>
            <a:ext cx="7772400" cy="1021842"/>
          </a:xfrm>
        </p:spPr>
        <p:txBody>
          <a:bodyPr/>
          <a:lstStyle/>
          <a:p>
            <a:r>
              <a:rPr lang="en-US" dirty="0"/>
              <a:t>Lesson 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4FEF5F-9DA3-044C-B84D-9FF015DE8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1963187"/>
            <a:ext cx="8110728" cy="2902731"/>
          </a:xfrm>
        </p:spPr>
        <p:txBody>
          <a:bodyPr>
            <a:noAutofit/>
          </a:bodyPr>
          <a:lstStyle/>
          <a:p>
            <a:pPr marL="514350" indent="-28575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i="1" dirty="0"/>
              <a:t>Observe</a:t>
            </a:r>
            <a:r>
              <a:rPr lang="en-US" sz="2200" dirty="0"/>
              <a:t> the different colors in emission spectra for different excited gases and </a:t>
            </a:r>
            <a:r>
              <a:rPr lang="en-US" sz="2200" i="1" dirty="0"/>
              <a:t>compare</a:t>
            </a:r>
            <a:r>
              <a:rPr lang="en-US" sz="2200" dirty="0"/>
              <a:t> the specific emitted wavelengths.</a:t>
            </a:r>
          </a:p>
          <a:p>
            <a:pPr marL="514350" indent="-28575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i="1" dirty="0"/>
              <a:t>Explain </a:t>
            </a:r>
            <a:r>
              <a:rPr lang="en-US" sz="2200" dirty="0"/>
              <a:t>how these specific emitted wavelengths are the result of energetic and physical transitions by electrons in excited atoms.</a:t>
            </a:r>
          </a:p>
          <a:p>
            <a:pPr marL="514350" indent="-28575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i="1" dirty="0"/>
              <a:t>Apply</a:t>
            </a:r>
            <a:r>
              <a:rPr lang="en-US" sz="2200" dirty="0"/>
              <a:t> emission spectra experience to predict and compare the spectra of atmospheres for solar system planets.</a:t>
            </a:r>
          </a:p>
        </p:txBody>
      </p:sp>
    </p:spTree>
    <p:extLst>
      <p:ext uri="{BB962C8B-B14F-4D97-AF65-F5344CB8AC3E}">
        <p14:creationId xmlns:p14="http://schemas.microsoft.com/office/powerpoint/2010/main" val="123794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"/>
          <p:cNvSpPr txBox="1">
            <a:spLocks noGrp="1"/>
          </p:cNvSpPr>
          <p:nvPr>
            <p:ph type="title"/>
          </p:nvPr>
        </p:nvSpPr>
        <p:spPr>
          <a:xfrm>
            <a:off x="457200" y="34931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 dirty="0"/>
              <a:t>Neon Lights and Gases that Support Life</a:t>
            </a:r>
            <a:endParaRPr dirty="0"/>
          </a:p>
        </p:txBody>
      </p:sp>
      <p:sp>
        <p:nvSpPr>
          <p:cNvPr id="92" name="Google Shape;92;p4"/>
          <p:cNvSpPr txBox="1">
            <a:spLocks noGrp="1"/>
          </p:cNvSpPr>
          <p:nvPr>
            <p:ph type="body" idx="1"/>
          </p:nvPr>
        </p:nvSpPr>
        <p:spPr>
          <a:xfrm>
            <a:off x="457200" y="1278890"/>
            <a:ext cx="491744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Autofit/>
          </a:bodyPr>
          <a:lstStyle/>
          <a:p>
            <a:pPr marL="577850" indent="-514350">
              <a:buFont typeface="+mj-lt"/>
              <a:buAutoNum type="arabicPeriod"/>
            </a:pPr>
            <a:r>
              <a:rPr lang="en-US" dirty="0"/>
              <a:t>Look at the pictures and identify the “neon color(s).” Why is the word “neon” used to describe color?</a:t>
            </a:r>
          </a:p>
          <a:p>
            <a:pPr marL="577850" indent="-514350">
              <a:buFont typeface="+mj-lt"/>
              <a:buAutoNum type="arabicPeriod"/>
            </a:pPr>
            <a:r>
              <a:rPr lang="en-US" dirty="0"/>
              <a:t>A planet’s atmosphere is analyzed to determine if it could support life. What gases help support life?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AE0C624-7731-1743-B700-7D83053D3A5A}"/>
              </a:ext>
            </a:extLst>
          </p:cNvPr>
          <p:cNvGrpSpPr/>
          <p:nvPr/>
        </p:nvGrpSpPr>
        <p:grpSpPr>
          <a:xfrm>
            <a:off x="7190174" y="1444683"/>
            <a:ext cx="1793142" cy="1647105"/>
            <a:chOff x="0" y="0"/>
            <a:chExt cx="1259174" cy="1101778"/>
          </a:xfrm>
        </p:grpSpPr>
        <p:pic>
          <p:nvPicPr>
            <p:cNvPr id="8" name="image7.jpg">
              <a:extLst>
                <a:ext uri="{FF2B5EF4-FFF2-40B4-BE49-F238E27FC236}">
                  <a16:creationId xmlns:a16="http://schemas.microsoft.com/office/drawing/2014/main" id="{88522014-A48E-024A-8F86-C66A99E87377}"/>
                </a:ext>
              </a:extLst>
            </p:cNvPr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2485" y="0"/>
              <a:ext cx="1042035" cy="845185"/>
            </a:xfrm>
            <a:prstGeom prst="rect">
              <a:avLst/>
            </a:prstGeom>
            <a:ln/>
          </p:spPr>
        </p:pic>
        <p:sp>
          <p:nvSpPr>
            <p:cNvPr id="9" name="Text Box 15">
              <a:extLst>
                <a:ext uri="{FF2B5EF4-FFF2-40B4-BE49-F238E27FC236}">
                  <a16:creationId xmlns:a16="http://schemas.microsoft.com/office/drawing/2014/main" id="{3E0D79A0-B2A0-4149-86C5-939E1406D7BB}"/>
                </a:ext>
              </a:extLst>
            </p:cNvPr>
            <p:cNvSpPr txBox="1"/>
            <p:nvPr/>
          </p:nvSpPr>
          <p:spPr>
            <a:xfrm>
              <a:off x="0" y="846945"/>
              <a:ext cx="1259174" cy="254833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4F2480D-6D4A-FE46-A8B9-4CBBFFDA7C0A}"/>
              </a:ext>
            </a:extLst>
          </p:cNvPr>
          <p:cNvGrpSpPr/>
          <p:nvPr/>
        </p:nvGrpSpPr>
        <p:grpSpPr>
          <a:xfrm>
            <a:off x="5640837" y="1444683"/>
            <a:ext cx="1376120" cy="1480127"/>
            <a:chOff x="0" y="0"/>
            <a:chExt cx="1341620" cy="1506512"/>
          </a:xfrm>
        </p:grpSpPr>
        <p:pic>
          <p:nvPicPr>
            <p:cNvPr id="6" name="image11.jpg">
              <a:extLst>
                <a:ext uri="{FF2B5EF4-FFF2-40B4-BE49-F238E27FC236}">
                  <a16:creationId xmlns:a16="http://schemas.microsoft.com/office/drawing/2014/main" id="{7AF53A7E-9447-564A-8237-0C4A73785DE8}"/>
                </a:ext>
              </a:extLst>
            </p:cNvPr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90320" cy="1290320"/>
            </a:xfrm>
            <a:prstGeom prst="rect">
              <a:avLst/>
            </a:prstGeom>
            <a:ln/>
          </p:spPr>
        </p:pic>
        <p:sp>
          <p:nvSpPr>
            <p:cNvPr id="7" name="Text Box 16">
              <a:extLst>
                <a:ext uri="{FF2B5EF4-FFF2-40B4-BE49-F238E27FC236}">
                  <a16:creationId xmlns:a16="http://schemas.microsoft.com/office/drawing/2014/main" id="{3B472ED8-EED9-8A4B-A04E-80CF29BFC797}"/>
                </a:ext>
              </a:extLst>
            </p:cNvPr>
            <p:cNvSpPr txBox="1"/>
            <p:nvPr/>
          </p:nvSpPr>
          <p:spPr>
            <a:xfrm>
              <a:off x="82446" y="1251679"/>
              <a:ext cx="1259174" cy="254833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EA6CC-5ACA-834F-9E83-0559A6876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 and Safety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6229C-C834-574A-A155-521A4B1F00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7850" indent="-514350">
              <a:buFont typeface="+mj-lt"/>
              <a:buAutoNum type="arabicPeriod" startAt="3"/>
            </a:pPr>
            <a:r>
              <a:rPr lang="en-US" dirty="0"/>
              <a:t>Describe or draw the spectra made by observing white and neon light with spectroscopes.</a:t>
            </a:r>
          </a:p>
          <a:p>
            <a:pPr marL="577850" indent="-514350">
              <a:buFont typeface="+mj-lt"/>
              <a:buAutoNum type="arabicPeriod" startAt="3"/>
            </a:pPr>
            <a:endParaRPr lang="en-US" dirty="0"/>
          </a:p>
          <a:p>
            <a:pPr marL="577850" indent="-514350">
              <a:buFont typeface="+mj-lt"/>
              <a:buAutoNum type="arabicPeriod" startAt="3"/>
            </a:pPr>
            <a:endParaRPr lang="en-US" dirty="0"/>
          </a:p>
          <a:p>
            <a:pPr marL="577850" indent="-514350">
              <a:buFont typeface="+mj-lt"/>
              <a:buAutoNum type="arabicPeriod" startAt="3"/>
            </a:pPr>
            <a:r>
              <a:rPr lang="en-US" dirty="0"/>
              <a:t>You will be using tools for electrifying gases in glass tubes. What are the safety concerns?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8A8655-C2E8-8A44-825C-3DD97E73EEDA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2" t="7203" r="1319" b="5873"/>
          <a:stretch/>
        </p:blipFill>
        <p:spPr>
          <a:xfrm>
            <a:off x="2329731" y="2520563"/>
            <a:ext cx="3263255" cy="58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0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04A15-0143-8843-A6CC-BD95D72503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363220"/>
            <a:ext cx="8229600" cy="857250"/>
          </a:xfrm>
        </p:spPr>
        <p:txBody>
          <a:bodyPr/>
          <a:lstStyle/>
          <a:p>
            <a:r>
              <a:rPr lang="en-US" dirty="0"/>
              <a:t>What Spectroscopes Show = Spectra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966372-A4D2-F448-B48B-833C5F570CC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1450975"/>
            <a:ext cx="8229600" cy="3292475"/>
          </a:xfrm>
        </p:spPr>
        <p:txBody>
          <a:bodyPr/>
          <a:lstStyle/>
          <a:p>
            <a:pPr marL="63500" indent="0">
              <a:buNone/>
            </a:pPr>
            <a:endParaRPr lang="en-US"/>
          </a:p>
          <a:p>
            <a:pPr marL="63500" indent="0">
              <a:buNone/>
            </a:pPr>
            <a:endParaRPr lang="en-US"/>
          </a:p>
          <a:p>
            <a:pPr marL="63500" indent="0">
              <a:buNone/>
            </a:pPr>
            <a:endParaRPr lang="en-US"/>
          </a:p>
          <a:p>
            <a:pPr marL="63500" indent="0">
              <a:buNone/>
            </a:pPr>
            <a:endParaRPr lang="en-US"/>
          </a:p>
          <a:p>
            <a:pPr marL="63500" indent="0">
              <a:buNone/>
            </a:pPr>
            <a:endParaRPr lang="en-US"/>
          </a:p>
          <a:p>
            <a:pPr marL="63500" indent="0">
              <a:buNone/>
            </a:pPr>
            <a:endParaRPr lang="en-US"/>
          </a:p>
          <a:p>
            <a:pPr marL="63500" indent="0">
              <a:buNone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53D5B-EF3E-8E4E-B5CB-4B44EBF43E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9" r="1"/>
          <a:stretch/>
        </p:blipFill>
        <p:spPr>
          <a:xfrm>
            <a:off x="1565786" y="1541609"/>
            <a:ext cx="5098028" cy="254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9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D199C-DB73-744D-89E9-796792E12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7611"/>
            <a:ext cx="8229600" cy="857250"/>
          </a:xfrm>
        </p:spPr>
        <p:txBody>
          <a:bodyPr/>
          <a:lstStyle/>
          <a:p>
            <a:r>
              <a:rPr lang="en-US" dirty="0"/>
              <a:t>Give Your Table a Good Title!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791206-5DF1-8549-B223-BC5D319A2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4616" y="2876370"/>
            <a:ext cx="4775543" cy="1882444"/>
          </a:xfrm>
          <a:solidFill>
            <a:schemeClr val="accent4"/>
          </a:solidFill>
        </p:spPr>
        <p:txBody>
          <a:bodyPr>
            <a:normAutofit lnSpcReduction="10000"/>
          </a:bodyPr>
          <a:lstStyle/>
          <a:p>
            <a:pPr marL="63500" indent="0">
              <a:buNone/>
            </a:pPr>
            <a:r>
              <a:rPr lang="en-US" dirty="0">
                <a:solidFill>
                  <a:schemeClr val="bg1"/>
                </a:solidFill>
              </a:rPr>
              <a:t>In science, most titles:</a:t>
            </a:r>
          </a:p>
          <a:p>
            <a:pPr marL="512763" indent="-284163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Are descriptive </a:t>
            </a:r>
            <a:r>
              <a:rPr lang="en-US" sz="2200" i="1" dirty="0">
                <a:solidFill>
                  <a:schemeClr val="bg1"/>
                </a:solidFill>
              </a:rPr>
              <a:t>(detailed and a little longer than you might expect).</a:t>
            </a:r>
          </a:p>
          <a:p>
            <a:pPr marL="512763" indent="-284163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Summarize a key result. </a:t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i="1" dirty="0">
                <a:solidFill>
                  <a:schemeClr val="bg1"/>
                </a:solidFill>
              </a:rPr>
              <a:t>(What did you learn?)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E4FF31-1813-4F0D-BCA0-6AA6899090FD}"/>
              </a:ext>
            </a:extLst>
          </p:cNvPr>
          <p:cNvSpPr txBox="1"/>
          <p:nvPr/>
        </p:nvSpPr>
        <p:spPr>
          <a:xfrm>
            <a:off x="665307" y="1371421"/>
            <a:ext cx="6614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Add a good scientific title to your data table.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Share your title with others.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6679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D06D0-7C3D-9644-AD6C-695994E46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665734"/>
          </a:xfrm>
        </p:spPr>
        <p:txBody>
          <a:bodyPr/>
          <a:lstStyle/>
          <a:p>
            <a:r>
              <a:rPr lang="en-US" dirty="0"/>
              <a:t>Tweet 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3792AB-346A-3E48-A3C2-9C2D4F780C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22324"/>
            <a:ext cx="5831404" cy="1852676"/>
          </a:xfrm>
        </p:spPr>
        <p:txBody>
          <a:bodyPr>
            <a:noAutofit/>
          </a:bodyPr>
          <a:lstStyle/>
          <a:p>
            <a:pPr marL="63500" indent="0">
              <a:buNone/>
            </a:pPr>
            <a:r>
              <a:rPr lang="en-US" sz="2000" dirty="0"/>
              <a:t>Write a tweet in which you create a title for your data table. Your tweet should:</a:t>
            </a:r>
          </a:p>
          <a:p>
            <a:pPr indent="-284163">
              <a:buSzPct val="100000"/>
            </a:pPr>
            <a:r>
              <a:rPr lang="en-US" sz="2000" dirty="0"/>
              <a:t>Use 280 characters or fewer. </a:t>
            </a:r>
          </a:p>
          <a:p>
            <a:pPr indent="-284163">
              <a:buSzPct val="100000"/>
            </a:pPr>
            <a:r>
              <a:rPr lang="en-US" sz="2000" dirty="0"/>
              <a:t>Include a hashtag that reflects the main point of this lesson.</a:t>
            </a:r>
          </a:p>
        </p:txBody>
      </p:sp>
      <p:pic>
        <p:nvPicPr>
          <p:cNvPr id="5" name="Picture 4" descr="Tweet Up strategy card">
            <a:extLst>
              <a:ext uri="{FF2B5EF4-FFF2-40B4-BE49-F238E27FC236}">
                <a16:creationId xmlns:a16="http://schemas.microsoft.com/office/drawing/2014/main" id="{F324C0E2-2394-4DE9-BFD1-445AC06B9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">
            <a:off x="6540774" y="1094745"/>
            <a:ext cx="1962164" cy="25050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9A9536-0D3D-4DEE-8C2F-588AAF8F5DA1}"/>
              </a:ext>
            </a:extLst>
          </p:cNvPr>
          <p:cNvSpPr txBox="1"/>
          <p:nvPr/>
        </p:nvSpPr>
        <p:spPr>
          <a:xfrm>
            <a:off x="1310640" y="3397144"/>
            <a:ext cx="4363720" cy="1372042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L="63500" indent="0">
              <a:lnSpc>
                <a:spcPct val="160000"/>
              </a:lnSpc>
              <a:buNone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Remember, in science, titles are </a:t>
            </a:r>
            <a:r>
              <a:rPr lang="en-US" sz="1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descriptive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detailed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summarize the key </a:t>
            </a:r>
            <a:r>
              <a:rPr lang="en-US" sz="1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indicated by the data. </a:t>
            </a:r>
          </a:p>
        </p:txBody>
      </p:sp>
    </p:spTree>
    <p:extLst>
      <p:ext uri="{BB962C8B-B14F-4D97-AF65-F5344CB8AC3E}">
        <p14:creationId xmlns:p14="http://schemas.microsoft.com/office/powerpoint/2010/main" val="99712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LEARN theme">
  <a:themeElements>
    <a:clrScheme name="Custom 11">
      <a:dk1>
        <a:srgbClr val="000000"/>
      </a:dk1>
      <a:lt1>
        <a:srgbClr val="FFFFFF"/>
      </a:lt1>
      <a:dk2>
        <a:srgbClr val="534949"/>
      </a:dk2>
      <a:lt2>
        <a:srgbClr val="F2E6B7"/>
      </a:lt2>
      <a:accent1>
        <a:srgbClr val="DCBA25"/>
      </a:accent1>
      <a:accent2>
        <a:srgbClr val="679BCD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5D94C1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Slides—NSF Lesson Template" id="{281AFF6D-90F4-484B-AB18-A3860AF200E0}" vid="{32841810-3C3F-4170-9732-DC6BE54FF0CE}"/>
    </a:ext>
  </a:extLst>
</a:theme>
</file>

<file path=ppt/theme/theme2.xml><?xml version="1.0" encoding="utf-8"?>
<a:theme xmlns:a="http://schemas.openxmlformats.org/drawingml/2006/main" name="2_LEARN theme">
  <a:themeElements>
    <a:clrScheme name="Custom 11">
      <a:dk1>
        <a:srgbClr val="000000"/>
      </a:dk1>
      <a:lt1>
        <a:srgbClr val="FFFFFF"/>
      </a:lt1>
      <a:dk2>
        <a:srgbClr val="534949"/>
      </a:dk2>
      <a:lt2>
        <a:srgbClr val="F2E6B7"/>
      </a:lt2>
      <a:accent1>
        <a:srgbClr val="DCBA25"/>
      </a:accent1>
      <a:accent2>
        <a:srgbClr val="679BCD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5D94C1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Slides—NSF Lesson Template" id="{281AFF6D-90F4-484B-AB18-A3860AF200E0}" vid="{2ACE3E14-2C15-4539-A1E8-87BB99CEA9C0}"/>
    </a:ext>
  </a:extLst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5639</TotalTime>
  <Words>1015</Words>
  <Application>Microsoft Office PowerPoint</Application>
  <PresentationFormat>On-screen Show (16:9)</PresentationFormat>
  <Paragraphs>131</Paragraphs>
  <Slides>18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Open Sans</vt:lpstr>
      <vt:lpstr>Calibri</vt:lpstr>
      <vt:lpstr>Cambria Math</vt:lpstr>
      <vt:lpstr>Constantia</vt:lpstr>
      <vt:lpstr>Noto Sans Symbols</vt:lpstr>
      <vt:lpstr>Arial</vt:lpstr>
      <vt:lpstr>Georgia</vt:lpstr>
      <vt:lpstr>1_LEARN theme</vt:lpstr>
      <vt:lpstr>2_LEARN theme</vt:lpstr>
      <vt:lpstr>PowerPoint Presentation</vt:lpstr>
      <vt:lpstr>Emission Spectra of Excited Gases</vt:lpstr>
      <vt:lpstr>Essential Question</vt:lpstr>
      <vt:lpstr>Lesson Objectives</vt:lpstr>
      <vt:lpstr>Neon Lights and Gases that Support Life</vt:lpstr>
      <vt:lpstr>Materials and Safety</vt:lpstr>
      <vt:lpstr>What Spectroscopes Show = Spectra</vt:lpstr>
      <vt:lpstr>Give Your Table a Good Title!</vt:lpstr>
      <vt:lpstr>Tweet Up</vt:lpstr>
      <vt:lpstr>How Do Atoms Make Light?</vt:lpstr>
      <vt:lpstr>How are Different Colors Made?</vt:lpstr>
      <vt:lpstr>The Science of Firework Color</vt:lpstr>
      <vt:lpstr>Spectra Are Used to Study Planet Atmospheres</vt:lpstr>
      <vt:lpstr>Learn About the Northern Lights</vt:lpstr>
      <vt:lpstr>Calculating the Energy of a Photon of Light</vt:lpstr>
      <vt:lpstr>The Energy of a Photon of Light Depends on Color</vt:lpstr>
      <vt:lpstr>Three Stray, One Stays</vt:lpstr>
      <vt:lpstr>Design a Gas Tube Sign for the School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Emission Spectra of Excited Gases</dc:title>
  <dc:creator>K20 Center</dc:creator>
  <cp:lastModifiedBy>K20 Center</cp:lastModifiedBy>
  <cp:revision>41</cp:revision>
  <dcterms:modified xsi:type="dcterms:W3CDTF">2021-06-23T23:27:59Z</dcterms:modified>
</cp:coreProperties>
</file>