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handoutMasterIdLst>
    <p:handoutMasterId r:id="rId25"/>
  </p:handoutMasterIdLst>
  <p:sldIdLst>
    <p:sldId id="267" r:id="rId2"/>
    <p:sldId id="256" r:id="rId3"/>
    <p:sldId id="257" r:id="rId4"/>
    <p:sldId id="271" r:id="rId5"/>
    <p:sldId id="283" r:id="rId6"/>
    <p:sldId id="260" r:id="rId7"/>
    <p:sldId id="277" r:id="rId8"/>
    <p:sldId id="258" r:id="rId9"/>
    <p:sldId id="261" r:id="rId10"/>
    <p:sldId id="274" r:id="rId11"/>
    <p:sldId id="285" r:id="rId12"/>
    <p:sldId id="284" r:id="rId13"/>
    <p:sldId id="278" r:id="rId14"/>
    <p:sldId id="272" r:id="rId15"/>
    <p:sldId id="281" r:id="rId16"/>
    <p:sldId id="276" r:id="rId17"/>
    <p:sldId id="286" r:id="rId18"/>
    <p:sldId id="269" r:id="rId19"/>
    <p:sldId id="287" r:id="rId20"/>
    <p:sldId id="263" r:id="rId21"/>
    <p:sldId id="280" r:id="rId22"/>
    <p:sldId id="26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5"/>
    <p:restoredTop sz="85306"/>
  </p:normalViewPr>
  <p:slideViewPr>
    <p:cSldViewPr>
      <p:cViewPr varScale="1">
        <p:scale>
          <a:sx n="108" d="100"/>
          <a:sy n="108" d="100"/>
        </p:scale>
        <p:origin x="2752"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3C62E0-A403-3545-979B-6EDB5583159D}" type="datetimeFigureOut">
              <a:rPr lang="en-US" smtClean="0"/>
              <a:t>1/2/24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575765-F807-7C40-B2A6-49B94258653A}" type="slidenum">
              <a:rPr lang="en-US" smtClean="0"/>
              <a:t>‹#›</a:t>
            </a:fld>
            <a:endParaRPr lang="en-US"/>
          </a:p>
        </p:txBody>
      </p:sp>
    </p:spTree>
    <p:extLst>
      <p:ext uri="{BB962C8B-B14F-4D97-AF65-F5344CB8AC3E}">
        <p14:creationId xmlns:p14="http://schemas.microsoft.com/office/powerpoint/2010/main" val="1611212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B06EC7-8ADE-B146-B740-E8CCE61B5291}" type="datetimeFigureOut">
              <a:rPr lang="en-US" smtClean="0"/>
              <a:t>1/2/24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A267E-47F9-794D-A019-05050761F195}" type="slidenum">
              <a:rPr lang="en-US" smtClean="0"/>
              <a:t>‹#›</a:t>
            </a:fld>
            <a:endParaRPr lang="en-US"/>
          </a:p>
        </p:txBody>
      </p:sp>
    </p:spTree>
    <p:extLst>
      <p:ext uri="{BB962C8B-B14F-4D97-AF65-F5344CB8AC3E}">
        <p14:creationId xmlns:p14="http://schemas.microsoft.com/office/powerpoint/2010/main" val="1930293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A267E-47F9-794D-A019-05050761F195}" type="slidenum">
              <a:rPr lang="en-US" smtClean="0"/>
              <a:t>1</a:t>
            </a:fld>
            <a:endParaRPr lang="en-US"/>
          </a:p>
        </p:txBody>
      </p:sp>
    </p:spTree>
    <p:extLst>
      <p:ext uri="{BB962C8B-B14F-4D97-AF65-F5344CB8AC3E}">
        <p14:creationId xmlns:p14="http://schemas.microsoft.com/office/powerpoint/2010/main" val="230852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a:t>
            </a:r>
            <a:r>
              <a:rPr lang="en-US" baseline="0" dirty="0"/>
              <a:t> this slide to show how participants might create their own place mat. Strategies for social and process are options from the Card Sort. Strategies for content and assessment are topic-specific (blank strips). </a:t>
            </a:r>
          </a:p>
          <a:p>
            <a:r>
              <a:rPr lang="en-US" baseline="0" dirty="0"/>
              <a:t>There are no “right” answers for this place mat. This is an opportunity to consider possibilities for new ideas, strategies, and options to promote student choice.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*Side Note: ”Create a city of circles” could be similar to the common math assignment “Parallel City” where students can create a city made of circles that meets specific guidelines outlined in a rubric. For example, the main store may have a radius that is 2 times the diameter of the bank. Students would also be expected to determine and label the radius, diameter, circumference and area of each circle. This type of project would demonstrate a student’s understanding of circles while allowing for individual creativity and ownership.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8CA267E-47F9-794D-A019-05050761F195}" type="slidenum">
              <a:rPr lang="en-US" smtClean="0"/>
              <a:t>10</a:t>
            </a:fld>
            <a:endParaRPr lang="en-US"/>
          </a:p>
        </p:txBody>
      </p:sp>
    </p:spTree>
    <p:extLst>
      <p:ext uri="{BB962C8B-B14F-4D97-AF65-F5344CB8AC3E}">
        <p14:creationId xmlns:p14="http://schemas.microsoft.com/office/powerpoint/2010/main" val="397471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Instruct participants that “As you explore, think about how these ideas might fit within your classroom and create an authentic learning environment for students. </a:t>
            </a:r>
            <a:r>
              <a:rPr lang="en-US" dirty="0"/>
              <a:t>You</a:t>
            </a:r>
            <a:r>
              <a:rPr lang="en-US" baseline="0" dirty="0"/>
              <a:t> do not need to use all of these strips, and t</a:t>
            </a:r>
            <a:r>
              <a:rPr lang="en-US" dirty="0"/>
              <a:t>here are blank strips for you to create your</a:t>
            </a:r>
            <a:r>
              <a:rPr lang="en-US" baseline="0" dirty="0"/>
              <a:t> own student-choice options that best fit your topic. </a:t>
            </a:r>
          </a:p>
          <a:p>
            <a:r>
              <a:rPr lang="en-US" dirty="0"/>
              <a:t>ALSO,</a:t>
            </a:r>
            <a:r>
              <a:rPr lang="en-US" baseline="0" dirty="0"/>
              <a:t> f</a:t>
            </a:r>
            <a:r>
              <a:rPr lang="en-US" dirty="0"/>
              <a:t>eel free to get up and look at</a:t>
            </a:r>
            <a:r>
              <a:rPr lang="en-US" baseline="0" dirty="0"/>
              <a:t> the ideas posted around the room.”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98CA267E-47F9-794D-A019-05050761F195}" type="slidenum">
              <a:rPr lang="en-US" smtClean="0"/>
              <a:t>11</a:t>
            </a:fld>
            <a:endParaRPr lang="en-US"/>
          </a:p>
        </p:txBody>
      </p:sp>
    </p:spTree>
    <p:extLst>
      <p:ext uri="{BB962C8B-B14F-4D97-AF65-F5344CB8AC3E}">
        <p14:creationId xmlns:p14="http://schemas.microsoft.com/office/powerpoint/2010/main" val="1635004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Categories</a:t>
            </a:r>
            <a:r>
              <a:rPr lang="en-US" baseline="0" dirty="0"/>
              <a:t> for reference during the Card Sort activity</a:t>
            </a:r>
            <a:endParaRPr lang="en-US" dirty="0"/>
          </a:p>
        </p:txBody>
      </p:sp>
      <p:sp>
        <p:nvSpPr>
          <p:cNvPr id="4" name="Slide Number Placeholder 3"/>
          <p:cNvSpPr>
            <a:spLocks noGrp="1"/>
          </p:cNvSpPr>
          <p:nvPr>
            <p:ph type="sldNum" sz="quarter" idx="10"/>
          </p:nvPr>
        </p:nvSpPr>
        <p:spPr/>
        <p:txBody>
          <a:bodyPr/>
          <a:lstStyle/>
          <a:p>
            <a:fld id="{98CA267E-47F9-794D-A019-05050761F195}" type="slidenum">
              <a:rPr lang="en-US" smtClean="0"/>
              <a:t>12</a:t>
            </a:fld>
            <a:endParaRPr lang="en-US"/>
          </a:p>
        </p:txBody>
      </p:sp>
    </p:spTree>
    <p:extLst>
      <p:ext uri="{BB962C8B-B14F-4D97-AF65-F5344CB8AC3E}">
        <p14:creationId xmlns:p14="http://schemas.microsoft.com/office/powerpoint/2010/main" val="1308945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select one strategy from your place mat and determine how it supports student-centered learning. For example, “Creating a city of circles supports student-centered learning by giving students shared control.” </a:t>
            </a:r>
            <a:endParaRPr lang="en-US" dirty="0"/>
          </a:p>
        </p:txBody>
      </p:sp>
      <p:sp>
        <p:nvSpPr>
          <p:cNvPr id="4" name="Slide Number Placeholder 3"/>
          <p:cNvSpPr>
            <a:spLocks noGrp="1"/>
          </p:cNvSpPr>
          <p:nvPr>
            <p:ph type="sldNum" sz="quarter" idx="10"/>
          </p:nvPr>
        </p:nvSpPr>
        <p:spPr/>
        <p:txBody>
          <a:bodyPr/>
          <a:lstStyle/>
          <a:p>
            <a:fld id="{98CA267E-47F9-794D-A019-05050761F195}" type="slidenum">
              <a:rPr lang="en-US" smtClean="0"/>
              <a:t>13</a:t>
            </a:fld>
            <a:endParaRPr lang="en-US"/>
          </a:p>
        </p:txBody>
      </p:sp>
    </p:spTree>
    <p:extLst>
      <p:ext uri="{BB962C8B-B14F-4D97-AF65-F5344CB8AC3E}">
        <p14:creationId xmlns:p14="http://schemas.microsoft.com/office/powerpoint/2010/main" val="240468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quote from Eric Jensen (2103) on the slide.</a:t>
            </a:r>
            <a:endParaRPr lang="en-US" baseline="0" dirty="0"/>
          </a:p>
          <a:p>
            <a:endParaRPr lang="en-US" baseline="0" dirty="0"/>
          </a:p>
          <a:p>
            <a:r>
              <a:rPr lang="en-US" dirty="0"/>
              <a:t>“If we want</a:t>
            </a:r>
            <a:r>
              <a:rPr lang="en-US" baseline="0" dirty="0"/>
              <a:t> students to be critical thinkers, we have to let them be critical decision makers. Allowing choice can empower students to own their learning and construct their own understanding.”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“Give choice within your own comfort</a:t>
            </a:r>
            <a:r>
              <a:rPr lang="en-US" baseline="0" dirty="0"/>
              <a:t> level. Your comfort level may only start with giving students choice in working groups.”</a:t>
            </a:r>
          </a:p>
          <a:p>
            <a:endParaRPr lang="en-US" baseline="0" dirty="0"/>
          </a:p>
        </p:txBody>
      </p:sp>
      <p:sp>
        <p:nvSpPr>
          <p:cNvPr id="4" name="Slide Number Placeholder 3"/>
          <p:cNvSpPr>
            <a:spLocks noGrp="1"/>
          </p:cNvSpPr>
          <p:nvPr>
            <p:ph type="sldNum" sz="quarter" idx="10"/>
          </p:nvPr>
        </p:nvSpPr>
        <p:spPr/>
        <p:txBody>
          <a:bodyPr/>
          <a:lstStyle/>
          <a:p>
            <a:fld id="{98CA267E-47F9-794D-A019-05050761F195}" type="slidenum">
              <a:rPr lang="en-US" smtClean="0"/>
              <a:t>14</a:t>
            </a:fld>
            <a:endParaRPr lang="en-US"/>
          </a:p>
        </p:txBody>
      </p:sp>
    </p:spTree>
    <p:extLst>
      <p:ext uri="{BB962C8B-B14F-4D97-AF65-F5344CB8AC3E}">
        <p14:creationId xmlns:p14="http://schemas.microsoft.com/office/powerpoint/2010/main" val="1238836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You c</a:t>
            </a:r>
            <a:r>
              <a:rPr lang="en-US" dirty="0"/>
              <a:t>an skip </a:t>
            </a:r>
            <a:r>
              <a:rPr lang="en-US" baseline="0" dirty="0"/>
              <a:t>this slide if time is running out!)</a:t>
            </a:r>
          </a:p>
          <a:p>
            <a:endParaRPr lang="en-US" baseline="0" dirty="0"/>
          </a:p>
          <a:p>
            <a:r>
              <a:rPr lang="en-US" dirty="0"/>
              <a:t>Quickly click through this slide,</a:t>
            </a:r>
            <a:r>
              <a:rPr lang="en-US" baseline="0" dirty="0"/>
              <a:t> sharing a few main ideas to keep in mind to prepare successful implementation of student choice.</a:t>
            </a:r>
          </a:p>
          <a:p>
            <a:endParaRPr lang="en-US" baseline="0" dirty="0"/>
          </a:p>
          <a:p>
            <a:r>
              <a:rPr lang="en-US" baseline="0" dirty="0"/>
              <a:t>Content: Know your content well enough to offer your students choices that will still ultimately lead to the big ideas and goals of your objectives/standards.</a:t>
            </a:r>
          </a:p>
          <a:p>
            <a:endParaRPr lang="en-US" baseline="0" dirty="0"/>
          </a:p>
          <a:p>
            <a:r>
              <a:rPr lang="en-US" baseline="0" dirty="0"/>
              <a:t>Social: Students need opportunities to scaffold social experiences that prepare them to engage constructively with their peers. </a:t>
            </a:r>
          </a:p>
          <a:p>
            <a:endParaRPr lang="en-US" baseline="0" dirty="0"/>
          </a:p>
          <a:p>
            <a:r>
              <a:rPr lang="en-US" baseline="0" dirty="0"/>
              <a:t>Process: Be knowledgeable in a variety of instructional tools that fit well with the content. </a:t>
            </a:r>
          </a:p>
          <a:p>
            <a:endParaRPr lang="en-US" baseline="0" dirty="0"/>
          </a:p>
          <a:p>
            <a:r>
              <a:rPr lang="en-US" dirty="0"/>
              <a:t>Assessment: Consider how your students’ interests</a:t>
            </a:r>
            <a:r>
              <a:rPr lang="en-US" baseline="0" dirty="0"/>
              <a:t> can facilitate demonstration of their knowledge. </a:t>
            </a:r>
          </a:p>
          <a:p>
            <a:endParaRPr lang="en-US" baseline="0" dirty="0"/>
          </a:p>
          <a:p>
            <a:r>
              <a:rPr lang="en-US" baseline="0" dirty="0"/>
              <a:t>For all of these categories, keep your knowledge of your students in mind to inform the opportunities allowed during a lesson or unit. </a:t>
            </a:r>
            <a:endParaRPr lang="en-US" dirty="0"/>
          </a:p>
        </p:txBody>
      </p:sp>
      <p:sp>
        <p:nvSpPr>
          <p:cNvPr id="4" name="Slide Number Placeholder 3"/>
          <p:cNvSpPr>
            <a:spLocks noGrp="1"/>
          </p:cNvSpPr>
          <p:nvPr>
            <p:ph type="sldNum" sz="quarter" idx="10"/>
          </p:nvPr>
        </p:nvSpPr>
        <p:spPr/>
        <p:txBody>
          <a:bodyPr/>
          <a:lstStyle/>
          <a:p>
            <a:fld id="{98CA267E-47F9-794D-A019-05050761F195}" type="slidenum">
              <a:rPr lang="en-US" smtClean="0"/>
              <a:t>15</a:t>
            </a:fld>
            <a:endParaRPr lang="en-US"/>
          </a:p>
        </p:txBody>
      </p:sp>
    </p:spTree>
    <p:extLst>
      <p:ext uri="{BB962C8B-B14F-4D97-AF65-F5344CB8AC3E}">
        <p14:creationId xmlns:p14="http://schemas.microsoft.com/office/powerpoint/2010/main" val="673707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minutes</a:t>
            </a:r>
          </a:p>
          <a:p>
            <a:r>
              <a:rPr lang="en-US" baseline="0" dirty="0"/>
              <a:t>On your tables are a variety of paint chips. Select four that are different in color. On the “top” color band, record the category labels from the Card Sort activity: Content, Social, Process, and Assessment. Then, identify </a:t>
            </a:r>
            <a:r>
              <a:rPr lang="en-US" dirty="0"/>
              <a:t>three</a:t>
            </a:r>
            <a:r>
              <a:rPr lang="en-US" baseline="0" dirty="0"/>
              <a:t> strategies from each category and record one strategy per color band for each respective category.</a:t>
            </a:r>
            <a:endParaRPr lang="en-US" dirty="0"/>
          </a:p>
        </p:txBody>
      </p:sp>
      <p:sp>
        <p:nvSpPr>
          <p:cNvPr id="4" name="Slide Number Placeholder 3"/>
          <p:cNvSpPr>
            <a:spLocks noGrp="1"/>
          </p:cNvSpPr>
          <p:nvPr>
            <p:ph type="sldNum" sz="quarter" idx="10"/>
          </p:nvPr>
        </p:nvSpPr>
        <p:spPr/>
        <p:txBody>
          <a:bodyPr/>
          <a:lstStyle/>
          <a:p>
            <a:fld id="{98CA267E-47F9-794D-A019-05050761F195}" type="slidenum">
              <a:rPr lang="en-US" smtClean="0"/>
              <a:t>16</a:t>
            </a:fld>
            <a:endParaRPr lang="en-US"/>
          </a:p>
        </p:txBody>
      </p:sp>
    </p:spTree>
    <p:extLst>
      <p:ext uri="{BB962C8B-B14F-4D97-AF65-F5344CB8AC3E}">
        <p14:creationId xmlns:p14="http://schemas.microsoft.com/office/powerpoint/2010/main" val="1690726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minutes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Remind</a:t>
            </a:r>
            <a:r>
              <a:rPr lang="en-US" baseline="0" dirty="0"/>
              <a:t> participants to bring their paint chips to the reflection session next month. </a:t>
            </a:r>
            <a:endParaRPr lang="en-US" dirty="0"/>
          </a:p>
          <a:p>
            <a:endParaRPr lang="en-US" dirty="0"/>
          </a:p>
        </p:txBody>
      </p:sp>
      <p:sp>
        <p:nvSpPr>
          <p:cNvPr id="4" name="Slide Number Placeholder 3"/>
          <p:cNvSpPr>
            <a:spLocks noGrp="1"/>
          </p:cNvSpPr>
          <p:nvPr>
            <p:ph type="sldNum" sz="quarter" idx="10"/>
          </p:nvPr>
        </p:nvSpPr>
        <p:spPr/>
        <p:txBody>
          <a:bodyPr/>
          <a:lstStyle/>
          <a:p>
            <a:fld id="{98CA267E-47F9-794D-A019-05050761F195}" type="slidenum">
              <a:rPr lang="en-US" smtClean="0"/>
              <a:t>17</a:t>
            </a:fld>
            <a:endParaRPr lang="en-US"/>
          </a:p>
        </p:txBody>
      </p:sp>
    </p:spTree>
    <p:extLst>
      <p:ext uri="{BB962C8B-B14F-4D97-AF65-F5344CB8AC3E}">
        <p14:creationId xmlns:p14="http://schemas.microsoft.com/office/powerpoint/2010/main" val="506028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2C04DF-F32B-D844-96C4-6AAB3B63D36B}" type="slidenum">
              <a:rPr lang="en-US" smtClean="0"/>
              <a:t>18</a:t>
            </a:fld>
            <a:endParaRPr lang="en-US"/>
          </a:p>
        </p:txBody>
      </p:sp>
    </p:spTree>
    <p:extLst>
      <p:ext uri="{BB962C8B-B14F-4D97-AF65-F5344CB8AC3E}">
        <p14:creationId xmlns:p14="http://schemas.microsoft.com/office/powerpoint/2010/main" val="857563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If you do not have a TREK evaluation to give participants,</a:t>
            </a:r>
            <a:r>
              <a:rPr lang="en-US" sz="1200" b="0" i="0" kern="1200" baseline="0" dirty="0">
                <a:solidFill>
                  <a:schemeClr val="tx1"/>
                </a:solidFill>
                <a:effectLst/>
                <a:latin typeface="+mn-lt"/>
                <a:ea typeface="+mn-ea"/>
                <a:cs typeface="+mn-cs"/>
              </a:rPr>
              <a:t> use this slide! </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Ask participants to think about the most significant point of the session. You can do this by starting with a review of the topic and then posing a question, like, “What point made during today’s session helped you understand the importance of promoting</a:t>
            </a:r>
            <a:r>
              <a:rPr lang="en-US" sz="1200" b="0" i="0" kern="1200" baseline="0" dirty="0">
                <a:solidFill>
                  <a:schemeClr val="tx1"/>
                </a:solidFill>
                <a:effectLst/>
                <a:latin typeface="+mn-lt"/>
                <a:ea typeface="+mn-ea"/>
                <a:cs typeface="+mn-cs"/>
              </a:rPr>
              <a:t> student choice?”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Have participants either share this point out loud or write it down. </a:t>
            </a:r>
          </a:p>
          <a:p>
            <a:r>
              <a:rPr lang="en-US" sz="1200" b="0" i="0" kern="1200" dirty="0">
                <a:solidFill>
                  <a:schemeClr val="tx1"/>
                </a:solidFill>
                <a:effectLst/>
                <a:latin typeface="+mn-lt"/>
                <a:ea typeface="+mn-ea"/>
                <a:cs typeface="+mn-cs"/>
              </a:rPr>
              <a:t>Collect participants’ responses.</a:t>
            </a:r>
          </a:p>
          <a:p>
            <a:r>
              <a:rPr lang="en-US" sz="1200" b="0" i="0" kern="1200" dirty="0">
                <a:solidFill>
                  <a:schemeClr val="tx1"/>
                </a:solidFill>
                <a:effectLst/>
                <a:latin typeface="+mn-lt"/>
                <a:ea typeface="+mn-ea"/>
                <a:cs typeface="+mn-cs"/>
              </a:rPr>
              <a:t>Analyze responses and</a:t>
            </a:r>
            <a:r>
              <a:rPr lang="en-US" sz="1200" b="0" i="0" kern="1200" baseline="0" dirty="0">
                <a:solidFill>
                  <a:schemeClr val="tx1"/>
                </a:solidFill>
                <a:effectLst/>
                <a:latin typeface="+mn-lt"/>
                <a:ea typeface="+mn-ea"/>
                <a:cs typeface="+mn-cs"/>
              </a:rPr>
              <a:t> use them as necessary during the follow-up reflection session. </a:t>
            </a:r>
            <a:endParaRPr lang="en-US" sz="1200" b="0" i="0" kern="1200" dirty="0">
              <a:solidFill>
                <a:schemeClr val="tx1"/>
              </a:solidFill>
              <a:effectLst/>
              <a:latin typeface="+mn-lt"/>
              <a:ea typeface="+mn-ea"/>
              <a:cs typeface="+mn-cs"/>
            </a:endParaRPr>
          </a:p>
          <a:p>
            <a:pPr algn="l"/>
            <a:endParaRPr lang="en-US" dirty="0"/>
          </a:p>
        </p:txBody>
      </p:sp>
      <p:sp>
        <p:nvSpPr>
          <p:cNvPr id="4" name="Slide Number Placeholder 3"/>
          <p:cNvSpPr>
            <a:spLocks noGrp="1"/>
          </p:cNvSpPr>
          <p:nvPr>
            <p:ph type="sldNum" sz="quarter" idx="10"/>
          </p:nvPr>
        </p:nvSpPr>
        <p:spPr/>
        <p:txBody>
          <a:bodyPr/>
          <a:lstStyle/>
          <a:p>
            <a:fld id="{98CA267E-47F9-794D-A019-05050761F195}" type="slidenum">
              <a:rPr lang="en-US" smtClean="0"/>
              <a:t>19</a:t>
            </a:fld>
            <a:endParaRPr lang="en-US"/>
          </a:p>
        </p:txBody>
      </p:sp>
    </p:spTree>
    <p:extLst>
      <p:ext uri="{BB962C8B-B14F-4D97-AF65-F5344CB8AC3E}">
        <p14:creationId xmlns:p14="http://schemas.microsoft.com/office/powerpoint/2010/main" val="1806401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minute</a:t>
            </a:r>
          </a:p>
          <a:p>
            <a:r>
              <a:rPr lang="en-US" dirty="0"/>
              <a:t>Welcome participants and briefly highlight the agenda. (Notice it</a:t>
            </a:r>
            <a:r>
              <a:rPr lang="en-US" baseline="0" dirty="0"/>
              <a:t> is in the 5E model.)</a:t>
            </a:r>
            <a:endParaRPr lang="en-US" dirty="0"/>
          </a:p>
        </p:txBody>
      </p:sp>
      <p:sp>
        <p:nvSpPr>
          <p:cNvPr id="4" name="Slide Number Placeholder 3"/>
          <p:cNvSpPr>
            <a:spLocks noGrp="1"/>
          </p:cNvSpPr>
          <p:nvPr>
            <p:ph type="sldNum" sz="quarter" idx="10"/>
          </p:nvPr>
        </p:nvSpPr>
        <p:spPr/>
        <p:txBody>
          <a:bodyPr/>
          <a:lstStyle/>
          <a:p>
            <a:fld id="{98CA267E-47F9-794D-A019-05050761F195}" type="slidenum">
              <a:rPr lang="en-US" smtClean="0"/>
              <a:t>2</a:t>
            </a:fld>
            <a:endParaRPr lang="en-US"/>
          </a:p>
        </p:txBody>
      </p:sp>
    </p:spTree>
    <p:extLst>
      <p:ext uri="{BB962C8B-B14F-4D97-AF65-F5344CB8AC3E}">
        <p14:creationId xmlns:p14="http://schemas.microsoft.com/office/powerpoint/2010/main" val="1602680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CA267E-47F9-794D-A019-05050761F195}" type="slidenum">
              <a:rPr lang="en-US" smtClean="0"/>
              <a:t>20</a:t>
            </a:fld>
            <a:endParaRPr lang="en-US"/>
          </a:p>
        </p:txBody>
      </p:sp>
    </p:spTree>
    <p:extLst>
      <p:ext uri="{BB962C8B-B14F-4D97-AF65-F5344CB8AC3E}">
        <p14:creationId xmlns:p14="http://schemas.microsoft.com/office/powerpoint/2010/main" val="1584248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a:t>
            </a:r>
            <a:r>
              <a:rPr lang="en-US" baseline="0" dirty="0"/>
              <a:t> a follow-up session with participants, ask them to reflect on the strategies that they used. Participants can use the SCORE Reflection Note Sheet for recording thoughts and reflections. </a:t>
            </a:r>
            <a:endParaRPr lang="en-US" dirty="0"/>
          </a:p>
          <a:p>
            <a:endParaRPr lang="en-US" dirty="0"/>
          </a:p>
        </p:txBody>
      </p:sp>
      <p:sp>
        <p:nvSpPr>
          <p:cNvPr id="4" name="Slide Number Placeholder 3"/>
          <p:cNvSpPr>
            <a:spLocks noGrp="1"/>
          </p:cNvSpPr>
          <p:nvPr>
            <p:ph type="sldNum" sz="quarter" idx="10"/>
          </p:nvPr>
        </p:nvSpPr>
        <p:spPr/>
        <p:txBody>
          <a:bodyPr/>
          <a:lstStyle/>
          <a:p>
            <a:fld id="{F12C04DF-F32B-D844-96C4-6AAB3B63D36B}" type="slidenum">
              <a:rPr lang="en-US" smtClean="0"/>
              <a:t>21</a:t>
            </a:fld>
            <a:endParaRPr lang="en-US"/>
          </a:p>
        </p:txBody>
      </p:sp>
    </p:spTree>
    <p:extLst>
      <p:ext uri="{BB962C8B-B14F-4D97-AF65-F5344CB8AC3E}">
        <p14:creationId xmlns:p14="http://schemas.microsoft.com/office/powerpoint/2010/main" val="1798495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CA267E-47F9-794D-A019-05050761F195}" type="slidenum">
              <a:rPr lang="en-US" smtClean="0"/>
              <a:t>22</a:t>
            </a:fld>
            <a:endParaRPr lang="en-US"/>
          </a:p>
        </p:txBody>
      </p:sp>
    </p:spTree>
    <p:extLst>
      <p:ext uri="{BB962C8B-B14F-4D97-AF65-F5344CB8AC3E}">
        <p14:creationId xmlns:p14="http://schemas.microsoft.com/office/powerpoint/2010/main" val="1969779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0" dirty="0"/>
              <a:t>4 minutes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dirty="0"/>
              <a:t>Ask</a:t>
            </a:r>
            <a:r>
              <a:rPr lang="en-US" b="0" baseline="0" dirty="0"/>
              <a:t> participants if they use a particular search engine or another method (YouTube, Pinterest, etc.) when they are interested in searching for something online. Use these terms (or Google as default) to ask them to think about </a:t>
            </a:r>
            <a:r>
              <a:rPr lang="en-US" b="1" baseline="0" dirty="0"/>
              <a:t>3 topics </a:t>
            </a:r>
            <a:r>
              <a:rPr lang="en-US" b="0" baseline="0" dirty="0"/>
              <a:t>they would be interested in searching right now.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baseline="0" dirty="0"/>
              <a:t>After some share outs, ask them to think about </a:t>
            </a:r>
            <a:r>
              <a:rPr lang="en-US" b="1" baseline="0" dirty="0"/>
              <a:t>2 topics</a:t>
            </a:r>
            <a:r>
              <a:rPr lang="en-US" b="0" baseline="0" dirty="0"/>
              <a:t> their students might search for. Share out. </a:t>
            </a:r>
            <a:endParaRPr lang="en-US" b="0" dirty="0"/>
          </a:p>
        </p:txBody>
      </p:sp>
      <p:sp>
        <p:nvSpPr>
          <p:cNvPr id="4" name="Slide Number Placeholder 3"/>
          <p:cNvSpPr>
            <a:spLocks noGrp="1"/>
          </p:cNvSpPr>
          <p:nvPr>
            <p:ph type="sldNum" sz="quarter" idx="10"/>
          </p:nvPr>
        </p:nvSpPr>
        <p:spPr/>
        <p:txBody>
          <a:bodyPr/>
          <a:lstStyle/>
          <a:p>
            <a:fld id="{98CA267E-47F9-794D-A019-05050761F195}" type="slidenum">
              <a:rPr lang="en-US" smtClean="0"/>
              <a:t>3</a:t>
            </a:fld>
            <a:endParaRPr lang="en-US"/>
          </a:p>
        </p:txBody>
      </p:sp>
    </p:spTree>
    <p:extLst>
      <p:ext uri="{BB962C8B-B14F-4D97-AF65-F5344CB8AC3E}">
        <p14:creationId xmlns:p14="http://schemas.microsoft.com/office/powerpoint/2010/main" val="1223503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seconds</a:t>
            </a:r>
          </a:p>
          <a:p>
            <a:r>
              <a:rPr lang="en-US" dirty="0"/>
              <a:t>“Who knows what students are interested in better than</a:t>
            </a:r>
            <a:r>
              <a:rPr lang="en-US" baseline="0" dirty="0"/>
              <a:t> the students themselves? And, who knows your content better than you?</a:t>
            </a:r>
          </a:p>
          <a:p>
            <a:r>
              <a:rPr lang="en-US" baseline="0" dirty="0"/>
              <a:t>Giving students choice promotes student interest, and student interest should be incorporated into options for student choice.”</a:t>
            </a:r>
            <a:endParaRPr lang="en-US" dirty="0"/>
          </a:p>
        </p:txBody>
      </p:sp>
      <p:sp>
        <p:nvSpPr>
          <p:cNvPr id="4" name="Slide Number Placeholder 3"/>
          <p:cNvSpPr>
            <a:spLocks noGrp="1"/>
          </p:cNvSpPr>
          <p:nvPr>
            <p:ph type="sldNum" sz="quarter" idx="10"/>
          </p:nvPr>
        </p:nvSpPr>
        <p:spPr/>
        <p:txBody>
          <a:bodyPr/>
          <a:lstStyle/>
          <a:p>
            <a:fld id="{98CA267E-47F9-794D-A019-05050761F195}" type="slidenum">
              <a:rPr lang="en-US" smtClean="0"/>
              <a:t>4</a:t>
            </a:fld>
            <a:endParaRPr lang="en-US"/>
          </a:p>
        </p:txBody>
      </p:sp>
    </p:spTree>
    <p:extLst>
      <p:ext uri="{BB962C8B-B14F-4D97-AF65-F5344CB8AC3E}">
        <p14:creationId xmlns:p14="http://schemas.microsoft.com/office/powerpoint/2010/main" val="2102492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4 minutes</a:t>
            </a:r>
            <a:endParaRPr lang="en-US" b="0" baseline="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0" baseline="0" dirty="0"/>
              <a:t>With the aforementioned idea in mind, discuss participant ideas regarding “bridges.”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baseline="0" dirty="0"/>
              <a:t>Mention how a student-</a:t>
            </a:r>
            <a:r>
              <a:rPr lang="en-US" b="0" dirty="0"/>
              <a:t>interest inventory might be a resource to use during lessons/planning/teaching, perhaps even like the activity</a:t>
            </a:r>
            <a:r>
              <a:rPr lang="en-US" b="0" baseline="0" dirty="0"/>
              <a:t> we just did</a:t>
            </a:r>
            <a:r>
              <a:rPr lang="en-US" b="0" dirty="0"/>
              <a:t>.</a:t>
            </a:r>
            <a:r>
              <a:rPr lang="en-US" b="0" baseline="0" dirty="0"/>
              <a:t> </a:t>
            </a:r>
            <a:endParaRPr lang="en-US" b="0" dirty="0"/>
          </a:p>
          <a:p>
            <a:r>
              <a:rPr lang="en-US" dirty="0"/>
              <a:t>MAIN IDEA: If you know what students’ interests are, you</a:t>
            </a:r>
            <a:r>
              <a:rPr lang="en-US" baseline="0" dirty="0"/>
              <a:t> can use those interests as ideas to provide choices during lessons. Choice can, and should, be based on students’ interests and strengths. </a:t>
            </a:r>
            <a:endParaRPr lang="en-US" dirty="0"/>
          </a:p>
        </p:txBody>
      </p:sp>
      <p:sp>
        <p:nvSpPr>
          <p:cNvPr id="4" name="Slide Number Placeholder 3"/>
          <p:cNvSpPr>
            <a:spLocks noGrp="1"/>
          </p:cNvSpPr>
          <p:nvPr>
            <p:ph type="sldNum" sz="quarter" idx="10"/>
          </p:nvPr>
        </p:nvSpPr>
        <p:spPr/>
        <p:txBody>
          <a:bodyPr/>
          <a:lstStyle/>
          <a:p>
            <a:fld id="{98CA267E-47F9-794D-A019-05050761F195}" type="slidenum">
              <a:rPr lang="en-US" smtClean="0"/>
              <a:t>5</a:t>
            </a:fld>
            <a:endParaRPr lang="en-US"/>
          </a:p>
        </p:txBody>
      </p:sp>
    </p:spTree>
    <p:extLst>
      <p:ext uri="{BB962C8B-B14F-4D97-AF65-F5344CB8AC3E}">
        <p14:creationId xmlns:p14="http://schemas.microsoft.com/office/powerpoint/2010/main" val="992258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seconds</a:t>
            </a:r>
          </a:p>
          <a:p>
            <a:r>
              <a:rPr lang="en-US" dirty="0"/>
              <a:t>Highlight</a:t>
            </a:r>
            <a:r>
              <a:rPr lang="en-US" baseline="0" dirty="0"/>
              <a:t> the main goals; do not read this slide. </a:t>
            </a:r>
          </a:p>
          <a:p>
            <a:r>
              <a:rPr lang="en-US" baseline="0" dirty="0"/>
              <a:t>Know what the objectives are and mention them to the participants. </a:t>
            </a:r>
            <a:endParaRPr lang="en-US" dirty="0"/>
          </a:p>
        </p:txBody>
      </p:sp>
      <p:sp>
        <p:nvSpPr>
          <p:cNvPr id="4" name="Slide Number Placeholder 3"/>
          <p:cNvSpPr>
            <a:spLocks noGrp="1"/>
          </p:cNvSpPr>
          <p:nvPr>
            <p:ph type="sldNum" sz="quarter" idx="10"/>
          </p:nvPr>
        </p:nvSpPr>
        <p:spPr/>
        <p:txBody>
          <a:bodyPr/>
          <a:lstStyle/>
          <a:p>
            <a:fld id="{98CA267E-47F9-794D-A019-05050761F195}" type="slidenum">
              <a:rPr lang="en-US" smtClean="0"/>
              <a:t>6</a:t>
            </a:fld>
            <a:endParaRPr lang="en-US"/>
          </a:p>
        </p:txBody>
      </p:sp>
    </p:spTree>
    <p:extLst>
      <p:ext uri="{BB962C8B-B14F-4D97-AF65-F5344CB8AC3E}">
        <p14:creationId xmlns:p14="http://schemas.microsoft.com/office/powerpoint/2010/main" val="1634414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minute </a:t>
            </a:r>
            <a:r>
              <a:rPr lang="mr-IN" dirty="0"/>
              <a:t>–</a:t>
            </a:r>
            <a:r>
              <a:rPr lang="en-US" dirty="0"/>
              <a:t> (no writing</a:t>
            </a:r>
            <a:r>
              <a:rPr lang="en-US" baseline="0" dirty="0"/>
              <a:t> yet)</a:t>
            </a:r>
          </a:p>
          <a:p>
            <a:r>
              <a:rPr lang="en-US" baseline="0" dirty="0"/>
              <a:t>Preview the </a:t>
            </a:r>
            <a:r>
              <a:rPr lang="en-US" dirty="0"/>
              <a:t>categories hung on posters around the room. </a:t>
            </a:r>
            <a:r>
              <a:rPr lang="en-US" baseline="0" dirty="0"/>
              <a:t> Mention that these categories were selected based on research and experience but are not exhaustive. Thus the inclusion of the “other” category to honor anything teachers already do that doesn’t fit within the other four categories. This is not to imply that ALL categories would be used each time a teacher tries to incorporate student choice in the classroom.</a:t>
            </a:r>
            <a:endParaRPr lang="en-US" dirty="0"/>
          </a:p>
        </p:txBody>
      </p:sp>
      <p:sp>
        <p:nvSpPr>
          <p:cNvPr id="4" name="Slide Number Placeholder 3"/>
          <p:cNvSpPr>
            <a:spLocks noGrp="1"/>
          </p:cNvSpPr>
          <p:nvPr>
            <p:ph type="sldNum" sz="quarter" idx="10"/>
          </p:nvPr>
        </p:nvSpPr>
        <p:spPr/>
        <p:txBody>
          <a:bodyPr/>
          <a:lstStyle/>
          <a:p>
            <a:fld id="{98CA267E-47F9-794D-A019-05050761F195}" type="slidenum">
              <a:rPr lang="en-US" smtClean="0"/>
              <a:t>7</a:t>
            </a:fld>
            <a:endParaRPr lang="en-US"/>
          </a:p>
        </p:txBody>
      </p:sp>
    </p:spTree>
    <p:extLst>
      <p:ext uri="{BB962C8B-B14F-4D97-AF65-F5344CB8AC3E}">
        <p14:creationId xmlns:p14="http://schemas.microsoft.com/office/powerpoint/2010/main" val="1627326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minutes to write and 2</a:t>
            </a:r>
            <a:r>
              <a:rPr lang="en-US" baseline="0" dirty="0"/>
              <a:t> </a:t>
            </a:r>
            <a:r>
              <a:rPr lang="en-US" dirty="0"/>
              <a:t>minutes</a:t>
            </a:r>
            <a:r>
              <a:rPr lang="en-US" baseline="0" dirty="0"/>
              <a:t> to place, </a:t>
            </a:r>
            <a:r>
              <a:rPr lang="en-US" dirty="0"/>
              <a:t>Engage</a:t>
            </a:r>
            <a:endParaRPr lang="en-US" baseline="0" dirty="0"/>
          </a:p>
          <a:p>
            <a:r>
              <a:rPr lang="en-US" baseline="0" dirty="0"/>
              <a:t>Give participants the following instructions:</a:t>
            </a:r>
          </a:p>
          <a:p>
            <a:r>
              <a:rPr lang="en-US" baseline="0" dirty="0"/>
              <a:t>Think about some things you do in your classroom already to promote student choice. </a:t>
            </a:r>
          </a:p>
          <a:p>
            <a:r>
              <a:rPr lang="en-US" baseline="0" dirty="0"/>
              <a:t>Write them on a sticky note and post them on one of the five posters around the room.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*Please note</a:t>
            </a:r>
            <a:r>
              <a:rPr lang="en-US" sz="1200" baseline="0" dirty="0"/>
              <a:t> that e</a:t>
            </a:r>
            <a:r>
              <a:rPr lang="en-US" sz="1200" dirty="0"/>
              <a:t>ach example gets its</a:t>
            </a:r>
            <a:r>
              <a:rPr lang="en-US" sz="1200" baseline="0" dirty="0"/>
              <a:t> own sticky note. Also, be sure to include your name and content area on the sticky note. </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When</a:t>
            </a:r>
            <a:r>
              <a:rPr lang="en-US" sz="1200" baseline="0" dirty="0"/>
              <a:t> it looks like everyone who wants to participate has done so, quickly summarize or share out a few ideas from each category. Mention to participants that these ideas can be used in the next activity as additions to the provided ideas. </a:t>
            </a:r>
            <a:endParaRPr lang="en-US" sz="1200" dirty="0"/>
          </a:p>
          <a:p>
            <a:endParaRPr lang="en-US" dirty="0"/>
          </a:p>
        </p:txBody>
      </p:sp>
      <p:sp>
        <p:nvSpPr>
          <p:cNvPr id="4" name="Slide Number Placeholder 3"/>
          <p:cNvSpPr>
            <a:spLocks noGrp="1"/>
          </p:cNvSpPr>
          <p:nvPr>
            <p:ph type="sldNum" sz="quarter" idx="10"/>
          </p:nvPr>
        </p:nvSpPr>
        <p:spPr/>
        <p:txBody>
          <a:bodyPr/>
          <a:lstStyle/>
          <a:p>
            <a:fld id="{98CA267E-47F9-794D-A019-05050761F195}" type="slidenum">
              <a:rPr lang="en-US" smtClean="0"/>
              <a:t>8</a:t>
            </a:fld>
            <a:endParaRPr lang="en-US"/>
          </a:p>
        </p:txBody>
      </p:sp>
    </p:spTree>
    <p:extLst>
      <p:ext uri="{BB962C8B-B14F-4D97-AF65-F5344CB8AC3E}">
        <p14:creationId xmlns:p14="http://schemas.microsoft.com/office/powerpoint/2010/main" val="408710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Give</a:t>
            </a:r>
            <a:r>
              <a:rPr lang="en-US" sz="1200" baseline="0" dirty="0"/>
              <a:t> participants a few minutes to complete task 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98CA267E-47F9-794D-A019-05050761F195}" type="slidenum">
              <a:rPr lang="en-US" smtClean="0"/>
              <a:t>9</a:t>
            </a:fld>
            <a:endParaRPr lang="en-US"/>
          </a:p>
        </p:txBody>
      </p:sp>
    </p:spTree>
    <p:extLst>
      <p:ext uri="{BB962C8B-B14F-4D97-AF65-F5344CB8AC3E}">
        <p14:creationId xmlns:p14="http://schemas.microsoft.com/office/powerpoint/2010/main" val="2096533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91332" y="1335963"/>
            <a:ext cx="2548128" cy="41637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9"/>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1" tIns="91421" rIns="91421" bIns="91421" anchor="ctr" anchorCtr="0"/>
          <a:lstStyle>
            <a:lvl1pPr algn="l" rtl="0">
              <a:spcBef>
                <a:spcPts val="0"/>
              </a:spcBef>
              <a:buSzPct val="100000"/>
              <a:buFont typeface="Georgia"/>
              <a:buNone/>
              <a:defRPr sz="4800" b="0">
                <a:solidFill>
                  <a:srgbClr val="991B1E"/>
                </a:solidFill>
                <a:latin typeface="Calibri"/>
                <a:ea typeface="Georgia"/>
                <a:cs typeface="Calibri"/>
                <a:sym typeface="Georgia"/>
              </a:defRPr>
            </a:lvl1pPr>
            <a:lvl2pPr algn="l" rtl="0">
              <a:spcBef>
                <a:spcPts val="0"/>
              </a:spcBef>
              <a:buSzPct val="100000"/>
              <a:buFont typeface="Georgia"/>
              <a:buNone/>
              <a:defRPr sz="4800" b="0">
                <a:solidFill>
                  <a:schemeClr val="lt1"/>
                </a:solidFill>
                <a:latin typeface="Georgia"/>
                <a:ea typeface="Georgia"/>
                <a:cs typeface="Georgia"/>
                <a:sym typeface="Georgia"/>
              </a:defRPr>
            </a:lvl2pPr>
            <a:lvl3pPr algn="l" rtl="0">
              <a:spcBef>
                <a:spcPts val="0"/>
              </a:spcBef>
              <a:buSzPct val="100000"/>
              <a:buFont typeface="Georgia"/>
              <a:buNone/>
              <a:defRPr sz="4800" b="0">
                <a:solidFill>
                  <a:schemeClr val="lt1"/>
                </a:solidFill>
                <a:latin typeface="Georgia"/>
                <a:ea typeface="Georgia"/>
                <a:cs typeface="Georgia"/>
                <a:sym typeface="Georgia"/>
              </a:defRPr>
            </a:lvl3pPr>
            <a:lvl4pPr algn="l" rtl="0">
              <a:spcBef>
                <a:spcPts val="0"/>
              </a:spcBef>
              <a:buSzPct val="100000"/>
              <a:buFont typeface="Georgia"/>
              <a:buNone/>
              <a:defRPr sz="4800" b="0">
                <a:solidFill>
                  <a:schemeClr val="lt1"/>
                </a:solidFill>
                <a:latin typeface="Georgia"/>
                <a:ea typeface="Georgia"/>
                <a:cs typeface="Georgia"/>
                <a:sym typeface="Georgia"/>
              </a:defRPr>
            </a:lvl4pPr>
            <a:lvl5pPr algn="l" rtl="0">
              <a:spcBef>
                <a:spcPts val="0"/>
              </a:spcBef>
              <a:buSzPct val="100000"/>
              <a:buFont typeface="Georgia"/>
              <a:buNone/>
              <a:defRPr sz="4800" b="0">
                <a:solidFill>
                  <a:schemeClr val="lt1"/>
                </a:solidFill>
                <a:latin typeface="Georgia"/>
                <a:ea typeface="Georgia"/>
                <a:cs typeface="Georgia"/>
                <a:sym typeface="Georgia"/>
              </a:defRPr>
            </a:lvl5pPr>
            <a:lvl6pPr algn="l" rtl="0">
              <a:spcBef>
                <a:spcPts val="0"/>
              </a:spcBef>
              <a:buSzPct val="100000"/>
              <a:buFont typeface="Georgia"/>
              <a:buNone/>
              <a:defRPr sz="4800" b="0">
                <a:solidFill>
                  <a:schemeClr val="lt1"/>
                </a:solidFill>
                <a:latin typeface="Georgia"/>
                <a:ea typeface="Georgia"/>
                <a:cs typeface="Georgia"/>
                <a:sym typeface="Georgia"/>
              </a:defRPr>
            </a:lvl6pPr>
            <a:lvl7pPr algn="l" rtl="0">
              <a:spcBef>
                <a:spcPts val="0"/>
              </a:spcBef>
              <a:buSzPct val="100000"/>
              <a:buFont typeface="Georgia"/>
              <a:buNone/>
              <a:defRPr sz="4800" b="0">
                <a:solidFill>
                  <a:schemeClr val="lt1"/>
                </a:solidFill>
                <a:latin typeface="Georgia"/>
                <a:ea typeface="Georgia"/>
                <a:cs typeface="Georgia"/>
                <a:sym typeface="Georgia"/>
              </a:defRPr>
            </a:lvl7pPr>
            <a:lvl8pPr algn="l" rtl="0">
              <a:spcBef>
                <a:spcPts val="0"/>
              </a:spcBef>
              <a:buSzPct val="100000"/>
              <a:buFont typeface="Georgia"/>
              <a:buNone/>
              <a:defRPr sz="4800" b="0">
                <a:solidFill>
                  <a:schemeClr val="lt1"/>
                </a:solidFill>
                <a:latin typeface="Georgia"/>
                <a:ea typeface="Georgia"/>
                <a:cs typeface="Georgia"/>
                <a:sym typeface="Georgia"/>
              </a:defRPr>
            </a:lvl8pPr>
            <a:lvl9pPr algn="l" rtl="0">
              <a:spcBef>
                <a:spcPts val="0"/>
              </a:spcBef>
              <a:buSzPct val="100000"/>
              <a:buFont typeface="Georgia"/>
              <a:buNone/>
              <a:defRPr sz="4800" b="0">
                <a:solidFill>
                  <a:schemeClr val="lt1"/>
                </a:solidFill>
                <a:latin typeface="Georgia"/>
                <a:ea typeface="Georgia"/>
                <a:cs typeface="Georgia"/>
                <a:sym typeface="Georgia"/>
              </a:defRPr>
            </a:lvl9pPr>
          </a:lstStyle>
          <a:p>
            <a:r>
              <a:rPr lang="en-US"/>
              <a:t>Click to edit Master title style</a:t>
            </a:r>
            <a:endParaRPr lang="en-US" dirty="0"/>
          </a:p>
        </p:txBody>
      </p:sp>
      <p:sp>
        <p:nvSpPr>
          <p:cNvPr id="23" name="Shape 23"/>
          <p:cNvSpPr txBox="1">
            <a:spLocks noGrp="1"/>
          </p:cNvSpPr>
          <p:nvPr>
            <p:ph type="body" idx="1"/>
          </p:nvPr>
        </p:nvSpPr>
        <p:spPr>
          <a:xfrm>
            <a:off x="457200" y="1600200"/>
            <a:ext cx="3994500" cy="4967700"/>
          </a:xfrm>
          <a:prstGeom prst="rect">
            <a:avLst/>
          </a:prstGeom>
          <a:noFill/>
          <a:ln>
            <a:noFill/>
          </a:ln>
        </p:spPr>
        <p:txBody>
          <a:bodyPr lIns="91421" tIns="91421" rIns="91421" bIns="91421"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pPr lvl="0"/>
            <a:r>
              <a:rPr lang="en-US"/>
              <a:t>Click to edit Master text styles</a:t>
            </a:r>
          </a:p>
        </p:txBody>
      </p:sp>
      <p:sp>
        <p:nvSpPr>
          <p:cNvPr id="25" name="Shape 25"/>
          <p:cNvSpPr txBox="1">
            <a:spLocks noGrp="1"/>
          </p:cNvSpPr>
          <p:nvPr>
            <p:ph type="body" idx="2"/>
          </p:nvPr>
        </p:nvSpPr>
        <p:spPr>
          <a:xfrm>
            <a:off x="4692274" y="1600200"/>
            <a:ext cx="3994500" cy="4967700"/>
          </a:xfrm>
          <a:prstGeom prst="rect">
            <a:avLst/>
          </a:prstGeom>
          <a:noFill/>
          <a:ln>
            <a:noFill/>
          </a:ln>
        </p:spPr>
        <p:txBody>
          <a:bodyPr lIns="91421" tIns="91421" rIns="91421" bIns="91421"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4"/>
            </a:gs>
            <a:gs pos="85000">
              <a:schemeClr val="accent6"/>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533400" y="1371600"/>
            <a:ext cx="7851648" cy="1828800"/>
          </a:xfrm>
          <a:ln>
            <a:noFill/>
          </a:ln>
        </p:spPr>
        <p:txBody>
          <a:bodyPr vert="horz" tIns="0" rIns="18287"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600" b="0">
                <a:ln>
                  <a:noFill/>
                </a:ln>
                <a:solidFill>
                  <a:schemeClr val="tx1"/>
                </a:solidFill>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533400" y="3228536"/>
            <a:ext cx="7854696" cy="1752600"/>
          </a:xfrm>
        </p:spPr>
        <p:txBody>
          <a:bodyPr lIns="0" rIns="18287"/>
          <a:lstStyle>
            <a:lvl1pPr marL="0" marR="45718" indent="0" algn="l">
              <a:buNone/>
              <a:defRPr>
                <a:solidFill>
                  <a:schemeClr val="tx1"/>
                </a:solidFill>
                <a:latin typeface="Calibri"/>
                <a:cs typeface="Calibri"/>
              </a:defRPr>
            </a:lvl1pPr>
            <a:lvl2pPr marL="457177" indent="0" algn="ctr">
              <a:buNone/>
            </a:lvl2pPr>
            <a:lvl3pPr marL="914353" indent="0" algn="ctr">
              <a:buNone/>
            </a:lvl3pPr>
            <a:lvl4pPr marL="1371530" indent="0" algn="ctr">
              <a:buNone/>
            </a:lvl4pPr>
            <a:lvl5pPr marL="1828706" indent="0" algn="ctr">
              <a:buNone/>
            </a:lvl5pPr>
            <a:lvl6pPr marL="2285883" indent="0" algn="ctr">
              <a:buNone/>
            </a:lvl6pPr>
            <a:lvl7pPr marL="2743060" indent="0" algn="ctr">
              <a:buNone/>
            </a:lvl7pPr>
            <a:lvl8pPr marL="3200236" indent="0" algn="ctr">
              <a:buNone/>
            </a:lvl8pPr>
            <a:lvl9pPr marL="3657413" indent="0" algn="ctr">
              <a:buNone/>
            </a:lvl9pPr>
          </a:lstStyle>
          <a:p>
            <a:r>
              <a:rPr kumimoji="0" lang="en-US"/>
              <a:t>Click to edit Master subtitle style</a:t>
            </a:r>
            <a:endParaRPr kumimoji="0"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600" b="0" cap="none" baseline="0" dirty="0">
                <a:ln w="635">
                  <a:noFill/>
                </a:ln>
                <a:solidFill>
                  <a:srgbClr val="FFFFFF"/>
                </a:solidFill>
                <a:effectLst/>
                <a:latin typeface="+mj-lt"/>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530352" y="2704664"/>
            <a:ext cx="7772400" cy="1509712"/>
          </a:xfrm>
        </p:spPr>
        <p:txBody>
          <a:bodyPr lIns="45718" rIns="45718"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04088"/>
            <a:ext cx="8229600" cy="1143000"/>
          </a:xfrm>
        </p:spPr>
        <p:txBody>
          <a:bodyPr/>
          <a:lstStyle/>
          <a:p>
            <a:r>
              <a:rPr kumimoji="0" lang="en-US" dirty="0"/>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04088"/>
            <a:ext cx="8229600" cy="1143000"/>
          </a:xfrm>
        </p:spPr>
        <p:txBody>
          <a:bodyPr tIns="45718" anchor="b"/>
          <a:lstStyle>
            <a:lvl1pPr>
              <a:defRPr/>
            </a:lvl1pPr>
          </a:lstStyle>
          <a:p>
            <a:r>
              <a:rPr kumimoji="0" lang="en-US" dirty="0"/>
              <a:t>CLICK TO EDIT MASTER TITLE STYLE</a:t>
            </a:r>
          </a:p>
        </p:txBody>
      </p:sp>
      <p:sp>
        <p:nvSpPr>
          <p:cNvPr id="3" name="Text Placeholder 2"/>
          <p:cNvSpPr>
            <a:spLocks noGrp="1"/>
          </p:cNvSpPr>
          <p:nvPr>
            <p:ph type="body" idx="1"/>
          </p:nvPr>
        </p:nvSpPr>
        <p:spPr>
          <a:xfrm>
            <a:off x="457200" y="1855248"/>
            <a:ext cx="4040188" cy="659352"/>
          </a:xfrm>
        </p:spPr>
        <p:txBody>
          <a:bodyPr lIns="45718" tIns="0" rIns="45718"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1859758"/>
            <a:ext cx="4041775" cy="654843"/>
          </a:xfrm>
        </p:spPr>
        <p:txBody>
          <a:bodyPr lIns="45718" tIns="0" rIns="45718"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Content Placeholder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04088"/>
            <a:ext cx="8305800" cy="1143000"/>
          </a:xfrm>
        </p:spPr>
        <p:txBody>
          <a:bodyPr vert="horz" tIns="45718"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370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3575050" y="1905000"/>
            <a:ext cx="5111750" cy="4343400"/>
          </a:xfrm>
        </p:spPr>
        <p:txBody>
          <a:bodyPr tIns="0"/>
          <a:lstStyle>
            <a:lvl1pPr marL="0" indent="0">
              <a:buNone/>
              <a:defRPr sz="2800" baseline="0"/>
            </a:lvl1pPr>
            <a:lvl2pPr>
              <a:defRPr sz="2600"/>
            </a:lvl2pPr>
            <a:lvl3pPr>
              <a:defRPr sz="2400"/>
            </a:lvl3pPr>
            <a:lvl4pPr>
              <a:defRPr sz="2000"/>
            </a:lvl4pPr>
            <a:lvl5pPr>
              <a:defRPr sz="1800"/>
            </a:lvl5pPr>
          </a:lstStyle>
          <a:p>
            <a:pPr lvl="0" eaLnBrk="1" latinLnBrk="0" hangingPunct="1"/>
            <a:r>
              <a:rPr kumimoji="0" lang="en-US" dirty="0"/>
              <a:t>[place photo or chart here]</a:t>
            </a:r>
          </a:p>
        </p:txBody>
      </p:sp>
      <p:sp>
        <p:nvSpPr>
          <p:cNvPr id="8" name="Title 1"/>
          <p:cNvSpPr>
            <a:spLocks noGrp="1"/>
          </p:cNvSpPr>
          <p:nvPr>
            <p:ph type="title" hasCustomPrompt="1"/>
          </p:nvPr>
        </p:nvSpPr>
        <p:spPr>
          <a:xfrm>
            <a:off x="457200" y="704088"/>
            <a:ext cx="8229600" cy="1143000"/>
          </a:xfrm>
        </p:spPr>
        <p:txBody>
          <a:bodyPr tIns="45718" anchor="b"/>
          <a:lstStyle>
            <a:lvl1pPr>
              <a:defRPr/>
            </a:lvl1pPr>
          </a:lstStyle>
          <a:p>
            <a:r>
              <a:rPr kumimoji="0" lang="en-US" dirty="0"/>
              <a:t>CLICK TO EDIT MASTER TITLE STYLE</a:t>
            </a:r>
          </a:p>
        </p:txBody>
      </p:sp>
      <p:sp>
        <p:nvSpPr>
          <p:cNvPr id="9" name="Content Placeholder 4"/>
          <p:cNvSpPr>
            <a:spLocks noGrp="1"/>
          </p:cNvSpPr>
          <p:nvPr>
            <p:ph sz="quarter" idx="2"/>
          </p:nvPr>
        </p:nvSpPr>
        <p:spPr>
          <a:xfrm>
            <a:off x="457200" y="1905000"/>
            <a:ext cx="3124200" cy="434340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704088"/>
            <a:ext cx="8229600" cy="1143000"/>
          </a:xfrm>
          <a:prstGeom prst="rect">
            <a:avLst/>
          </a:prstGeom>
        </p:spPr>
        <p:txBody>
          <a:bodyPr vert="horz" lIns="0" tIns="45718"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lIns="91435" tIns="45718" rIns="91435" bIns="45718">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79" r:id="rId1"/>
    <p:sldLayoutId id="2147483673" r:id="rId2"/>
    <p:sldLayoutId id="2147483674" r:id="rId3"/>
    <p:sldLayoutId id="2147483675" r:id="rId4"/>
    <p:sldLayoutId id="2147483676" r:id="rId5"/>
    <p:sldLayoutId id="2147483677" r:id="rId6"/>
    <p:sldLayoutId id="2147483678" r:id="rId7"/>
    <p:sldLayoutId id="2147483682" r:id="rId8"/>
    <p:sldLayoutId id="2147483680" r:id="rId9"/>
    <p:sldLayoutId id="2147483681" r:id="rId10"/>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rtl="0" eaLnBrk="1" latinLnBrk="0" hangingPunct="1">
        <a:spcBef>
          <a:spcPct val="0"/>
        </a:spcBef>
        <a:buNone/>
        <a:defRPr kumimoji="0" sz="5000" b="0" kern="1200">
          <a:ln>
            <a:noFill/>
          </a:ln>
          <a:solidFill>
            <a:schemeClr val="accent4"/>
          </a:solidFill>
          <a:effectLst/>
          <a:latin typeface="+mj-lt"/>
          <a:ea typeface="+mj-ea"/>
          <a:cs typeface="+mj-cs"/>
        </a:defRPr>
      </a:lvl1pPr>
    </p:titleStyle>
    <p:bodyStyle>
      <a:lvl1pPr marL="274306" indent="-274306" algn="l" rtl="0" eaLnBrk="1" latinLnBrk="0" hangingPunct="1">
        <a:spcBef>
          <a:spcPct val="20000"/>
        </a:spcBef>
        <a:buClr>
          <a:schemeClr val="accent3"/>
        </a:buClr>
        <a:buSzPct val="95000"/>
        <a:buFont typeface="Wingdings 2"/>
        <a:buChar char=""/>
        <a:defRPr kumimoji="0" sz="2600" kern="1200">
          <a:solidFill>
            <a:schemeClr val="tx1"/>
          </a:solidFill>
          <a:latin typeface="Calibri"/>
          <a:ea typeface="+mn-ea"/>
          <a:cs typeface="Calibri"/>
        </a:defRPr>
      </a:lvl1pPr>
      <a:lvl2pPr marL="640047" indent="-246875" algn="l" rtl="0" eaLnBrk="1" latinLnBrk="0" hangingPunct="1">
        <a:spcBef>
          <a:spcPct val="20000"/>
        </a:spcBef>
        <a:buClr>
          <a:schemeClr val="accent1"/>
        </a:buClr>
        <a:buSzPct val="85000"/>
        <a:buFont typeface="Wingdings 2"/>
        <a:buChar char=""/>
        <a:defRPr kumimoji="0" sz="2400" kern="1200">
          <a:solidFill>
            <a:schemeClr val="tx1"/>
          </a:solidFill>
          <a:latin typeface="Calibri"/>
          <a:ea typeface="+mn-ea"/>
          <a:cs typeface="Calibri"/>
        </a:defRPr>
      </a:lvl2pPr>
      <a:lvl3pPr marL="914353" indent="-246875" algn="l" rtl="0" eaLnBrk="1" latinLnBrk="0" hangingPunct="1">
        <a:spcBef>
          <a:spcPct val="20000"/>
        </a:spcBef>
        <a:buClr>
          <a:schemeClr val="accent2"/>
        </a:buClr>
        <a:buSzPct val="70000"/>
        <a:buFont typeface="Wingdings 2"/>
        <a:buChar char=""/>
        <a:defRPr kumimoji="0" sz="2100" kern="1200">
          <a:solidFill>
            <a:schemeClr val="tx1"/>
          </a:solidFill>
          <a:latin typeface="Calibri"/>
          <a:ea typeface="+mn-ea"/>
          <a:cs typeface="Calibri"/>
        </a:defRPr>
      </a:lvl3pPr>
      <a:lvl4pPr marL="1188659" indent="-210301" algn="l" rtl="0" eaLnBrk="1" latinLnBrk="0" hangingPunct="1">
        <a:spcBef>
          <a:spcPct val="20000"/>
        </a:spcBef>
        <a:buClr>
          <a:schemeClr val="accent3"/>
        </a:buClr>
        <a:buSzPct val="65000"/>
        <a:buFont typeface="Wingdings 2"/>
        <a:buChar char=""/>
        <a:defRPr kumimoji="0" sz="2000" kern="1200">
          <a:solidFill>
            <a:schemeClr val="tx1"/>
          </a:solidFill>
          <a:latin typeface="Calibri"/>
          <a:ea typeface="+mn-ea"/>
          <a:cs typeface="Calibri"/>
        </a:defRPr>
      </a:lvl4pPr>
      <a:lvl5pPr marL="1462965" indent="-210301" algn="l" rtl="0" eaLnBrk="1" latinLnBrk="0" hangingPunct="1">
        <a:spcBef>
          <a:spcPct val="20000"/>
        </a:spcBef>
        <a:buClr>
          <a:schemeClr val="accent4"/>
        </a:buClr>
        <a:buSzPct val="65000"/>
        <a:buFont typeface="Wingdings 2"/>
        <a:buChar char=""/>
        <a:defRPr kumimoji="0" sz="2000" kern="1200">
          <a:solidFill>
            <a:schemeClr val="tx1"/>
          </a:solidFill>
          <a:latin typeface="Calibri"/>
          <a:ea typeface="+mn-ea"/>
          <a:cs typeface="Calibri"/>
        </a:defRPr>
      </a:lvl5pPr>
      <a:lvl6pPr marL="1737271" indent="-210301"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141" indent="-182871"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448" indent="-182871"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754" indent="-182871"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77" algn="l" rtl="0" eaLnBrk="1" latinLnBrk="0" hangingPunct="1">
        <a:defRPr kumimoji="0" kern="1200">
          <a:solidFill>
            <a:schemeClr val="tx1"/>
          </a:solidFill>
          <a:latin typeface="+mn-lt"/>
          <a:ea typeface="+mn-ea"/>
          <a:cs typeface="+mn-cs"/>
        </a:defRPr>
      </a:lvl2pPr>
      <a:lvl3pPr marL="914353" algn="l" rtl="0" eaLnBrk="1" latinLnBrk="0" hangingPunct="1">
        <a:defRPr kumimoji="0" kern="1200">
          <a:solidFill>
            <a:schemeClr val="tx1"/>
          </a:solidFill>
          <a:latin typeface="+mn-lt"/>
          <a:ea typeface="+mn-ea"/>
          <a:cs typeface="+mn-cs"/>
        </a:defRPr>
      </a:lvl3pPr>
      <a:lvl4pPr marL="1371530" algn="l" rtl="0" eaLnBrk="1" latinLnBrk="0" hangingPunct="1">
        <a:defRPr kumimoji="0" kern="1200">
          <a:solidFill>
            <a:schemeClr val="tx1"/>
          </a:solidFill>
          <a:latin typeface="+mn-lt"/>
          <a:ea typeface="+mn-ea"/>
          <a:cs typeface="+mn-cs"/>
        </a:defRPr>
      </a:lvl4pPr>
      <a:lvl5pPr marL="1828706" algn="l" rtl="0" eaLnBrk="1" latinLnBrk="0" hangingPunct="1">
        <a:defRPr kumimoji="0" kern="1200">
          <a:solidFill>
            <a:schemeClr val="tx1"/>
          </a:solidFill>
          <a:latin typeface="+mn-lt"/>
          <a:ea typeface="+mn-ea"/>
          <a:cs typeface="+mn-cs"/>
        </a:defRPr>
      </a:lvl5pPr>
      <a:lvl6pPr marL="2285883" algn="l" rtl="0" eaLnBrk="1" latinLnBrk="0" hangingPunct="1">
        <a:defRPr kumimoji="0" kern="1200">
          <a:solidFill>
            <a:schemeClr val="tx1"/>
          </a:solidFill>
          <a:latin typeface="+mn-lt"/>
          <a:ea typeface="+mn-ea"/>
          <a:cs typeface="+mn-cs"/>
        </a:defRPr>
      </a:lvl6pPr>
      <a:lvl7pPr marL="2743060" algn="l" rtl="0" eaLnBrk="1" latinLnBrk="0" hangingPunct="1">
        <a:defRPr kumimoji="0" kern="1200">
          <a:solidFill>
            <a:schemeClr val="tx1"/>
          </a:solidFill>
          <a:latin typeface="+mn-lt"/>
          <a:ea typeface="+mn-ea"/>
          <a:cs typeface="+mn-cs"/>
        </a:defRPr>
      </a:lvl7pPr>
      <a:lvl8pPr marL="3200236" algn="l" rtl="0" eaLnBrk="1" latinLnBrk="0" hangingPunct="1">
        <a:defRPr kumimoji="0" kern="1200">
          <a:solidFill>
            <a:schemeClr val="tx1"/>
          </a:solidFill>
          <a:latin typeface="+mn-lt"/>
          <a:ea typeface="+mn-ea"/>
          <a:cs typeface="+mn-cs"/>
        </a:defRPr>
      </a:lvl8pPr>
      <a:lvl9pPr marL="3657413"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463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514600" y="1600199"/>
            <a:ext cx="3657600" cy="3707487"/>
            <a:chOff x="0" y="0"/>
            <a:chExt cx="4045819" cy="4109988"/>
          </a:xfrm>
        </p:grpSpPr>
        <p:sp>
          <p:nvSpPr>
            <p:cNvPr id="7" name="Rounded Rectangle 6"/>
            <p:cNvSpPr/>
            <p:nvPr/>
          </p:nvSpPr>
          <p:spPr>
            <a:xfrm>
              <a:off x="433136" y="470836"/>
              <a:ext cx="3200400" cy="3200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 Box 3"/>
            <p:cNvSpPr txBox="1"/>
            <p:nvPr/>
          </p:nvSpPr>
          <p:spPr>
            <a:xfrm>
              <a:off x="673768" y="711468"/>
              <a:ext cx="2743200" cy="27432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endParaRPr lang="en-US" sz="1200" dirty="0">
                <a:effectLst/>
                <a:ea typeface="Calibri" charset="0"/>
                <a:cs typeface="Times New Roman" charset="0"/>
              </a:endParaRPr>
            </a:p>
          </p:txBody>
        </p:sp>
        <p:sp>
          <p:nvSpPr>
            <p:cNvPr id="9" name="Text Box 4"/>
            <p:cNvSpPr txBox="1"/>
            <p:nvPr/>
          </p:nvSpPr>
          <p:spPr>
            <a:xfrm rot="10800000">
              <a:off x="0" y="583131"/>
              <a:ext cx="548640" cy="32004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eaVert"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b="1">
                  <a:solidFill>
                    <a:srgbClr val="2E2E2E"/>
                  </a:solidFill>
                  <a:effectLst/>
                  <a:latin typeface="+mj-lt"/>
                  <a:ea typeface="Calibri" charset="0"/>
                  <a:cs typeface="Times New Roman" charset="0"/>
                </a:rPr>
                <a:t>Content</a:t>
              </a:r>
              <a:endParaRPr lang="en-US" sz="1200">
                <a:effectLst/>
                <a:latin typeface="+mj-lt"/>
                <a:ea typeface="Calibri" charset="0"/>
                <a:cs typeface="Times New Roman" charset="0"/>
              </a:endParaRPr>
            </a:p>
          </p:txBody>
        </p:sp>
        <p:sp>
          <p:nvSpPr>
            <p:cNvPr id="10" name="Text Box 5"/>
            <p:cNvSpPr txBox="1"/>
            <p:nvPr/>
          </p:nvSpPr>
          <p:spPr>
            <a:xfrm>
              <a:off x="3497179" y="583131"/>
              <a:ext cx="548640" cy="32004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eaVert"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b="1">
                  <a:solidFill>
                    <a:srgbClr val="2E2E2E"/>
                  </a:solidFill>
                  <a:effectLst/>
                  <a:latin typeface="+mj-lt"/>
                  <a:ea typeface="Calibri" charset="0"/>
                  <a:cs typeface="Times New Roman" charset="0"/>
                </a:rPr>
                <a:t>Process</a:t>
              </a:r>
              <a:endParaRPr lang="en-US" sz="1200">
                <a:effectLst/>
                <a:latin typeface="+mj-lt"/>
                <a:ea typeface="Calibri" charset="0"/>
                <a:cs typeface="Times New Roman" charset="0"/>
              </a:endParaRPr>
            </a:p>
          </p:txBody>
        </p:sp>
        <p:sp>
          <p:nvSpPr>
            <p:cNvPr id="11" name="Text Box 6"/>
            <p:cNvSpPr txBox="1"/>
            <p:nvPr/>
          </p:nvSpPr>
          <p:spPr>
            <a:xfrm rot="16200000">
              <a:off x="1796716" y="-1325880"/>
              <a:ext cx="548640" cy="32004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eaVert"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b="1" dirty="0">
                  <a:solidFill>
                    <a:srgbClr val="2E2E2E"/>
                  </a:solidFill>
                  <a:effectLst/>
                  <a:latin typeface="+mj-lt"/>
                  <a:ea typeface="Calibri" charset="0"/>
                  <a:cs typeface="Times New Roman" charset="0"/>
                </a:rPr>
                <a:t>Social</a:t>
              </a:r>
              <a:endParaRPr lang="en-US" sz="1200" dirty="0">
                <a:effectLst/>
                <a:latin typeface="+mj-lt"/>
                <a:ea typeface="Calibri" charset="0"/>
                <a:cs typeface="Times New Roman" charset="0"/>
              </a:endParaRPr>
            </a:p>
          </p:txBody>
        </p:sp>
        <p:sp>
          <p:nvSpPr>
            <p:cNvPr id="12" name="Text Box 7"/>
            <p:cNvSpPr txBox="1"/>
            <p:nvPr/>
          </p:nvSpPr>
          <p:spPr>
            <a:xfrm rot="16200000">
              <a:off x="1780674" y="2235468"/>
              <a:ext cx="548640" cy="32004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eaVert"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b="1">
                  <a:solidFill>
                    <a:srgbClr val="2E2E2E"/>
                  </a:solidFill>
                  <a:effectLst/>
                  <a:latin typeface="+mj-lt"/>
                  <a:ea typeface="Calibri" charset="0"/>
                  <a:cs typeface="Times New Roman" charset="0"/>
                </a:rPr>
                <a:t>Assessment</a:t>
              </a:r>
              <a:endParaRPr lang="en-US" sz="1200">
                <a:effectLst/>
                <a:latin typeface="+mj-lt"/>
                <a:ea typeface="Calibri" charset="0"/>
                <a:cs typeface="Times New Roman" charset="0"/>
              </a:endParaRPr>
            </a:p>
          </p:txBody>
        </p:sp>
      </p:gr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4964" y="2507463"/>
            <a:ext cx="1828800" cy="1828800"/>
          </a:xfrm>
          <a:prstGeom prst="rect">
            <a:avLst/>
          </a:prstGeom>
        </p:spPr>
      </p:pic>
      <p:sp>
        <p:nvSpPr>
          <p:cNvPr id="14" name="TextBox 13"/>
          <p:cNvSpPr txBox="1"/>
          <p:nvPr/>
        </p:nvSpPr>
        <p:spPr>
          <a:xfrm rot="10800000" flipV="1">
            <a:off x="3104659" y="1041613"/>
            <a:ext cx="2634838" cy="400110"/>
          </a:xfrm>
          <a:prstGeom prst="rect">
            <a:avLst/>
          </a:prstGeom>
          <a:noFill/>
        </p:spPr>
        <p:txBody>
          <a:bodyPr wrap="square" rtlCol="0">
            <a:spAutoFit/>
          </a:bodyPr>
          <a:lstStyle/>
          <a:p>
            <a:pPr algn="ctr"/>
            <a:r>
              <a:rPr lang="en-US" sz="2000" b="1" dirty="0">
                <a:solidFill>
                  <a:srgbClr val="7030A0"/>
                </a:solidFill>
                <a:latin typeface="+mj-lt"/>
              </a:rPr>
              <a:t>Work in a </a:t>
            </a:r>
            <a:r>
              <a:rPr lang="en-US" sz="2000" b="1">
                <a:solidFill>
                  <a:srgbClr val="7030A0"/>
                </a:solidFill>
                <a:latin typeface="+mj-lt"/>
              </a:rPr>
              <a:t>small group</a:t>
            </a:r>
            <a:endParaRPr lang="en-US" sz="2000" b="1" dirty="0">
              <a:solidFill>
                <a:srgbClr val="7030A0"/>
              </a:solidFill>
              <a:latin typeface="+mj-lt"/>
            </a:endParaRPr>
          </a:p>
        </p:txBody>
      </p:sp>
      <p:sp>
        <p:nvSpPr>
          <p:cNvPr id="15" name="TextBox 14"/>
          <p:cNvSpPr txBox="1"/>
          <p:nvPr/>
        </p:nvSpPr>
        <p:spPr>
          <a:xfrm>
            <a:off x="6521535" y="3290980"/>
            <a:ext cx="1943553" cy="707886"/>
          </a:xfrm>
          <a:prstGeom prst="rect">
            <a:avLst/>
          </a:prstGeom>
          <a:noFill/>
        </p:spPr>
        <p:txBody>
          <a:bodyPr wrap="square" rtlCol="0">
            <a:spAutoFit/>
          </a:bodyPr>
          <a:lstStyle/>
          <a:p>
            <a:pPr algn="ctr"/>
            <a:r>
              <a:rPr lang="en-US" sz="2000" b="1" dirty="0">
                <a:solidFill>
                  <a:srgbClr val="7030A0"/>
                </a:solidFill>
                <a:latin typeface="+mj-lt"/>
              </a:rPr>
              <a:t>Find digital information</a:t>
            </a:r>
          </a:p>
        </p:txBody>
      </p:sp>
      <p:sp>
        <p:nvSpPr>
          <p:cNvPr id="16" name="TextBox 15"/>
          <p:cNvSpPr txBox="1"/>
          <p:nvPr/>
        </p:nvSpPr>
        <p:spPr>
          <a:xfrm rot="10800000" flipV="1">
            <a:off x="380998" y="3183258"/>
            <a:ext cx="1743673" cy="1631216"/>
          </a:xfrm>
          <a:prstGeom prst="rect">
            <a:avLst/>
          </a:prstGeom>
          <a:noFill/>
        </p:spPr>
        <p:txBody>
          <a:bodyPr wrap="square" rtlCol="0">
            <a:spAutoFit/>
          </a:bodyPr>
          <a:lstStyle/>
          <a:p>
            <a:pPr algn="ctr"/>
            <a:r>
              <a:rPr lang="en-US" sz="2000" b="1" dirty="0">
                <a:solidFill>
                  <a:srgbClr val="7030A0"/>
                </a:solidFill>
                <a:latin typeface="+mj-lt"/>
              </a:rPr>
              <a:t>Research pop culture references to Pi or the History of Pi</a:t>
            </a:r>
          </a:p>
        </p:txBody>
      </p:sp>
      <p:sp>
        <p:nvSpPr>
          <p:cNvPr id="19" name="TextBox 18"/>
          <p:cNvSpPr txBox="1"/>
          <p:nvPr/>
        </p:nvSpPr>
        <p:spPr>
          <a:xfrm>
            <a:off x="3384963" y="6150114"/>
            <a:ext cx="2218727" cy="707886"/>
          </a:xfrm>
          <a:prstGeom prst="rect">
            <a:avLst/>
          </a:prstGeom>
          <a:noFill/>
        </p:spPr>
        <p:txBody>
          <a:bodyPr wrap="square" rtlCol="0">
            <a:spAutoFit/>
          </a:bodyPr>
          <a:lstStyle/>
          <a:p>
            <a:pPr algn="ctr"/>
            <a:r>
              <a:rPr lang="en-US" sz="2000" b="1" dirty="0">
                <a:solidFill>
                  <a:srgbClr val="7030A0"/>
                </a:solidFill>
                <a:latin typeface="+mj-lt"/>
              </a:rPr>
              <a:t>Create a city of circles </a:t>
            </a:r>
          </a:p>
        </p:txBody>
      </p:sp>
      <p:sp>
        <p:nvSpPr>
          <p:cNvPr id="20" name="Rectangle 19"/>
          <p:cNvSpPr/>
          <p:nvPr/>
        </p:nvSpPr>
        <p:spPr>
          <a:xfrm>
            <a:off x="48738" y="2507464"/>
            <a:ext cx="2484713" cy="646331"/>
          </a:xfrm>
          <a:prstGeom prst="rect">
            <a:avLst/>
          </a:prstGeom>
        </p:spPr>
        <p:txBody>
          <a:bodyPr wrap="square">
            <a:spAutoFit/>
          </a:bodyPr>
          <a:lstStyle/>
          <a:p>
            <a:pPr algn="ctr"/>
            <a:r>
              <a:rPr lang="en-US" dirty="0">
                <a:latin typeface="+mj-lt"/>
              </a:rPr>
              <a:t>Do you want to learn about this or that?</a:t>
            </a:r>
          </a:p>
        </p:txBody>
      </p:sp>
      <p:sp>
        <p:nvSpPr>
          <p:cNvPr id="21" name="Rectangle 20"/>
          <p:cNvSpPr/>
          <p:nvPr/>
        </p:nvSpPr>
        <p:spPr>
          <a:xfrm>
            <a:off x="3010595" y="387892"/>
            <a:ext cx="2822966" cy="369332"/>
          </a:xfrm>
          <a:prstGeom prst="rect">
            <a:avLst/>
          </a:prstGeom>
        </p:spPr>
        <p:txBody>
          <a:bodyPr wrap="square">
            <a:spAutoFit/>
          </a:bodyPr>
          <a:lstStyle/>
          <a:p>
            <a:r>
              <a:rPr lang="en-US" dirty="0">
                <a:latin typeface="+mj-lt"/>
              </a:rPr>
              <a:t>How do you want to work?</a:t>
            </a:r>
          </a:p>
        </p:txBody>
      </p:sp>
      <p:sp>
        <p:nvSpPr>
          <p:cNvPr id="22" name="Rectangle 21"/>
          <p:cNvSpPr/>
          <p:nvPr/>
        </p:nvSpPr>
        <p:spPr>
          <a:xfrm>
            <a:off x="6521535" y="2507463"/>
            <a:ext cx="1943553" cy="646331"/>
          </a:xfrm>
          <a:prstGeom prst="rect">
            <a:avLst/>
          </a:prstGeom>
        </p:spPr>
        <p:txBody>
          <a:bodyPr wrap="square">
            <a:spAutoFit/>
          </a:bodyPr>
          <a:lstStyle/>
          <a:p>
            <a:pPr algn="ctr"/>
            <a:r>
              <a:rPr lang="en-US" dirty="0">
                <a:latin typeface="+mj-lt"/>
              </a:rPr>
              <a:t>How do you want to learn?</a:t>
            </a:r>
          </a:p>
        </p:txBody>
      </p:sp>
      <p:sp>
        <p:nvSpPr>
          <p:cNvPr id="23" name="Rectangle 22"/>
          <p:cNvSpPr/>
          <p:nvPr/>
        </p:nvSpPr>
        <p:spPr>
          <a:xfrm>
            <a:off x="2514599" y="5405735"/>
            <a:ext cx="4006936" cy="646331"/>
          </a:xfrm>
          <a:prstGeom prst="rect">
            <a:avLst/>
          </a:prstGeom>
        </p:spPr>
        <p:txBody>
          <a:bodyPr wrap="square">
            <a:spAutoFit/>
          </a:bodyPr>
          <a:lstStyle/>
          <a:p>
            <a:pPr algn="ctr"/>
            <a:r>
              <a:rPr lang="en-US" dirty="0">
                <a:latin typeface="+mj-lt"/>
              </a:rPr>
              <a:t>How do you want to show me that you have mastered the content?</a:t>
            </a:r>
          </a:p>
        </p:txBody>
      </p:sp>
    </p:spTree>
    <p:extLst>
      <p:ext uri="{BB962C8B-B14F-4D97-AF65-F5344CB8AC3E}">
        <p14:creationId xmlns:p14="http://schemas.microsoft.com/office/powerpoint/2010/main" val="18923549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heckerboard(across)">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heckerboard(across)">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heckerboard(across)">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Card Sort Strips</a:t>
            </a:r>
          </a:p>
        </p:txBody>
      </p:sp>
      <p:sp>
        <p:nvSpPr>
          <p:cNvPr id="5" name="Content Placeholder 4"/>
          <p:cNvSpPr>
            <a:spLocks noGrp="1"/>
          </p:cNvSpPr>
          <p:nvPr>
            <p:ph idx="1"/>
          </p:nvPr>
        </p:nvSpPr>
        <p:spPr>
          <a:xfrm>
            <a:off x="457200" y="1935480"/>
            <a:ext cx="8229600" cy="4389120"/>
          </a:xfrm>
        </p:spPr>
        <p:txBody>
          <a:bodyPr/>
          <a:lstStyle/>
          <a:p>
            <a:pPr marL="0" indent="0">
              <a:buNone/>
            </a:pPr>
            <a:r>
              <a:rPr lang="en-US" sz="4000" dirty="0"/>
              <a:t>2. Place the strategy strips on the place mat where you might allow student choice.</a:t>
            </a:r>
          </a:p>
          <a:p>
            <a:pPr marL="411494" lvl="1" indent="-219075">
              <a:buClr>
                <a:schemeClr val="accent4"/>
              </a:buClr>
              <a:buFont typeface="Arial" charset="0"/>
              <a:buChar char="•"/>
            </a:pPr>
            <a:r>
              <a:rPr lang="en-US" sz="2800" dirty="0"/>
              <a:t>Consider multiple options as you sort the strips.</a:t>
            </a:r>
          </a:p>
          <a:p>
            <a:pPr marL="411494" lvl="1" indent="-219075">
              <a:buClr>
                <a:schemeClr val="accent4"/>
              </a:buClr>
              <a:buFont typeface="Arial" charset="0"/>
              <a:buChar char="•"/>
            </a:pPr>
            <a:r>
              <a:rPr lang="en-US" sz="2800" dirty="0"/>
              <a:t>Blank strips are provided for your own ideas or those of your peers. </a:t>
            </a:r>
          </a:p>
          <a:p>
            <a:pPr marL="45753" indent="-219075">
              <a:buClr>
                <a:schemeClr val="accent4"/>
              </a:buClr>
              <a:buFont typeface="Arial" charset="0"/>
              <a:buChar char="•"/>
            </a:pPr>
            <a:endParaRPr lang="en-US" sz="2400" dirty="0"/>
          </a:p>
          <a:p>
            <a:endParaRPr lang="en-US" dirty="0"/>
          </a:p>
        </p:txBody>
      </p:sp>
    </p:spTree>
    <p:extLst>
      <p:ext uri="{BB962C8B-B14F-4D97-AF65-F5344CB8AC3E}">
        <p14:creationId xmlns:p14="http://schemas.microsoft.com/office/powerpoint/2010/main" val="3480653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136" y="228600"/>
            <a:ext cx="8229600" cy="1447800"/>
          </a:xfrm>
        </p:spPr>
        <p:txBody>
          <a:bodyPr>
            <a:normAutofit fontScale="90000"/>
          </a:bodyPr>
          <a:lstStyle/>
          <a:p>
            <a:r>
              <a:rPr lang="en-US" dirty="0"/>
              <a:t>Consider These Categories of Student Choice</a:t>
            </a:r>
          </a:p>
        </p:txBody>
      </p:sp>
      <p:sp>
        <p:nvSpPr>
          <p:cNvPr id="3" name="Content Placeholder 2"/>
          <p:cNvSpPr>
            <a:spLocks noGrp="1"/>
          </p:cNvSpPr>
          <p:nvPr>
            <p:ph idx="1"/>
          </p:nvPr>
        </p:nvSpPr>
        <p:spPr>
          <a:xfrm>
            <a:off x="457200" y="1676400"/>
            <a:ext cx="8229600" cy="4724400"/>
          </a:xfrm>
        </p:spPr>
        <p:txBody>
          <a:bodyPr>
            <a:normAutofit/>
          </a:bodyPr>
          <a:lstStyle/>
          <a:p>
            <a:pPr marL="0" indent="0">
              <a:buNone/>
            </a:pPr>
            <a:r>
              <a:rPr lang="en-US" sz="3200" b="1" dirty="0"/>
              <a:t>Content:</a:t>
            </a:r>
            <a:r>
              <a:rPr lang="en-US" sz="3200" dirty="0"/>
              <a:t> Which aspect of the lesson do you want to learn?</a:t>
            </a:r>
          </a:p>
          <a:p>
            <a:pPr marL="0" indent="0">
              <a:buNone/>
            </a:pPr>
            <a:r>
              <a:rPr lang="en-US" sz="3200" b="1" dirty="0"/>
              <a:t>Process: </a:t>
            </a:r>
            <a:r>
              <a:rPr lang="en-US" sz="3200" dirty="0"/>
              <a:t>How do you want to learn the content?</a:t>
            </a:r>
          </a:p>
          <a:p>
            <a:pPr marL="0" indent="0">
              <a:buNone/>
            </a:pPr>
            <a:r>
              <a:rPr lang="en-US" sz="3200" b="1" dirty="0"/>
              <a:t>Social:</a:t>
            </a:r>
            <a:r>
              <a:rPr lang="en-US" sz="3200" dirty="0"/>
              <a:t> How would you like to work?</a:t>
            </a:r>
          </a:p>
          <a:p>
            <a:pPr marL="0" indent="0">
              <a:buNone/>
            </a:pPr>
            <a:r>
              <a:rPr lang="en-US" sz="3200" b="1" dirty="0"/>
              <a:t>Assessment:</a:t>
            </a:r>
            <a:r>
              <a:rPr lang="en-US" sz="3200" dirty="0"/>
              <a:t> How do you want to demonstrate your knowledge? </a:t>
            </a:r>
          </a:p>
          <a:p>
            <a:pPr marL="0" indent="0">
              <a:buNone/>
            </a:pPr>
            <a:r>
              <a:rPr lang="en-US" sz="3200" b="1" dirty="0"/>
              <a:t>Other: </a:t>
            </a:r>
            <a:r>
              <a:rPr lang="en-US" sz="3200" dirty="0"/>
              <a:t>Have a strategy that doesn’t fit? Place it to the side. </a:t>
            </a:r>
            <a:endParaRPr lang="en-US" sz="3200" b="1" dirty="0"/>
          </a:p>
          <a:p>
            <a:endParaRPr lang="en-US" dirty="0"/>
          </a:p>
        </p:txBody>
      </p:sp>
    </p:spTree>
    <p:extLst>
      <p:ext uri="{BB962C8B-B14F-4D97-AF65-F5344CB8AC3E}">
        <p14:creationId xmlns:p14="http://schemas.microsoft.com/office/powerpoint/2010/main" val="2060482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2638" t="48183" r="3492"/>
          <a:stretch/>
        </p:blipFill>
        <p:spPr>
          <a:xfrm>
            <a:off x="5638800" y="685800"/>
            <a:ext cx="3249208" cy="3810000"/>
          </a:xfrm>
        </p:spPr>
      </p:pic>
      <p:sp>
        <p:nvSpPr>
          <p:cNvPr id="6" name="Rectangle 5"/>
          <p:cNvSpPr/>
          <p:nvPr/>
        </p:nvSpPr>
        <p:spPr>
          <a:xfrm>
            <a:off x="228600" y="304800"/>
            <a:ext cx="4191000" cy="707886"/>
          </a:xfrm>
          <a:prstGeom prst="rect">
            <a:avLst/>
          </a:prstGeom>
        </p:spPr>
        <p:txBody>
          <a:bodyPr wrap="square">
            <a:spAutoFit/>
          </a:bodyPr>
          <a:lstStyle/>
          <a:p>
            <a:r>
              <a:rPr lang="en-US" sz="4000" dirty="0">
                <a:solidFill>
                  <a:schemeClr val="accent4"/>
                </a:solidFill>
                <a:latin typeface="+mj-lt"/>
              </a:rPr>
              <a:t>Share out one</a:t>
            </a:r>
            <a:r>
              <a:rPr lang="mr-IN" sz="4000" dirty="0">
                <a:solidFill>
                  <a:schemeClr val="accent4"/>
                </a:solidFill>
                <a:latin typeface="+mj-lt"/>
              </a:rPr>
              <a:t>…</a:t>
            </a:r>
            <a:endParaRPr lang="en-US" sz="4000" dirty="0">
              <a:solidFill>
                <a:schemeClr val="accent4"/>
              </a:solidFill>
              <a:latin typeface="+mj-lt"/>
            </a:endParaRPr>
          </a:p>
        </p:txBody>
      </p:sp>
      <p:sp>
        <p:nvSpPr>
          <p:cNvPr id="7" name="Rectangle 6"/>
          <p:cNvSpPr/>
          <p:nvPr/>
        </p:nvSpPr>
        <p:spPr>
          <a:xfrm>
            <a:off x="-17253" y="1936030"/>
            <a:ext cx="5791200" cy="1815882"/>
          </a:xfrm>
          <a:prstGeom prst="rect">
            <a:avLst/>
          </a:prstGeom>
        </p:spPr>
        <p:txBody>
          <a:bodyPr wrap="square">
            <a:spAutoFit/>
          </a:bodyPr>
          <a:lstStyle/>
          <a:p>
            <a:pPr algn="ctr"/>
            <a:r>
              <a:rPr lang="en-US" sz="2800" dirty="0">
                <a:latin typeface="+mj-lt"/>
              </a:rPr>
              <a:t>Student choice strategy (place mat)</a:t>
            </a:r>
          </a:p>
          <a:p>
            <a:pPr algn="ctr"/>
            <a:r>
              <a:rPr lang="en-US" sz="2800" dirty="0">
                <a:latin typeface="+mj-lt"/>
              </a:rPr>
              <a:t>AND </a:t>
            </a:r>
          </a:p>
          <a:p>
            <a:pPr algn="ctr"/>
            <a:r>
              <a:rPr lang="en-US" sz="2800" dirty="0">
                <a:latin typeface="+mj-lt"/>
              </a:rPr>
              <a:t>How it promotes Student-Centered Learning. </a:t>
            </a:r>
          </a:p>
        </p:txBody>
      </p:sp>
      <p:sp>
        <p:nvSpPr>
          <p:cNvPr id="8" name="Rectangle 7"/>
          <p:cNvSpPr/>
          <p:nvPr/>
        </p:nvSpPr>
        <p:spPr>
          <a:xfrm>
            <a:off x="0" y="5181600"/>
            <a:ext cx="9190008" cy="1384995"/>
          </a:xfrm>
          <a:prstGeom prst="rect">
            <a:avLst/>
          </a:prstGeom>
        </p:spPr>
        <p:txBody>
          <a:bodyPr wrap="square">
            <a:spAutoFit/>
          </a:bodyPr>
          <a:lstStyle/>
          <a:p>
            <a:pPr algn="ctr" fontAlgn="base"/>
            <a:r>
              <a:rPr lang="en-US" sz="2800" b="1" dirty="0">
                <a:latin typeface="+mj-lt"/>
              </a:rPr>
              <a:t>For example:</a:t>
            </a:r>
          </a:p>
          <a:p>
            <a:pPr algn="ctr" fontAlgn="base"/>
            <a:r>
              <a:rPr lang="en-US" sz="2800" dirty="0">
                <a:latin typeface="+mj-lt"/>
              </a:rPr>
              <a:t>_______________ supports Student-Centered Learning </a:t>
            </a:r>
          </a:p>
          <a:p>
            <a:pPr algn="ctr" fontAlgn="base"/>
            <a:r>
              <a:rPr lang="en-US" sz="2800" dirty="0">
                <a:latin typeface="+mj-lt"/>
              </a:rPr>
              <a:t>by __________________.</a:t>
            </a:r>
          </a:p>
        </p:txBody>
      </p:sp>
      <p:sp>
        <p:nvSpPr>
          <p:cNvPr id="9" name="TextBox 8"/>
          <p:cNvSpPr txBox="1"/>
          <p:nvPr/>
        </p:nvSpPr>
        <p:spPr>
          <a:xfrm>
            <a:off x="5638800" y="792033"/>
            <a:ext cx="3249208" cy="400110"/>
          </a:xfrm>
          <a:prstGeom prst="rect">
            <a:avLst/>
          </a:prstGeom>
          <a:noFill/>
        </p:spPr>
        <p:txBody>
          <a:bodyPr wrap="square" rtlCol="0">
            <a:spAutoFit/>
          </a:bodyPr>
          <a:lstStyle/>
          <a:p>
            <a:pPr algn="ctr"/>
            <a:r>
              <a:rPr lang="en-US" sz="2000" dirty="0">
                <a:solidFill>
                  <a:schemeClr val="bg1"/>
                </a:solidFill>
                <a:latin typeface="+mj-lt"/>
              </a:rPr>
              <a:t>Student-Centered Learning</a:t>
            </a:r>
          </a:p>
        </p:txBody>
      </p:sp>
      <p:sp>
        <p:nvSpPr>
          <p:cNvPr id="2" name="TextBox 1"/>
          <p:cNvSpPr txBox="1"/>
          <p:nvPr/>
        </p:nvSpPr>
        <p:spPr>
          <a:xfrm>
            <a:off x="533400" y="5615176"/>
            <a:ext cx="2971800" cy="400110"/>
          </a:xfrm>
          <a:prstGeom prst="rect">
            <a:avLst/>
          </a:prstGeom>
          <a:noFill/>
        </p:spPr>
        <p:txBody>
          <a:bodyPr wrap="square" rtlCol="0">
            <a:spAutoFit/>
          </a:bodyPr>
          <a:lstStyle/>
          <a:p>
            <a:r>
              <a:rPr lang="en-US" sz="2000" dirty="0">
                <a:solidFill>
                  <a:schemeClr val="accent6"/>
                </a:solidFill>
                <a:latin typeface="+mj-lt"/>
              </a:rPr>
              <a:t>Creating a city of circles</a:t>
            </a:r>
          </a:p>
        </p:txBody>
      </p:sp>
      <p:sp>
        <p:nvSpPr>
          <p:cNvPr id="3" name="TextBox 2"/>
          <p:cNvSpPr txBox="1"/>
          <p:nvPr/>
        </p:nvSpPr>
        <p:spPr>
          <a:xfrm>
            <a:off x="3124200" y="6077504"/>
            <a:ext cx="3370053" cy="400110"/>
          </a:xfrm>
          <a:prstGeom prst="rect">
            <a:avLst/>
          </a:prstGeom>
          <a:noFill/>
        </p:spPr>
        <p:txBody>
          <a:bodyPr wrap="square" rtlCol="0">
            <a:spAutoFit/>
          </a:bodyPr>
          <a:lstStyle/>
          <a:p>
            <a:r>
              <a:rPr lang="en-US" sz="2000" dirty="0">
                <a:solidFill>
                  <a:schemeClr val="accent6"/>
                </a:solidFill>
                <a:latin typeface="+mj-lt"/>
              </a:rPr>
              <a:t>giving students shared control</a:t>
            </a:r>
          </a:p>
        </p:txBody>
      </p:sp>
    </p:spTree>
    <p:extLst>
      <p:ext uri="{BB962C8B-B14F-4D97-AF65-F5344CB8AC3E}">
        <p14:creationId xmlns:p14="http://schemas.microsoft.com/office/powerpoint/2010/main" val="16353342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28600"/>
            <a:ext cx="8534399" cy="6019800"/>
          </a:xfrm>
        </p:spPr>
        <p:txBody>
          <a:bodyPr anchor="ctr"/>
          <a:lstStyle/>
          <a:p>
            <a:pPr algn="ctr"/>
            <a:r>
              <a:rPr lang="en-US" sz="5000" dirty="0"/>
              <a:t>The </a:t>
            </a:r>
            <a:r>
              <a:rPr lang="en-US" sz="5000" i="1" dirty="0"/>
              <a:t>feeling </a:t>
            </a:r>
            <a:r>
              <a:rPr lang="en-US" sz="5000" dirty="0"/>
              <a:t>of having </a:t>
            </a:r>
            <a:r>
              <a:rPr lang="en-US" sz="5000" u="sng" dirty="0"/>
              <a:t>some control</a:t>
            </a:r>
            <a:r>
              <a:rPr lang="en-US" sz="5000" dirty="0"/>
              <a:t> is at </a:t>
            </a:r>
            <a:r>
              <a:rPr lang="en-US" sz="5000" b="1" dirty="0"/>
              <a:t>least</a:t>
            </a:r>
            <a:r>
              <a:rPr lang="en-US" sz="5000" dirty="0"/>
              <a:t> as important as actually having control.</a:t>
            </a:r>
            <a:br>
              <a:rPr lang="en-US" sz="5000" dirty="0"/>
            </a:br>
            <a:r>
              <a:rPr lang="en-US" sz="5000" dirty="0"/>
              <a:t>High-performing teachers </a:t>
            </a:r>
            <a:r>
              <a:rPr lang="en-US" sz="5000" b="1" dirty="0"/>
              <a:t>engage</a:t>
            </a:r>
            <a:r>
              <a:rPr lang="en-US" sz="5000" dirty="0"/>
              <a:t> students with </a:t>
            </a:r>
            <a:r>
              <a:rPr lang="en-US" sz="5000" i="1" dirty="0"/>
              <a:t>ownership</a:t>
            </a:r>
            <a:r>
              <a:rPr lang="en-US" sz="5000" dirty="0"/>
              <a:t>, </a:t>
            </a:r>
            <a:r>
              <a:rPr lang="en-US" sz="5000" i="1" dirty="0"/>
              <a:t>purpose</a:t>
            </a:r>
            <a:r>
              <a:rPr lang="en-US" sz="5000" dirty="0"/>
              <a:t> &amp; </a:t>
            </a:r>
            <a:r>
              <a:rPr lang="en-US" sz="5000" i="1" dirty="0"/>
              <a:t>collaboration</a:t>
            </a:r>
            <a:r>
              <a:rPr lang="en-US" sz="5000" dirty="0"/>
              <a:t>.</a:t>
            </a:r>
            <a:br>
              <a:rPr lang="en-US" sz="4800" dirty="0"/>
            </a:br>
            <a:r>
              <a:rPr lang="en-US" sz="4000" dirty="0"/>
              <a:t>- Eric Jensen</a:t>
            </a:r>
          </a:p>
        </p:txBody>
      </p:sp>
      <p:sp>
        <p:nvSpPr>
          <p:cNvPr id="5" name="Text Placeholder 4"/>
          <p:cNvSpPr>
            <a:spLocks noGrp="1"/>
          </p:cNvSpPr>
          <p:nvPr>
            <p:ph type="body" idx="1"/>
          </p:nvPr>
        </p:nvSpPr>
        <p:spPr>
          <a:xfrm>
            <a:off x="1335741" y="6415088"/>
            <a:ext cx="7772400" cy="442912"/>
          </a:xfrm>
        </p:spPr>
        <p:txBody>
          <a:bodyPr>
            <a:normAutofit fontScale="77500" lnSpcReduction="20000"/>
          </a:bodyPr>
          <a:lstStyle/>
          <a:p>
            <a:pPr algn="r"/>
            <a:r>
              <a:rPr lang="en-US" dirty="0"/>
              <a:t>Jensen, E. (2013). Engaging students with poverty in mind. </a:t>
            </a:r>
            <a:r>
              <a:rPr lang="en-US" i="1" dirty="0"/>
              <a:t>Alexandria, VA: ASCD</a:t>
            </a:r>
            <a:r>
              <a:rPr lang="en-US" dirty="0"/>
              <a:t>.</a:t>
            </a:r>
          </a:p>
        </p:txBody>
      </p:sp>
    </p:spTree>
    <p:extLst>
      <p:ext uri="{BB962C8B-B14F-4D97-AF65-F5344CB8AC3E}">
        <p14:creationId xmlns:p14="http://schemas.microsoft.com/office/powerpoint/2010/main" val="12323504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733" y="0"/>
            <a:ext cx="8229600" cy="1143000"/>
          </a:xfrm>
        </p:spPr>
        <p:txBody>
          <a:bodyPr>
            <a:normAutofit fontScale="90000"/>
          </a:bodyPr>
          <a:lstStyle/>
          <a:p>
            <a:r>
              <a:rPr lang="en-US" dirty="0"/>
              <a:t>How Do We Prepare for Success?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22485"/>
            <a:ext cx="3810000" cy="5385423"/>
          </a:xfrm>
          <a:prstGeom prst="rect">
            <a:avLst/>
          </a:prstGeom>
        </p:spPr>
      </p:pic>
      <p:sp>
        <p:nvSpPr>
          <p:cNvPr id="6" name="TextBox 5"/>
          <p:cNvSpPr txBox="1"/>
          <p:nvPr/>
        </p:nvSpPr>
        <p:spPr>
          <a:xfrm>
            <a:off x="5791199" y="1276359"/>
            <a:ext cx="2590800" cy="923330"/>
          </a:xfrm>
          <a:prstGeom prst="rect">
            <a:avLst/>
          </a:prstGeom>
          <a:noFill/>
        </p:spPr>
        <p:txBody>
          <a:bodyPr wrap="square" rtlCol="0">
            <a:spAutoFit/>
          </a:bodyPr>
          <a:lstStyle/>
          <a:p>
            <a:r>
              <a:rPr lang="en-US" dirty="0">
                <a:latin typeface="+mj-lt"/>
              </a:rPr>
              <a:t>Know your content area deeply to provide student choice.</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16367"/>
          <a:stretch/>
        </p:blipFill>
        <p:spPr>
          <a:xfrm>
            <a:off x="16814" y="1122486"/>
            <a:ext cx="3810000" cy="5711502"/>
          </a:xfrm>
          <a:prstGeom prst="rect">
            <a:avLst/>
          </a:prstGeom>
        </p:spPr>
      </p:pic>
      <p:sp>
        <p:nvSpPr>
          <p:cNvPr id="8" name="Rectangle 7"/>
          <p:cNvSpPr/>
          <p:nvPr/>
        </p:nvSpPr>
        <p:spPr>
          <a:xfrm>
            <a:off x="5791199" y="2414388"/>
            <a:ext cx="2362200" cy="1200329"/>
          </a:xfrm>
          <a:prstGeom prst="rect">
            <a:avLst/>
          </a:prstGeom>
        </p:spPr>
        <p:txBody>
          <a:bodyPr wrap="square">
            <a:spAutoFit/>
          </a:bodyPr>
          <a:lstStyle/>
          <a:p>
            <a:r>
              <a:rPr lang="en-US" dirty="0">
                <a:latin typeface="+mj-lt"/>
              </a:rPr>
              <a:t>Establish norms and practices for discussions and group work.</a:t>
            </a:r>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b="21431"/>
          <a:stretch/>
        </p:blipFill>
        <p:spPr>
          <a:xfrm>
            <a:off x="2" y="1098473"/>
            <a:ext cx="3843624" cy="5735515"/>
          </a:xfrm>
          <a:prstGeom prst="rect">
            <a:avLst/>
          </a:prstGeom>
        </p:spPr>
      </p:pic>
      <p:sp>
        <p:nvSpPr>
          <p:cNvPr id="7" name="Rectangle 6"/>
          <p:cNvSpPr/>
          <p:nvPr/>
        </p:nvSpPr>
        <p:spPr>
          <a:xfrm>
            <a:off x="5791200" y="3787040"/>
            <a:ext cx="2590800" cy="923330"/>
          </a:xfrm>
          <a:prstGeom prst="rect">
            <a:avLst/>
          </a:prstGeom>
        </p:spPr>
        <p:txBody>
          <a:bodyPr wrap="square">
            <a:spAutoFit/>
          </a:bodyPr>
          <a:lstStyle/>
          <a:p>
            <a:r>
              <a:rPr lang="en-US" dirty="0">
                <a:latin typeface="+mj-lt"/>
              </a:rPr>
              <a:t>Continually develop skills in pedagogy and options for strategies. </a:t>
            </a:r>
          </a:p>
        </p:txBody>
      </p:sp>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b="21529"/>
          <a:stretch/>
        </p:blipFill>
        <p:spPr>
          <a:xfrm>
            <a:off x="-25300" y="1098472"/>
            <a:ext cx="4495800" cy="5735515"/>
          </a:xfrm>
          <a:prstGeom prst="rect">
            <a:avLst/>
          </a:prstGeom>
        </p:spPr>
      </p:pic>
      <p:sp>
        <p:nvSpPr>
          <p:cNvPr id="9" name="Rectangle 8"/>
          <p:cNvSpPr/>
          <p:nvPr/>
        </p:nvSpPr>
        <p:spPr>
          <a:xfrm>
            <a:off x="5791199" y="5047436"/>
            <a:ext cx="2366843" cy="646331"/>
          </a:xfrm>
          <a:prstGeom prst="rect">
            <a:avLst/>
          </a:prstGeom>
        </p:spPr>
        <p:txBody>
          <a:bodyPr wrap="square">
            <a:spAutoFit/>
          </a:bodyPr>
          <a:lstStyle/>
          <a:p>
            <a:r>
              <a:rPr lang="en-US" dirty="0">
                <a:latin typeface="+mj-lt"/>
              </a:rPr>
              <a:t>Consider student interests and strengths.</a:t>
            </a:r>
          </a:p>
        </p:txBody>
      </p:sp>
      <p:cxnSp>
        <p:nvCxnSpPr>
          <p:cNvPr id="11" name="Straight Arrow Connector 10"/>
          <p:cNvCxnSpPr/>
          <p:nvPr/>
        </p:nvCxnSpPr>
        <p:spPr>
          <a:xfrm flipV="1">
            <a:off x="3437267" y="1455528"/>
            <a:ext cx="2353932" cy="2191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386567" y="2876053"/>
            <a:ext cx="2353932" cy="2191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657600" y="4186996"/>
            <a:ext cx="2082899" cy="2463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114800" y="5366378"/>
            <a:ext cx="1617232" cy="1587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630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8" grpId="0"/>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a:bodyPr>
          <a:lstStyle/>
          <a:p>
            <a:pPr algn="ctr"/>
            <a:r>
              <a:rPr lang="en-US" sz="4800" dirty="0"/>
              <a:t>Think of 3!</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007806"/>
            <a:ext cx="9144000" cy="5147225"/>
          </a:xfrm>
        </p:spPr>
      </p:pic>
      <p:sp>
        <p:nvSpPr>
          <p:cNvPr id="5" name="Rectangle 4"/>
          <p:cNvSpPr/>
          <p:nvPr/>
        </p:nvSpPr>
        <p:spPr>
          <a:xfrm>
            <a:off x="0" y="5903893"/>
            <a:ext cx="9144000" cy="954107"/>
          </a:xfrm>
          <a:prstGeom prst="rect">
            <a:avLst/>
          </a:prstGeom>
          <a:solidFill>
            <a:schemeClr val="bg1"/>
          </a:solidFill>
        </p:spPr>
        <p:txBody>
          <a:bodyPr wrap="square">
            <a:spAutoFit/>
          </a:bodyPr>
          <a:lstStyle/>
          <a:p>
            <a:pPr algn="ctr"/>
            <a:r>
              <a:rPr lang="en-US" sz="2800" dirty="0">
                <a:latin typeface="+mj-lt"/>
              </a:rPr>
              <a:t>Look at your place mat, and identify at least three strategies in each category that you want to remember.</a:t>
            </a:r>
          </a:p>
        </p:txBody>
      </p:sp>
    </p:spTree>
    <p:extLst>
      <p:ext uri="{BB962C8B-B14F-4D97-AF65-F5344CB8AC3E}">
        <p14:creationId xmlns:p14="http://schemas.microsoft.com/office/powerpoint/2010/main" val="417426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fontScale="90000"/>
          </a:bodyPr>
          <a:lstStyle/>
          <a:p>
            <a:br>
              <a:rPr lang="en-US" dirty="0"/>
            </a:br>
            <a:r>
              <a:rPr lang="en-US" dirty="0"/>
              <a:t>Next Time…Reflection Session</a:t>
            </a:r>
          </a:p>
        </p:txBody>
      </p:sp>
      <p:sp>
        <p:nvSpPr>
          <p:cNvPr id="3" name="Content Placeholder 2"/>
          <p:cNvSpPr>
            <a:spLocks noGrp="1"/>
          </p:cNvSpPr>
          <p:nvPr>
            <p:ph idx="1"/>
          </p:nvPr>
        </p:nvSpPr>
        <p:spPr>
          <a:xfrm>
            <a:off x="457200" y="1524000"/>
            <a:ext cx="8229600" cy="4800600"/>
          </a:xfrm>
        </p:spPr>
        <p:txBody>
          <a:bodyPr/>
          <a:lstStyle/>
          <a:p>
            <a:r>
              <a:rPr lang="en-US" dirty="0"/>
              <a:t>Which strategy did you use and how did it go?</a:t>
            </a:r>
          </a:p>
        </p:txBody>
      </p:sp>
    </p:spTree>
    <p:extLst>
      <p:ext uri="{BB962C8B-B14F-4D97-AF65-F5344CB8AC3E}">
        <p14:creationId xmlns:p14="http://schemas.microsoft.com/office/powerpoint/2010/main" val="117496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0352" y="1342208"/>
            <a:ext cx="7772400" cy="1362456"/>
          </a:xfrm>
        </p:spPr>
        <p:txBody>
          <a:bodyPr/>
          <a:lstStyle/>
          <a:p>
            <a:r>
              <a:rPr lang="en-US" dirty="0"/>
              <a:t>TREK Evaluation</a:t>
            </a:r>
          </a:p>
        </p:txBody>
      </p:sp>
    </p:spTree>
    <p:extLst>
      <p:ext uri="{BB962C8B-B14F-4D97-AF65-F5344CB8AC3E}">
        <p14:creationId xmlns:p14="http://schemas.microsoft.com/office/powerpoint/2010/main" val="12834047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676400"/>
          </a:xfrm>
        </p:spPr>
        <p:txBody>
          <a:bodyPr>
            <a:normAutofit/>
          </a:bodyPr>
          <a:lstStyle/>
          <a:p>
            <a:pPr algn="ctr"/>
            <a:r>
              <a:rPr lang="en-US" dirty="0"/>
              <a:t>Point of Most Significance </a:t>
            </a:r>
            <a:br>
              <a:rPr lang="en-US" dirty="0"/>
            </a:br>
            <a:r>
              <a:rPr lang="en-US" dirty="0"/>
              <a:t>(POMS)</a:t>
            </a:r>
          </a:p>
        </p:txBody>
      </p:sp>
      <p:sp>
        <p:nvSpPr>
          <p:cNvPr id="5" name="Content Placeholder 4"/>
          <p:cNvSpPr>
            <a:spLocks noGrp="1"/>
          </p:cNvSpPr>
          <p:nvPr>
            <p:ph idx="1"/>
          </p:nvPr>
        </p:nvSpPr>
        <p:spPr>
          <a:xfrm>
            <a:off x="0" y="2286000"/>
            <a:ext cx="8686800" cy="4038600"/>
          </a:xfrm>
        </p:spPr>
        <p:txBody>
          <a:bodyPr>
            <a:normAutofit/>
          </a:bodyPr>
          <a:lstStyle/>
          <a:p>
            <a:pPr marL="701675" indent="-652463" algn="ctr">
              <a:buClr>
                <a:schemeClr val="accent1"/>
              </a:buClr>
              <a:buFont typeface="PingFangSC-Regular" charset="-122"/>
              <a:buChar char="☆"/>
            </a:pPr>
            <a:r>
              <a:rPr lang="en-US" sz="3200" dirty="0"/>
              <a:t>What point was most significant and helped you understand the importance of promoting student choice to benefit student learning? </a:t>
            </a:r>
          </a:p>
          <a:p>
            <a:pPr marL="393172" lvl="1" indent="0" algn="ctr">
              <a:buNone/>
            </a:pPr>
            <a:endParaRPr lang="en-US" sz="2800" dirty="0"/>
          </a:p>
          <a:p>
            <a:pPr marL="393172" lvl="1" indent="0" algn="ctr">
              <a:buNone/>
            </a:pPr>
            <a:r>
              <a:rPr lang="en-US" sz="2800" dirty="0"/>
              <a:t>Take a moment to reflect, write, and share.</a:t>
            </a:r>
          </a:p>
        </p:txBody>
      </p:sp>
    </p:spTree>
    <p:extLst>
      <p:ext uri="{BB962C8B-B14F-4D97-AF65-F5344CB8AC3E}">
        <p14:creationId xmlns:p14="http://schemas.microsoft.com/office/powerpoint/2010/main" val="17742546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057400"/>
            <a:ext cx="7851648" cy="1828800"/>
          </a:xfrm>
        </p:spPr>
        <p:txBody>
          <a:bodyPr>
            <a:normAutofit/>
          </a:bodyPr>
          <a:lstStyle/>
          <a:p>
            <a:r>
              <a:rPr lang="en-US" sz="6000" dirty="0"/>
              <a:t>Owning the Learning</a:t>
            </a:r>
          </a:p>
        </p:txBody>
      </p:sp>
      <p:sp>
        <p:nvSpPr>
          <p:cNvPr id="3" name="Subtitle 2"/>
          <p:cNvSpPr>
            <a:spLocks noGrp="1"/>
          </p:cNvSpPr>
          <p:nvPr>
            <p:ph type="subTitle" idx="1"/>
          </p:nvPr>
        </p:nvSpPr>
        <p:spPr>
          <a:xfrm>
            <a:off x="533400" y="3914336"/>
            <a:ext cx="7854696" cy="1752600"/>
          </a:xfrm>
        </p:spPr>
        <p:txBody>
          <a:bodyPr/>
          <a:lstStyle/>
          <a:p>
            <a:r>
              <a:rPr lang="en-US" dirty="0"/>
              <a:t>Intentional Student Choice</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 Up</a:t>
            </a:r>
          </a:p>
        </p:txBody>
      </p:sp>
      <p:sp>
        <p:nvSpPr>
          <p:cNvPr id="3" name="Content Placeholder 2"/>
          <p:cNvSpPr>
            <a:spLocks noGrp="1"/>
          </p:cNvSpPr>
          <p:nvPr>
            <p:ph type="body" idx="1"/>
          </p:nvPr>
        </p:nvSpPr>
        <p:spPr/>
        <p:txBody>
          <a:bodyPr>
            <a:normAutofit/>
          </a:bodyPr>
          <a:lstStyle/>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SCORE</a:t>
            </a:r>
          </a:p>
        </p:txBody>
      </p:sp>
      <p:sp>
        <p:nvSpPr>
          <p:cNvPr id="5" name="Content Placeholder 4"/>
          <p:cNvSpPr>
            <a:spLocks noGrp="1"/>
          </p:cNvSpPr>
          <p:nvPr>
            <p:ph idx="1"/>
          </p:nvPr>
        </p:nvSpPr>
        <p:spPr/>
        <p:txBody>
          <a:bodyPr/>
          <a:lstStyle/>
          <a:p>
            <a:pPr>
              <a:buClr>
                <a:schemeClr val="accent4"/>
              </a:buClr>
            </a:pPr>
            <a:r>
              <a:rPr lang="en-US" sz="2800" dirty="0"/>
              <a:t>What is one </a:t>
            </a:r>
            <a:r>
              <a:rPr lang="en-US" sz="3600" b="1" dirty="0">
                <a:solidFill>
                  <a:schemeClr val="accent6"/>
                </a:solidFill>
              </a:rPr>
              <a:t>S</a:t>
            </a:r>
            <a:r>
              <a:rPr lang="en-US" sz="2800" dirty="0"/>
              <a:t>trategy you used to support authentic teaching and learning?</a:t>
            </a:r>
          </a:p>
          <a:p>
            <a:pPr>
              <a:buClr>
                <a:schemeClr val="accent4"/>
              </a:buClr>
            </a:pPr>
            <a:r>
              <a:rPr lang="en-US" sz="2800" dirty="0"/>
              <a:t>What was successful and needs to be </a:t>
            </a:r>
            <a:r>
              <a:rPr lang="en-US" sz="3600" b="1" dirty="0">
                <a:solidFill>
                  <a:schemeClr val="accent6"/>
                </a:solidFill>
              </a:rPr>
              <a:t>C</a:t>
            </a:r>
            <a:r>
              <a:rPr lang="en-US" sz="2800" dirty="0"/>
              <a:t>elebrated?</a:t>
            </a:r>
          </a:p>
          <a:p>
            <a:pPr>
              <a:buClr>
                <a:schemeClr val="accent4"/>
              </a:buClr>
            </a:pPr>
            <a:r>
              <a:rPr lang="en-US" sz="2800" dirty="0"/>
              <a:t>What </a:t>
            </a:r>
            <a:r>
              <a:rPr lang="en-US" sz="3600" b="1" dirty="0">
                <a:solidFill>
                  <a:schemeClr val="accent6"/>
                </a:solidFill>
              </a:rPr>
              <a:t>O</a:t>
            </a:r>
            <a:r>
              <a:rPr lang="en-US" sz="2800" dirty="0"/>
              <a:t>bstacle did you face and overcome?</a:t>
            </a:r>
          </a:p>
          <a:p>
            <a:pPr>
              <a:buClr>
                <a:schemeClr val="accent4"/>
              </a:buClr>
            </a:pPr>
            <a:r>
              <a:rPr lang="en-US" sz="2800" dirty="0"/>
              <a:t>What might you </a:t>
            </a:r>
            <a:r>
              <a:rPr lang="en-US" sz="3600" b="1" dirty="0">
                <a:solidFill>
                  <a:schemeClr val="accent6"/>
                </a:solidFill>
              </a:rPr>
              <a:t>R</a:t>
            </a:r>
            <a:r>
              <a:rPr lang="en-US" sz="2800" dirty="0"/>
              <a:t>efine in the future when using this strategy?</a:t>
            </a:r>
          </a:p>
          <a:p>
            <a:pPr>
              <a:buClr>
                <a:schemeClr val="accent4"/>
              </a:buClr>
            </a:pPr>
            <a:r>
              <a:rPr lang="en-US" sz="3600" b="1" dirty="0">
                <a:solidFill>
                  <a:schemeClr val="accent6"/>
                </a:solidFill>
              </a:rPr>
              <a:t>E</a:t>
            </a:r>
            <a:r>
              <a:rPr lang="en-US" sz="2800" dirty="0"/>
              <a:t>xtra notes or ideas?</a:t>
            </a:r>
          </a:p>
        </p:txBody>
      </p:sp>
    </p:spTree>
    <p:extLst>
      <p:ext uri="{BB962C8B-B14F-4D97-AF65-F5344CB8AC3E}">
        <p14:creationId xmlns:p14="http://schemas.microsoft.com/office/powerpoint/2010/main" val="4084700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144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about it, 3-2-</a:t>
            </a:r>
            <a:r>
              <a:rPr lang="en-US" dirty="0">
                <a:solidFill>
                  <a:schemeClr val="accent4">
                    <a:lumMod val="20000"/>
                    <a:lumOff val="80000"/>
                  </a:schemeClr>
                </a:solidFill>
              </a:rPr>
              <a:t>1</a:t>
            </a:r>
          </a:p>
        </p:txBody>
      </p:sp>
      <p:sp>
        <p:nvSpPr>
          <p:cNvPr id="3" name="Content Placeholder 2"/>
          <p:cNvSpPr>
            <a:spLocks noGrp="1"/>
          </p:cNvSpPr>
          <p:nvPr>
            <p:ph idx="1"/>
          </p:nvPr>
        </p:nvSpPr>
        <p:spPr/>
        <p:txBody>
          <a:bodyPr>
            <a:normAutofit/>
          </a:bodyPr>
          <a:lstStyle/>
          <a:p>
            <a:pPr marL="0" indent="0">
              <a:buClr>
                <a:schemeClr val="accent4"/>
              </a:buClr>
              <a:buNone/>
            </a:pPr>
            <a:r>
              <a:rPr lang="en-US" sz="3600" dirty="0"/>
              <a:t>What are </a:t>
            </a:r>
            <a:r>
              <a:rPr lang="en-US" sz="3600" b="1" dirty="0"/>
              <a:t>3</a:t>
            </a:r>
            <a:r>
              <a:rPr lang="en-US" sz="3600" dirty="0"/>
              <a:t> things you would Google right now?</a:t>
            </a:r>
          </a:p>
          <a:p>
            <a:pPr marL="514350" indent="-514350">
              <a:buClr>
                <a:schemeClr val="accent4"/>
              </a:buClr>
              <a:buFont typeface="+mj-lt"/>
              <a:buAutoNum type="arabicPeriod"/>
            </a:pPr>
            <a:endParaRPr lang="en-US" sz="3600" dirty="0"/>
          </a:p>
          <a:p>
            <a:pPr marL="0" indent="0">
              <a:buClr>
                <a:schemeClr val="accent4"/>
              </a:buClr>
              <a:buNone/>
            </a:pPr>
            <a:r>
              <a:rPr lang="en-US" sz="3600" dirty="0"/>
              <a:t>What are </a:t>
            </a:r>
            <a:r>
              <a:rPr lang="en-US" sz="3600" b="1" dirty="0"/>
              <a:t>2</a:t>
            </a:r>
            <a:r>
              <a:rPr lang="en-US" sz="3600" dirty="0"/>
              <a:t> things you think your students would Google? </a:t>
            </a:r>
          </a:p>
          <a:p>
            <a:pPr marL="27431" indent="0">
              <a:buClr>
                <a:schemeClr val="accent4"/>
              </a:buClr>
              <a:buNone/>
            </a:pPr>
            <a:endParaRPr lang="en-US" sz="3600"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609600"/>
            <a:ext cx="7772400" cy="4267200"/>
          </a:xfrm>
        </p:spPr>
        <p:txBody>
          <a:bodyPr/>
          <a:lstStyle/>
          <a:p>
            <a:pPr algn="ctr"/>
            <a:r>
              <a:rPr lang="en-US" dirty="0"/>
              <a:t>A Master Teacher can bridge between </a:t>
            </a:r>
            <a:r>
              <a:rPr lang="en-US" i="1" dirty="0"/>
              <a:t>content</a:t>
            </a:r>
            <a:r>
              <a:rPr lang="en-US" dirty="0"/>
              <a:t> and </a:t>
            </a:r>
            <a:r>
              <a:rPr lang="en-US" i="1" dirty="0"/>
              <a:t>student interest. </a:t>
            </a:r>
            <a:br>
              <a:rPr lang="en-US" dirty="0"/>
            </a:br>
            <a:r>
              <a:rPr lang="en-US" dirty="0"/>
              <a:t>		- Manny Scott</a:t>
            </a:r>
          </a:p>
        </p:txBody>
      </p:sp>
      <p:sp>
        <p:nvSpPr>
          <p:cNvPr id="6" name="TextBox 5"/>
          <p:cNvSpPr txBox="1"/>
          <p:nvPr/>
        </p:nvSpPr>
        <p:spPr>
          <a:xfrm>
            <a:off x="1691192" y="6486851"/>
            <a:ext cx="7452808" cy="353943"/>
          </a:xfrm>
          <a:prstGeom prst="rect">
            <a:avLst/>
          </a:prstGeom>
          <a:noFill/>
        </p:spPr>
        <p:txBody>
          <a:bodyPr wrap="square" rtlCol="0">
            <a:spAutoFit/>
          </a:bodyPr>
          <a:lstStyle/>
          <a:p>
            <a:r>
              <a:rPr lang="en-US" sz="1700" dirty="0">
                <a:latin typeface="+mj-lt"/>
              </a:rPr>
              <a:t>Scott, M. (2017). </a:t>
            </a:r>
            <a:r>
              <a:rPr lang="en-US" sz="1700" i="1" dirty="0">
                <a:latin typeface="+mj-lt"/>
              </a:rPr>
              <a:t>Even on Your Worst Day, You Can Be a Student’s Best Hope</a:t>
            </a:r>
            <a:r>
              <a:rPr lang="en-US" sz="1700" dirty="0">
                <a:latin typeface="+mj-lt"/>
              </a:rPr>
              <a:t>. ASCD.</a:t>
            </a:r>
          </a:p>
        </p:txBody>
      </p:sp>
    </p:spTree>
    <p:extLst>
      <p:ext uri="{BB962C8B-B14F-4D97-AF65-F5344CB8AC3E}">
        <p14:creationId xmlns:p14="http://schemas.microsoft.com/office/powerpoint/2010/main" val="18060526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4">
                    <a:lumMod val="20000"/>
                    <a:lumOff val="80000"/>
                  </a:schemeClr>
                </a:solidFill>
              </a:rPr>
              <a:t>3-2-</a:t>
            </a:r>
            <a:r>
              <a:rPr lang="en-US" dirty="0"/>
              <a:t>1</a:t>
            </a:r>
          </a:p>
        </p:txBody>
      </p:sp>
      <p:sp>
        <p:nvSpPr>
          <p:cNvPr id="4" name="Rectangle 3"/>
          <p:cNvSpPr/>
          <p:nvPr/>
        </p:nvSpPr>
        <p:spPr>
          <a:xfrm>
            <a:off x="1066800" y="2191512"/>
            <a:ext cx="7010400" cy="1200329"/>
          </a:xfrm>
          <a:prstGeom prst="rect">
            <a:avLst/>
          </a:prstGeom>
        </p:spPr>
        <p:txBody>
          <a:bodyPr wrap="square">
            <a:spAutoFit/>
          </a:bodyPr>
          <a:lstStyle/>
          <a:p>
            <a:pPr marL="27431" indent="0">
              <a:buClr>
                <a:schemeClr val="accent4"/>
              </a:buClr>
              <a:buNone/>
            </a:pPr>
            <a:r>
              <a:rPr lang="en-US" sz="3600" dirty="0">
                <a:latin typeface="+mj-lt"/>
              </a:rPr>
              <a:t>What is </a:t>
            </a:r>
            <a:r>
              <a:rPr lang="en-US" sz="3600" b="1" dirty="0">
                <a:latin typeface="+mj-lt"/>
              </a:rPr>
              <a:t>1 </a:t>
            </a:r>
            <a:r>
              <a:rPr lang="en-US" sz="3600" dirty="0">
                <a:latin typeface="+mj-lt"/>
              </a:rPr>
              <a:t>way you could use student interest as a bridge to content?</a:t>
            </a:r>
          </a:p>
        </p:txBody>
      </p:sp>
    </p:spTree>
    <p:extLst>
      <p:ext uri="{BB962C8B-B14F-4D97-AF65-F5344CB8AC3E}">
        <p14:creationId xmlns:p14="http://schemas.microsoft.com/office/powerpoint/2010/main" val="14382596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743712"/>
          </a:xfrm>
        </p:spPr>
        <p:txBody>
          <a:bodyPr>
            <a:normAutofit fontScale="90000"/>
          </a:bodyPr>
          <a:lstStyle/>
          <a:p>
            <a:r>
              <a:rPr lang="en-US" dirty="0"/>
              <a:t>Objectives</a:t>
            </a:r>
          </a:p>
        </p:txBody>
      </p:sp>
      <p:sp>
        <p:nvSpPr>
          <p:cNvPr id="2" name="Content Placeholder 1"/>
          <p:cNvSpPr>
            <a:spLocks noGrp="1"/>
          </p:cNvSpPr>
          <p:nvPr>
            <p:ph idx="1"/>
          </p:nvPr>
        </p:nvSpPr>
        <p:spPr/>
        <p:txBody>
          <a:bodyPr>
            <a:noAutofit/>
          </a:bodyPr>
          <a:lstStyle/>
          <a:p>
            <a:r>
              <a:rPr lang="en-US" sz="3200" dirty="0"/>
              <a:t>Explore research and connect strategies to elements of student-centered learning. </a:t>
            </a:r>
          </a:p>
          <a:p>
            <a:r>
              <a:rPr lang="en-US" sz="3200" dirty="0"/>
              <a:t>Explore strategies within the context of content, learning process, social conditions, and assessment.</a:t>
            </a:r>
          </a:p>
          <a:p>
            <a:r>
              <a:rPr lang="en-US" sz="3200" dirty="0"/>
              <a:t>Identify and describe strategies in your content area that promote student ownership in both academic and socio-emotional classroom activities.</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136" y="228600"/>
            <a:ext cx="8229600" cy="1143000"/>
          </a:xfrm>
        </p:spPr>
        <p:txBody>
          <a:bodyPr>
            <a:normAutofit fontScale="90000"/>
          </a:bodyPr>
          <a:lstStyle/>
          <a:p>
            <a:r>
              <a:rPr lang="en-US" dirty="0"/>
              <a:t>Consider:</a:t>
            </a:r>
            <a:br>
              <a:rPr lang="en-US" dirty="0"/>
            </a:br>
            <a:r>
              <a:rPr lang="en-US" dirty="0"/>
              <a:t>Categories of Student Choice</a:t>
            </a:r>
          </a:p>
        </p:txBody>
      </p:sp>
      <p:sp>
        <p:nvSpPr>
          <p:cNvPr id="3" name="Content Placeholder 2"/>
          <p:cNvSpPr>
            <a:spLocks noGrp="1"/>
          </p:cNvSpPr>
          <p:nvPr>
            <p:ph idx="1"/>
          </p:nvPr>
        </p:nvSpPr>
        <p:spPr>
          <a:xfrm>
            <a:off x="457200" y="1676400"/>
            <a:ext cx="8229600" cy="4724400"/>
          </a:xfrm>
        </p:spPr>
        <p:txBody>
          <a:bodyPr>
            <a:normAutofit/>
          </a:bodyPr>
          <a:lstStyle/>
          <a:p>
            <a:pPr marL="0" indent="0">
              <a:buNone/>
            </a:pPr>
            <a:r>
              <a:rPr lang="en-US" sz="3200" b="1" dirty="0"/>
              <a:t>Content:</a:t>
            </a:r>
            <a:r>
              <a:rPr lang="en-US" sz="3200" dirty="0"/>
              <a:t> Which aspect of the lesson do you want to learn?</a:t>
            </a:r>
          </a:p>
          <a:p>
            <a:pPr marL="0" indent="0">
              <a:buNone/>
            </a:pPr>
            <a:r>
              <a:rPr lang="en-US" sz="3200" b="1" dirty="0"/>
              <a:t>Process:</a:t>
            </a:r>
            <a:r>
              <a:rPr lang="en-US" sz="3200" dirty="0"/>
              <a:t> How do you want to learn the content?</a:t>
            </a:r>
          </a:p>
          <a:p>
            <a:pPr marL="0" indent="0">
              <a:buNone/>
            </a:pPr>
            <a:r>
              <a:rPr lang="en-US" sz="3200" b="1" dirty="0"/>
              <a:t>Social:</a:t>
            </a:r>
            <a:r>
              <a:rPr lang="en-US" sz="3200" dirty="0"/>
              <a:t> How would you like to work?</a:t>
            </a:r>
          </a:p>
          <a:p>
            <a:pPr marL="0" indent="0">
              <a:buNone/>
            </a:pPr>
            <a:r>
              <a:rPr lang="en-US" sz="3200" b="1" dirty="0"/>
              <a:t>Assessment:</a:t>
            </a:r>
            <a:r>
              <a:rPr lang="en-US" sz="3200" dirty="0"/>
              <a:t> How do you want to demonstrate your knowledge? </a:t>
            </a:r>
          </a:p>
          <a:p>
            <a:pPr marL="0" indent="0">
              <a:buNone/>
            </a:pPr>
            <a:r>
              <a:rPr lang="en-US" sz="3200" b="1" dirty="0"/>
              <a:t>Other: </a:t>
            </a:r>
            <a:r>
              <a:rPr lang="en-US" sz="3200" dirty="0"/>
              <a:t>?</a:t>
            </a:r>
            <a:endParaRPr lang="en-US" dirty="0"/>
          </a:p>
        </p:txBody>
      </p:sp>
    </p:spTree>
    <p:extLst>
      <p:ext uri="{BB962C8B-B14F-4D97-AF65-F5344CB8AC3E}">
        <p14:creationId xmlns:p14="http://schemas.microsoft.com/office/powerpoint/2010/main" val="11610161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733" y="0"/>
            <a:ext cx="8229600" cy="1143000"/>
          </a:xfrm>
        </p:spPr>
        <p:txBody>
          <a:bodyPr>
            <a:normAutofit/>
          </a:bodyPr>
          <a:lstStyle/>
          <a:p>
            <a:r>
              <a:rPr lang="en-US" dirty="0"/>
              <a:t>Student Choice- How do You?</a:t>
            </a:r>
          </a:p>
        </p:txBody>
      </p:sp>
      <p:sp>
        <p:nvSpPr>
          <p:cNvPr id="3" name="Content Placeholder 2"/>
          <p:cNvSpPr>
            <a:spLocks noGrp="1"/>
          </p:cNvSpPr>
          <p:nvPr>
            <p:ph idx="1"/>
          </p:nvPr>
        </p:nvSpPr>
        <p:spPr>
          <a:xfrm>
            <a:off x="457200" y="1295400"/>
            <a:ext cx="8229600" cy="1654314"/>
          </a:xfrm>
        </p:spPr>
        <p:txBody>
          <a:bodyPr>
            <a:normAutofit/>
          </a:bodyPr>
          <a:lstStyle/>
          <a:p>
            <a:pPr marL="0" indent="0">
              <a:buNone/>
            </a:pPr>
            <a:r>
              <a:rPr lang="en-US" sz="2800" dirty="0"/>
              <a:t>Write examples of how you intentionally provide opportunities for student choice.* </a:t>
            </a:r>
          </a:p>
          <a:p>
            <a:pPr marL="0" indent="0" algn="ctr">
              <a:buNone/>
            </a:pPr>
            <a:r>
              <a:rPr lang="en-US" sz="1800" dirty="0"/>
              <a:t>*Each example gets its own sticky note! </a:t>
            </a:r>
          </a:p>
          <a:p>
            <a:pPr marL="0" indent="0" algn="ctr">
              <a:buNone/>
            </a:pPr>
            <a:endParaRPr lang="en-US" dirty="0"/>
          </a:p>
        </p:txBody>
      </p:sp>
      <p:sp>
        <p:nvSpPr>
          <p:cNvPr id="4" name="Rectangle 3"/>
          <p:cNvSpPr/>
          <p:nvPr/>
        </p:nvSpPr>
        <p:spPr>
          <a:xfrm>
            <a:off x="304800" y="3320590"/>
            <a:ext cx="8534400" cy="3108543"/>
          </a:xfrm>
          <a:prstGeom prst="rect">
            <a:avLst/>
          </a:prstGeom>
        </p:spPr>
        <p:txBody>
          <a:bodyPr wrap="square">
            <a:spAutoFit/>
          </a:bodyPr>
          <a:lstStyle/>
          <a:p>
            <a:r>
              <a:rPr lang="en-US" sz="2800" b="1" dirty="0">
                <a:latin typeface="+mj-lt"/>
              </a:rPr>
              <a:t>Content:</a:t>
            </a:r>
            <a:r>
              <a:rPr lang="en-US" sz="2800" dirty="0">
                <a:latin typeface="+mj-lt"/>
              </a:rPr>
              <a:t> Which aspect of the lesson do you want to learn?</a:t>
            </a:r>
          </a:p>
          <a:p>
            <a:r>
              <a:rPr lang="en-US" sz="2800" b="1" dirty="0">
                <a:latin typeface="+mj-lt"/>
              </a:rPr>
              <a:t>Process:</a:t>
            </a:r>
            <a:r>
              <a:rPr lang="en-US" sz="2800" dirty="0">
                <a:latin typeface="+mj-lt"/>
              </a:rPr>
              <a:t> How do you want to learn the content?</a:t>
            </a:r>
          </a:p>
          <a:p>
            <a:r>
              <a:rPr lang="en-US" sz="2800" b="1" dirty="0">
                <a:latin typeface="+mj-lt"/>
              </a:rPr>
              <a:t>Social:</a:t>
            </a:r>
            <a:r>
              <a:rPr lang="en-US" sz="2800" dirty="0">
                <a:latin typeface="+mj-lt"/>
              </a:rPr>
              <a:t> How would you like to work?</a:t>
            </a:r>
          </a:p>
          <a:p>
            <a:r>
              <a:rPr lang="en-US" sz="2800" b="1" dirty="0">
                <a:latin typeface="+mj-lt"/>
              </a:rPr>
              <a:t>Assessment:</a:t>
            </a:r>
            <a:r>
              <a:rPr lang="en-US" sz="2800" dirty="0">
                <a:latin typeface="+mj-lt"/>
              </a:rPr>
              <a:t> How do you want to demonstrate your knowledge? </a:t>
            </a:r>
          </a:p>
          <a:p>
            <a:r>
              <a:rPr lang="en-US" sz="2800" b="1" dirty="0">
                <a:latin typeface="+mj-lt"/>
              </a:rPr>
              <a:t>Other: </a:t>
            </a:r>
            <a:r>
              <a:rPr lang="en-US" sz="2800" dirty="0">
                <a:latin typeface="+mj-lt"/>
              </a:rPr>
              <a:t>Have a strategy that doesn’t fit? Place it here! </a:t>
            </a:r>
            <a:endParaRPr lang="en-US" sz="2800" b="1" dirty="0">
              <a:latin typeface="+mj-lt"/>
            </a:endParaRPr>
          </a:p>
        </p:txBody>
      </p:sp>
      <p:sp>
        <p:nvSpPr>
          <p:cNvPr id="5" name="TextBox 4"/>
          <p:cNvSpPr txBox="1"/>
          <p:nvPr/>
        </p:nvSpPr>
        <p:spPr>
          <a:xfrm>
            <a:off x="304800" y="2565218"/>
            <a:ext cx="8106833" cy="707886"/>
          </a:xfrm>
          <a:prstGeom prst="rect">
            <a:avLst/>
          </a:prstGeom>
          <a:noFill/>
        </p:spPr>
        <p:txBody>
          <a:bodyPr wrap="square" rtlCol="0">
            <a:spAutoFit/>
          </a:bodyPr>
          <a:lstStyle/>
          <a:p>
            <a:r>
              <a:rPr lang="en-US" sz="4000" dirty="0">
                <a:solidFill>
                  <a:schemeClr val="accent4"/>
                </a:solidFill>
                <a:latin typeface="Calibri" charset="0"/>
                <a:ea typeface="Calibri" charset="0"/>
                <a:cs typeface="Calibri" charset="0"/>
              </a:rPr>
              <a:t>Place your examples on the posters </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145409"/>
            <a:ext cx="8435054" cy="2329098"/>
          </a:xfrm>
        </p:spPr>
        <p:txBody>
          <a:bodyPr>
            <a:normAutofit/>
          </a:bodyPr>
          <a:lstStyle/>
          <a:p>
            <a:pPr marL="0" indent="0">
              <a:buNone/>
            </a:pPr>
            <a:r>
              <a:rPr lang="en-US" sz="2800" dirty="0"/>
              <a:t>1. Draw (or write) a major concept or topic you teach on a sticky note. </a:t>
            </a:r>
          </a:p>
          <a:p>
            <a:pPr marL="174625" indent="-160338">
              <a:buClr>
                <a:schemeClr val="accent4"/>
              </a:buClr>
              <a:buFont typeface="LucidaGrande" charset="0"/>
              <a:buChar char=""/>
            </a:pPr>
            <a:r>
              <a:rPr lang="en-US" sz="2000" dirty="0"/>
              <a:t>Ex: Slope, poetry, civil rights, cells</a:t>
            </a:r>
          </a:p>
          <a:p>
            <a:pPr marL="14287">
              <a:buClr>
                <a:schemeClr val="accent4"/>
              </a:buClr>
            </a:pPr>
            <a:r>
              <a:rPr lang="en-US" dirty="0"/>
              <a:t>2. Decide to work individually or with a partner using one idea per Placemat.</a:t>
            </a:r>
          </a:p>
        </p:txBody>
      </p:sp>
      <p:sp>
        <p:nvSpPr>
          <p:cNvPr id="5" name="Title 4"/>
          <p:cNvSpPr>
            <a:spLocks noGrp="1"/>
          </p:cNvSpPr>
          <p:nvPr>
            <p:ph type="title"/>
          </p:nvPr>
        </p:nvSpPr>
        <p:spPr>
          <a:xfrm>
            <a:off x="434054" y="292933"/>
            <a:ext cx="8229600" cy="852476"/>
          </a:xfrm>
        </p:spPr>
        <p:txBody>
          <a:bodyPr>
            <a:normAutofit/>
          </a:bodyPr>
          <a:lstStyle/>
          <a:p>
            <a:r>
              <a:rPr lang="en-US" dirty="0"/>
              <a:t>Card Sort Place Mat</a:t>
            </a:r>
          </a:p>
        </p:txBody>
      </p:sp>
      <p:grpSp>
        <p:nvGrpSpPr>
          <p:cNvPr id="6" name="Group 5"/>
          <p:cNvGrpSpPr/>
          <p:nvPr/>
        </p:nvGrpSpPr>
        <p:grpSpPr>
          <a:xfrm>
            <a:off x="2615897" y="3200400"/>
            <a:ext cx="3657599" cy="3657600"/>
            <a:chOff x="0" y="0"/>
            <a:chExt cx="4045819" cy="4109988"/>
          </a:xfrm>
        </p:grpSpPr>
        <p:sp>
          <p:nvSpPr>
            <p:cNvPr id="7" name="Rounded Rectangle 6"/>
            <p:cNvSpPr/>
            <p:nvPr/>
          </p:nvSpPr>
          <p:spPr>
            <a:xfrm>
              <a:off x="433136" y="470836"/>
              <a:ext cx="3200400" cy="3200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 Box 3"/>
            <p:cNvSpPr txBox="1"/>
            <p:nvPr/>
          </p:nvSpPr>
          <p:spPr>
            <a:xfrm>
              <a:off x="673768" y="711468"/>
              <a:ext cx="2743200" cy="27432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b="1" dirty="0">
                  <a:solidFill>
                    <a:srgbClr val="969696"/>
                  </a:solidFill>
                  <a:effectLst/>
                  <a:ea typeface="Calibri" charset="0"/>
                  <a:cs typeface="Times New Roman" charset="0"/>
                </a:rPr>
                <a:t>Draw major concept/topic image here</a:t>
              </a:r>
              <a:endParaRPr lang="en-US" sz="1200" b="1" dirty="0">
                <a:effectLst/>
                <a:ea typeface="Calibri" charset="0"/>
                <a:cs typeface="Times New Roman" charset="0"/>
              </a:endParaRPr>
            </a:p>
          </p:txBody>
        </p:sp>
        <p:sp>
          <p:nvSpPr>
            <p:cNvPr id="9" name="Text Box 4"/>
            <p:cNvSpPr txBox="1"/>
            <p:nvPr/>
          </p:nvSpPr>
          <p:spPr>
            <a:xfrm rot="10800000">
              <a:off x="0" y="583131"/>
              <a:ext cx="548640" cy="32004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eaVert"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b="1" dirty="0">
                  <a:solidFill>
                    <a:srgbClr val="2E2E2E"/>
                  </a:solidFill>
                  <a:effectLst/>
                  <a:latin typeface="+mj-lt"/>
                  <a:ea typeface="Calibri" charset="0"/>
                  <a:cs typeface="Times New Roman" charset="0"/>
                </a:rPr>
                <a:t>Content</a:t>
              </a:r>
              <a:endParaRPr lang="en-US" sz="1200" dirty="0">
                <a:effectLst/>
                <a:latin typeface="+mj-lt"/>
                <a:ea typeface="Calibri" charset="0"/>
                <a:cs typeface="Times New Roman" charset="0"/>
              </a:endParaRPr>
            </a:p>
          </p:txBody>
        </p:sp>
        <p:sp>
          <p:nvSpPr>
            <p:cNvPr id="10" name="Text Box 5"/>
            <p:cNvSpPr txBox="1"/>
            <p:nvPr/>
          </p:nvSpPr>
          <p:spPr>
            <a:xfrm>
              <a:off x="3497179" y="583131"/>
              <a:ext cx="548640" cy="32004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eaVert"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b="1" dirty="0">
                  <a:solidFill>
                    <a:srgbClr val="2E2E2E"/>
                  </a:solidFill>
                  <a:effectLst/>
                  <a:latin typeface="+mj-lt"/>
                  <a:ea typeface="Calibri" charset="0"/>
                  <a:cs typeface="Times New Roman" charset="0"/>
                </a:rPr>
                <a:t>Process</a:t>
              </a:r>
              <a:endParaRPr lang="en-US" sz="1200" dirty="0">
                <a:effectLst/>
                <a:latin typeface="+mj-lt"/>
                <a:ea typeface="Calibri" charset="0"/>
                <a:cs typeface="Times New Roman" charset="0"/>
              </a:endParaRPr>
            </a:p>
          </p:txBody>
        </p:sp>
        <p:sp>
          <p:nvSpPr>
            <p:cNvPr id="11" name="Text Box 6"/>
            <p:cNvSpPr txBox="1"/>
            <p:nvPr/>
          </p:nvSpPr>
          <p:spPr>
            <a:xfrm rot="16200000">
              <a:off x="1796716" y="-1325880"/>
              <a:ext cx="548640" cy="32004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eaVert"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b="1" dirty="0">
                  <a:solidFill>
                    <a:srgbClr val="2E2E2E"/>
                  </a:solidFill>
                  <a:effectLst/>
                  <a:latin typeface="+mj-lt"/>
                  <a:ea typeface="Calibri" charset="0"/>
                  <a:cs typeface="Times New Roman" charset="0"/>
                </a:rPr>
                <a:t>Social</a:t>
              </a:r>
              <a:endParaRPr lang="en-US" sz="1200" dirty="0">
                <a:effectLst/>
                <a:latin typeface="+mj-lt"/>
                <a:ea typeface="Calibri" charset="0"/>
                <a:cs typeface="Times New Roman" charset="0"/>
              </a:endParaRPr>
            </a:p>
          </p:txBody>
        </p:sp>
        <p:sp>
          <p:nvSpPr>
            <p:cNvPr id="12" name="Text Box 7"/>
            <p:cNvSpPr txBox="1"/>
            <p:nvPr/>
          </p:nvSpPr>
          <p:spPr>
            <a:xfrm rot="16200000">
              <a:off x="1780674" y="2235468"/>
              <a:ext cx="548640" cy="32004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eaVert"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b="1">
                  <a:solidFill>
                    <a:srgbClr val="2E2E2E"/>
                  </a:solidFill>
                  <a:effectLst/>
                  <a:latin typeface="+mj-lt"/>
                  <a:ea typeface="Calibri" charset="0"/>
                  <a:cs typeface="Times New Roman" charset="0"/>
                </a:rPr>
                <a:t>Assessment</a:t>
              </a:r>
              <a:endParaRPr lang="en-US" sz="1200">
                <a:effectLst/>
                <a:latin typeface="+mj-lt"/>
                <a:ea typeface="Calibri" charset="0"/>
                <a:cs typeface="Times New Roman" charset="0"/>
              </a:endParaRPr>
            </a:p>
          </p:txBody>
        </p:sp>
      </p:gr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4686" y="3987146"/>
            <a:ext cx="1828800" cy="1828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heckerboard(across)">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ARN">
  <a:themeElements>
    <a:clrScheme name="Custom 11">
      <a:dk1>
        <a:sysClr val="windowText" lastClr="000000"/>
      </a:dk1>
      <a:lt1>
        <a:sysClr val="window" lastClr="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LEARN.thmx</Template>
  <TotalTime>15248</TotalTime>
  <Words>1980</Words>
  <Application>Microsoft Macintosh PowerPoint</Application>
  <PresentationFormat>On-screen Show (4:3)</PresentationFormat>
  <Paragraphs>179</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PingFangSC-Regular</vt:lpstr>
      <vt:lpstr>Arial</vt:lpstr>
      <vt:lpstr>Calibri</vt:lpstr>
      <vt:lpstr>Constantia</vt:lpstr>
      <vt:lpstr>Georgia</vt:lpstr>
      <vt:lpstr>LucidaGrande</vt:lpstr>
      <vt:lpstr>Wingdings 2</vt:lpstr>
      <vt:lpstr>LEARN</vt:lpstr>
      <vt:lpstr>PowerPoint Presentation</vt:lpstr>
      <vt:lpstr>Owning the Learning</vt:lpstr>
      <vt:lpstr>Think about it, 3-2-1</vt:lpstr>
      <vt:lpstr>A Master Teacher can bridge between content and student interest.    - Manny Scott</vt:lpstr>
      <vt:lpstr>3-2-1</vt:lpstr>
      <vt:lpstr>Objectives</vt:lpstr>
      <vt:lpstr>Consider: Categories of Student Choice</vt:lpstr>
      <vt:lpstr>Student Choice- How do You?</vt:lpstr>
      <vt:lpstr>Card Sort Place Mat</vt:lpstr>
      <vt:lpstr>PowerPoint Presentation</vt:lpstr>
      <vt:lpstr>Card Sort Strips</vt:lpstr>
      <vt:lpstr>Consider These Categories of Student Choice</vt:lpstr>
      <vt:lpstr>PowerPoint Presentation</vt:lpstr>
      <vt:lpstr>The feeling of having some control is at least as important as actually having control. High-performing teachers engage students with ownership, purpose &amp; collaboration. - Eric Jensen</vt:lpstr>
      <vt:lpstr>How Do We Prepare for Success?</vt:lpstr>
      <vt:lpstr>Think of 3!</vt:lpstr>
      <vt:lpstr> Next Time…Reflection Session</vt:lpstr>
      <vt:lpstr>TREK Evaluation</vt:lpstr>
      <vt:lpstr>Point of Most Significance  (POMS)</vt:lpstr>
      <vt:lpstr>Follow Up</vt:lpstr>
      <vt:lpstr>SCORE</vt:lpstr>
      <vt:lpstr>PowerPoint Presentation</vt:lpstr>
    </vt:vector>
  </TitlesOfParts>
  <Manager/>
  <Company>Norman Public Schools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Owning the Learning - Intentional Student Choice</dc:title>
  <dc:subject/>
  <dc:creator>K20 Center</dc:creator>
  <cp:keywords/>
  <dc:description/>
  <cp:lastModifiedBy>Walker, Helena M.</cp:lastModifiedBy>
  <cp:revision>177</cp:revision>
  <cp:lastPrinted>2017-10-06T17:02:52Z</cp:lastPrinted>
  <dcterms:created xsi:type="dcterms:W3CDTF">2011-02-10T18:04:52Z</dcterms:created>
  <dcterms:modified xsi:type="dcterms:W3CDTF">2024-01-02T16:59:38Z</dcterms:modified>
  <cp:category/>
</cp:coreProperties>
</file>