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35"/>
  </p:notesMasterIdLst>
  <p:sldIdLst>
    <p:sldId id="256" r:id="rId3"/>
    <p:sldId id="257" r:id="rId4"/>
    <p:sldId id="272" r:id="rId5"/>
    <p:sldId id="273" r:id="rId6"/>
    <p:sldId id="274" r:id="rId7"/>
    <p:sldId id="261" r:id="rId8"/>
    <p:sldId id="276" r:id="rId9"/>
    <p:sldId id="279" r:id="rId10"/>
    <p:sldId id="305" r:id="rId11"/>
    <p:sldId id="281" r:id="rId12"/>
    <p:sldId id="282" r:id="rId13"/>
    <p:sldId id="283" r:id="rId14"/>
    <p:sldId id="284" r:id="rId15"/>
    <p:sldId id="285" r:id="rId16"/>
    <p:sldId id="280" r:id="rId17"/>
    <p:sldId id="288" r:id="rId18"/>
    <p:sldId id="289" r:id="rId19"/>
    <p:sldId id="269" r:id="rId20"/>
    <p:sldId id="291" r:id="rId21"/>
    <p:sldId id="292" r:id="rId22"/>
    <p:sldId id="293" r:id="rId23"/>
    <p:sldId id="294" r:id="rId24"/>
    <p:sldId id="277" r:id="rId25"/>
    <p:sldId id="296" r:id="rId26"/>
    <p:sldId id="286" r:id="rId27"/>
    <p:sldId id="298" r:id="rId28"/>
    <p:sldId id="299" r:id="rId29"/>
    <p:sldId id="300" r:id="rId30"/>
    <p:sldId id="297" r:id="rId31"/>
    <p:sldId id="302" r:id="rId32"/>
    <p:sldId id="304" r:id="rId33"/>
    <p:sldId id="268" r:id="rId34"/>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286"/>
  </p:normalViewPr>
  <p:slideViewPr>
    <p:cSldViewPr snapToGrid="0">
      <p:cViewPr varScale="1">
        <p:scale>
          <a:sx n="192" d="100"/>
          <a:sy n="192" d="100"/>
        </p:scale>
        <p:origin x="728" y="10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3KrioGgW44Q"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learn.k20center.ou.edu/strategy/18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3KrioGgW44Q"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3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138"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earn.k20center.ou.edu/strategy/179"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5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JsEyK5Ay_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Create a Parking Lot here and then pull off some of the questions and discuss the answers. </a:t>
            </a:r>
          </a:p>
          <a:p>
            <a:r>
              <a:rPr lang="en-US" sz="1400" dirty="0">
                <a:solidFill>
                  <a:srgbClr val="000000"/>
                </a:solidFill>
                <a:effectLst/>
                <a:latin typeface="Arial"/>
                <a:ea typeface="Arial"/>
                <a:cs typeface="Arial"/>
                <a:sym typeface="Arial" panose="020B0604020202020204" pitchFamily="34" charset="0"/>
              </a:rPr>
              <a:t>K20 Center. (n.d.). 3-2-1. Strategies. </a:t>
            </a:r>
            <a:r>
              <a:rPr lang="en-US" sz="1400" u="sng" dirty="0">
                <a:solidFill>
                  <a:srgbClr val="000000"/>
                </a:solidFill>
                <a:effectLst/>
                <a:latin typeface="Arial"/>
                <a:ea typeface="Arial"/>
                <a:cs typeface="Arial"/>
                <a:sym typeface="Arial" panose="020B0604020202020204" pitchFamily="34" charset="0"/>
                <a:hlinkClick r:id="rId3"/>
              </a:rPr>
              <a:t>https://learn.k20center.ou.edu/strategy/117\</a:t>
            </a:r>
            <a:r>
              <a:rPr lang="en-US" sz="1400" dirty="0">
                <a:solidFill>
                  <a:srgbClr val="000000"/>
                </a:solidFill>
                <a:effectLst/>
                <a:latin typeface="Arial"/>
                <a:ea typeface="Arial"/>
                <a:cs typeface="Arial"/>
                <a:sym typeface="Arial" panose="020B0604020202020204" pitchFamily="34" charset="0"/>
              </a:rPr>
              <a:t> </a:t>
            </a:r>
          </a:p>
        </p:txBody>
      </p:sp>
    </p:spTree>
    <p:extLst>
      <p:ext uri="{BB962C8B-B14F-4D97-AF65-F5344CB8AC3E}">
        <p14:creationId xmlns:p14="http://schemas.microsoft.com/office/powerpoint/2010/main" val="85761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This is a mini-lesson with Google Workspace used in an authentic way. </a:t>
            </a:r>
          </a:p>
        </p:txBody>
      </p:sp>
    </p:spTree>
    <p:extLst>
      <p:ext uri="{BB962C8B-B14F-4D97-AF65-F5344CB8AC3E}">
        <p14:creationId xmlns:p14="http://schemas.microsoft.com/office/powerpoint/2010/main" val="100915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6D5DB-BC5C-AC7F-4885-73B235B80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1C28A-D17C-AF8E-4184-0413B4E0B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FA882-4132-1762-EA55-1B90D54CFE74}"/>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(5 min) Goals and objectives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Replace the goals on this slide with the goals for the participating schools’ specific GEAR UP grant.</a:t>
            </a:r>
          </a:p>
          <a:p>
            <a:endParaRPr lang="en-US" dirty="0"/>
          </a:p>
        </p:txBody>
      </p:sp>
    </p:spTree>
    <p:extLst>
      <p:ext uri="{BB962C8B-B14F-4D97-AF65-F5344CB8AC3E}">
        <p14:creationId xmlns:p14="http://schemas.microsoft.com/office/powerpoint/2010/main" val="289164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Demonstrate the Google Draw Card Sort to model the directions. </a:t>
            </a:r>
          </a:p>
          <a:p>
            <a:r>
              <a:rPr lang="en-US" sz="1400" dirty="0">
                <a:solidFill>
                  <a:srgbClr val="000000"/>
                </a:solidFill>
                <a:effectLst/>
                <a:latin typeface="Arial"/>
                <a:ea typeface="Arial"/>
                <a:cs typeface="Arial"/>
                <a:sym typeface="Arial" panose="020B0604020202020204" pitchFamily="34" charset="0"/>
              </a:rPr>
              <a:t>K20 Center. (n.d.). Card Sort Strategies. </a:t>
            </a:r>
            <a:r>
              <a:rPr lang="en-US" sz="1400" u="sng" dirty="0">
                <a:solidFill>
                  <a:srgbClr val="000000"/>
                </a:solidFill>
                <a:effectLst/>
                <a:latin typeface="Arial"/>
                <a:ea typeface="Arial"/>
                <a:cs typeface="Arial"/>
                <a:sym typeface="Arial" panose="020B0604020202020204" pitchFamily="34" charset="0"/>
                <a:hlinkClick r:id="rId3"/>
              </a:rPr>
              <a:t>https://learn.k20center.ou.edu/strategy/147</a:t>
            </a:r>
            <a:r>
              <a:rPr lang="en-US" sz="1400" dirty="0">
                <a:solidFill>
                  <a:srgbClr val="000000"/>
                </a:solidFill>
                <a:effectLst/>
                <a:latin typeface="Arial"/>
                <a:ea typeface="Arial"/>
                <a:cs typeface="Arial"/>
                <a:sym typeface="Arial" panose="020B0604020202020204" pitchFamily="34" charset="0"/>
              </a:rPr>
              <a:t> </a:t>
            </a:r>
          </a:p>
        </p:txBody>
      </p:sp>
    </p:spTree>
    <p:extLst>
      <p:ext uri="{BB962C8B-B14F-4D97-AF65-F5344CB8AC3E}">
        <p14:creationId xmlns:p14="http://schemas.microsoft.com/office/powerpoint/2010/main" val="3381726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C321D-5C35-A57D-7894-BAD12F5AE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E3CFB-C72E-0DCB-93FF-4E1246388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23059-EE54-75CE-CC98-92BAAC100C6D}"/>
              </a:ext>
            </a:extLst>
          </p:cNvPr>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Demonstrate the Google Draw Card Sort to model the directions. </a:t>
            </a:r>
          </a:p>
        </p:txBody>
      </p:sp>
    </p:spTree>
    <p:extLst>
      <p:ext uri="{BB962C8B-B14F-4D97-AF65-F5344CB8AC3E}">
        <p14:creationId xmlns:p14="http://schemas.microsoft.com/office/powerpoint/2010/main" val="338304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F5697-2BD3-FF9D-73BB-2148E1614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81422-74D9-768C-09E5-1795E8A7C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10250-3E02-8A5A-5041-8B116EBCC522}"/>
              </a:ext>
            </a:extLst>
          </p:cNvPr>
          <p:cNvSpPr>
            <a:spLocks noGrp="1"/>
          </p:cNvSpPr>
          <p:nvPr>
            <p:ph type="body" idx="1"/>
          </p:nvPr>
        </p:nvSpPr>
        <p:spPr/>
        <p:txBody>
          <a:bodyPr/>
          <a:lstStyle/>
          <a:p>
            <a:pPr marL="0" lvl="0" indent="0" algn="l" rtl="0">
              <a:spcBef>
                <a:spcPts val="0"/>
              </a:spcBef>
              <a:spcAft>
                <a:spcPts val="0"/>
              </a:spcAft>
              <a:buNone/>
            </a:pPr>
            <a:r>
              <a:rPr lang="en-US" dirty="0"/>
              <a:t>Pull up the Google Doc and model directions for participants. </a:t>
            </a:r>
          </a:p>
        </p:txBody>
      </p:sp>
    </p:spTree>
    <p:extLst>
      <p:ext uri="{BB962C8B-B14F-4D97-AF65-F5344CB8AC3E}">
        <p14:creationId xmlns:p14="http://schemas.microsoft.com/office/powerpoint/2010/main" val="926253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rgbClr val="000000"/>
                </a:solidFill>
                <a:effectLst/>
                <a:latin typeface="Arial"/>
                <a:ea typeface="Arial"/>
                <a:cs typeface="Arial"/>
                <a:sym typeface="Arial" panose="020B0604020202020204" pitchFamily="34" charset="0"/>
              </a:rPr>
              <a:t>Video Source: </a:t>
            </a:r>
            <a:r>
              <a:rPr lang="en-US" sz="1400" dirty="0" err="1">
                <a:solidFill>
                  <a:srgbClr val="000000"/>
                </a:solidFill>
                <a:effectLst/>
                <a:latin typeface="Arial"/>
                <a:ea typeface="Arial"/>
                <a:cs typeface="Arial"/>
                <a:sym typeface="Arial" panose="020B0604020202020204" pitchFamily="34" charset="0"/>
              </a:rPr>
              <a:t>LivingFacts</a:t>
            </a:r>
            <a:r>
              <a:rPr lang="en-US" sz="1400" dirty="0">
                <a:solidFill>
                  <a:srgbClr val="000000"/>
                </a:solidFill>
                <a:effectLst/>
                <a:latin typeface="Arial"/>
                <a:ea typeface="Arial"/>
                <a:cs typeface="Arial"/>
                <a:sym typeface="Arial" panose="020B0604020202020204" pitchFamily="34" charset="0"/>
              </a:rPr>
              <a:t>. (2019, May 10). How teens use social media [Video]. YouTube. </a:t>
            </a:r>
            <a:r>
              <a:rPr lang="en-US" sz="1400" u="sng" dirty="0">
                <a:solidFill>
                  <a:srgbClr val="000000"/>
                </a:solidFill>
                <a:effectLst/>
                <a:latin typeface="Arial"/>
                <a:ea typeface="Arial"/>
                <a:cs typeface="Arial"/>
                <a:sym typeface="Arial" panose="020B0604020202020204" pitchFamily="34" charset="0"/>
                <a:hlinkClick r:id="rId3"/>
              </a:rPr>
              <a:t>https://www.youtube.com/watch?v=3KrioGgW44Q</a:t>
            </a:r>
            <a:r>
              <a:rPr lang="en-US" sz="1400" dirty="0">
                <a:solidFill>
                  <a:srgbClr val="000000"/>
                </a:solidFill>
                <a:effectLst/>
                <a:latin typeface="Arial"/>
                <a:ea typeface="Arial"/>
                <a:cs typeface="Arial"/>
                <a:sym typeface="Arial" panose="020B0604020202020204" pitchFamily="34" charset="0"/>
              </a:rPr>
              <a:t>  </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a:solidFill>
                  <a:srgbClr val="000000"/>
                </a:solidFill>
                <a:effectLst/>
                <a:latin typeface="Arial"/>
                <a:ea typeface="Arial"/>
                <a:cs typeface="Arial"/>
                <a:sym typeface="Arial" panose="020B0604020202020204" pitchFamily="34" charset="0"/>
              </a:rPr>
              <a:t>K20 Center. (n.d.). I Notice, I Wonder Strategies. </a:t>
            </a:r>
            <a:r>
              <a:rPr lang="en-US" sz="1400" u="sng" dirty="0">
                <a:solidFill>
                  <a:srgbClr val="000000"/>
                </a:solidFill>
                <a:effectLst/>
                <a:latin typeface="Arial"/>
                <a:ea typeface="Arial"/>
                <a:cs typeface="Arial"/>
                <a:sym typeface="Arial" panose="020B0604020202020204" pitchFamily="34" charset="0"/>
                <a:hlinkClick r:id="rId4"/>
              </a:rPr>
              <a:t>https://learn.k20center.ou.edu/strategy/180</a:t>
            </a:r>
            <a:r>
              <a:rPr lang="en-US" sz="1400" dirty="0">
                <a:solidFill>
                  <a:srgbClr val="000000"/>
                </a:solidFill>
                <a:effectLst/>
                <a:latin typeface="Arial"/>
                <a:ea typeface="Arial"/>
                <a:cs typeface="Arial"/>
                <a:sym typeface="Arial" panose="020B0604020202020204" pitchFamily="34" charset="0"/>
              </a:rPr>
              <a:t> </a:t>
            </a:r>
          </a:p>
        </p:txBody>
      </p:sp>
    </p:spTree>
    <p:extLst>
      <p:ext uri="{BB962C8B-B14F-4D97-AF65-F5344CB8AC3E}">
        <p14:creationId xmlns:p14="http://schemas.microsoft.com/office/powerpoint/2010/main" val="1667832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3FDC9-1AEB-3757-AA01-A04AA0D96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BE6E7-DE6B-BA25-1012-87529DB1D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F0AFF-B01B-7A9B-CDBC-27530D29DC31}"/>
              </a:ext>
            </a:extLst>
          </p:cNvPr>
          <p:cNvSpPr>
            <a:spLocks noGrp="1"/>
          </p:cNvSpPr>
          <p:nvPr>
            <p:ph type="body" idx="1"/>
          </p:nvPr>
        </p:nvSpPr>
        <p:spPr/>
        <p:txBody>
          <a:bodyPr/>
          <a:lstStyle/>
          <a:p>
            <a:r>
              <a:rPr lang="en-US" sz="1400" b="1" dirty="0">
                <a:solidFill>
                  <a:srgbClr val="000000"/>
                </a:solidFill>
                <a:effectLst/>
                <a:latin typeface="Arial"/>
                <a:ea typeface="Arial"/>
                <a:cs typeface="Arial"/>
                <a:sym typeface="Arial" panose="020B0604020202020204" pitchFamily="34" charset="0"/>
              </a:rPr>
              <a:t>Video Source: </a:t>
            </a:r>
            <a:r>
              <a:rPr lang="en-US" sz="1400" dirty="0" err="1">
                <a:solidFill>
                  <a:srgbClr val="000000"/>
                </a:solidFill>
                <a:effectLst/>
                <a:latin typeface="Arial"/>
                <a:ea typeface="Arial"/>
                <a:cs typeface="Arial"/>
                <a:sym typeface="Arial" panose="020B0604020202020204" pitchFamily="34" charset="0"/>
              </a:rPr>
              <a:t>LivingFacts</a:t>
            </a:r>
            <a:r>
              <a:rPr lang="en-US" sz="1400" dirty="0">
                <a:solidFill>
                  <a:srgbClr val="000000"/>
                </a:solidFill>
                <a:effectLst/>
                <a:latin typeface="Arial"/>
                <a:ea typeface="Arial"/>
                <a:cs typeface="Arial"/>
                <a:sym typeface="Arial" panose="020B0604020202020204" pitchFamily="34" charset="0"/>
              </a:rPr>
              <a:t>. (2019, May 10). How teens use social media [Video]. YouTube. </a:t>
            </a:r>
            <a:r>
              <a:rPr lang="en-US" sz="1400" u="sng" dirty="0">
                <a:solidFill>
                  <a:srgbClr val="000000"/>
                </a:solidFill>
                <a:effectLst/>
                <a:latin typeface="Arial"/>
                <a:ea typeface="Arial"/>
                <a:cs typeface="Arial"/>
                <a:sym typeface="Arial" panose="020B0604020202020204" pitchFamily="34" charset="0"/>
                <a:hlinkClick r:id="rId3"/>
              </a:rPr>
              <a:t>https://www.youtube.com/watch?v=3KrioGgW44Q</a:t>
            </a:r>
            <a:r>
              <a:rPr lang="en-US" sz="1400" dirty="0">
                <a:solidFill>
                  <a:srgbClr val="000000"/>
                </a:solidFill>
                <a:effectLst/>
                <a:latin typeface="Arial"/>
                <a:ea typeface="Arial"/>
                <a:cs typeface="Arial"/>
                <a:sym typeface="Arial" panose="020B0604020202020204" pitchFamily="34" charset="0"/>
              </a:rPr>
              <a:t>  </a:t>
            </a:r>
          </a:p>
        </p:txBody>
      </p:sp>
    </p:spTree>
    <p:extLst>
      <p:ext uri="{BB962C8B-B14F-4D97-AF65-F5344CB8AC3E}">
        <p14:creationId xmlns:p14="http://schemas.microsoft.com/office/powerpoint/2010/main" val="252843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groups can stay as is, or they can be further divided, depending on group number.</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a:solidFill>
                  <a:srgbClr val="000000"/>
                </a:solidFill>
                <a:effectLst/>
                <a:latin typeface="Arial"/>
                <a:ea typeface="Arial"/>
                <a:cs typeface="Arial"/>
                <a:sym typeface="Arial" panose="020B0604020202020204" pitchFamily="34" charset="0"/>
              </a:rPr>
              <a:t>K20 Center. (n.d.). Four Corners Strategies. </a:t>
            </a:r>
            <a:r>
              <a:rPr lang="en-US" sz="1400" u="sng" dirty="0">
                <a:solidFill>
                  <a:srgbClr val="000000"/>
                </a:solidFill>
                <a:effectLst/>
                <a:latin typeface="Arial"/>
                <a:ea typeface="Arial"/>
                <a:cs typeface="Arial"/>
                <a:sym typeface="Arial" panose="020B0604020202020204" pitchFamily="34" charset="0"/>
                <a:hlinkClick r:id="rId3"/>
              </a:rPr>
              <a:t>https://learn.k20center.ou.edu/strategy/138</a:t>
            </a:r>
            <a:r>
              <a:rPr lang="en-US" sz="1400" dirty="0">
                <a:solidFill>
                  <a:srgbClr val="000000"/>
                </a:solidFill>
                <a:effectLst/>
                <a:latin typeface="Arial"/>
                <a:ea typeface="Arial"/>
                <a:cs typeface="Arial"/>
                <a:sym typeface="Arial" panose="020B0604020202020204" pitchFamily="34" charset="0"/>
              </a:rPr>
              <a:t> </a:t>
            </a:r>
          </a:p>
        </p:txBody>
      </p:sp>
    </p:spTree>
    <p:extLst>
      <p:ext uri="{BB962C8B-B14F-4D97-AF65-F5344CB8AC3E}">
        <p14:creationId xmlns:p14="http://schemas.microsoft.com/office/powerpoint/2010/main" val="4110221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18FD6-1A11-36F0-F2D6-6AB4AA053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2042E-3D95-228B-C6EE-F18A5AE4C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F2B22-BC5F-42A8-234A-7C3B0F73DB09}"/>
              </a:ext>
            </a:extLst>
          </p:cNvPr>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63507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(5 min) Goals and objectives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Replace the goals on this slide with the goals for the participating schools’ specific GEAR UP grant.</a:t>
            </a:r>
          </a:p>
          <a:p>
            <a:endParaRPr lang="en-US" dirty="0"/>
          </a:p>
        </p:txBody>
      </p:sp>
    </p:spTree>
    <p:extLst>
      <p:ext uri="{BB962C8B-B14F-4D97-AF65-F5344CB8AC3E}">
        <p14:creationId xmlns:p14="http://schemas.microsoft.com/office/powerpoint/2010/main" val="324198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1B6B8-46EA-6286-EE27-840942EFE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37FA5-BDB5-B810-C994-EB56F7580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98613-FBDD-A8E8-7EBF-AD4D515C9EE7}"/>
              </a:ext>
            </a:extLst>
          </p:cNvPr>
          <p:cNvSpPr>
            <a:spLocks noGrp="1"/>
          </p:cNvSpPr>
          <p:nvPr>
            <p:ph type="body" idx="1"/>
          </p:nvPr>
        </p:nvSpPr>
        <p:spPr/>
        <p:txBody>
          <a:bodyPr/>
          <a:lstStyle/>
          <a:p>
            <a:pPr marL="0" lvl="0" indent="0" algn="l" rtl="0">
              <a:spcBef>
                <a:spcPts val="0"/>
              </a:spcBef>
              <a:spcAft>
                <a:spcPts val="0"/>
              </a:spcAft>
              <a:buNone/>
            </a:pPr>
            <a:r>
              <a:rPr lang="en-US" dirty="0"/>
              <a:t>Provide each group with a unique color of sticky notes.</a:t>
            </a:r>
          </a:p>
          <a:p>
            <a:pPr marL="0" marR="0" lvl="0" indent="0" algn="l" defTabSz="914400" rtl="0" eaLnBrk="0" fontAlgn="base" latinLnBrk="0" hangingPunct="0">
              <a:lnSpc>
                <a:spcPct val="100000"/>
              </a:lnSpc>
              <a:spcBef>
                <a:spcPts val="0"/>
              </a:spcBef>
              <a:spcAft>
                <a:spcPts val="0"/>
              </a:spcAft>
              <a:buClr>
                <a:srgbClr val="000000"/>
              </a:buClr>
              <a:buSzTx/>
              <a:buFont typeface="Arial" panose="020B0604020202020204" pitchFamily="34" charset="0"/>
              <a:buNone/>
              <a:tabLst/>
              <a:defRPr/>
            </a:pPr>
            <a:r>
              <a:rPr lang="en-US" sz="1400" dirty="0">
                <a:solidFill>
                  <a:srgbClr val="000000"/>
                </a:solidFill>
                <a:effectLst/>
                <a:latin typeface="Arial"/>
                <a:ea typeface="Arial"/>
                <a:cs typeface="Arial"/>
                <a:sym typeface="Arial" panose="020B0604020202020204" pitchFamily="34" charset="0"/>
              </a:rPr>
              <a:t>K20 Center. (n.d.). Galley Walk Strategies. </a:t>
            </a:r>
            <a:r>
              <a:rPr lang="en-US" sz="1400" u="sng" dirty="0">
                <a:solidFill>
                  <a:srgbClr val="000000"/>
                </a:solidFill>
                <a:effectLst/>
                <a:latin typeface="Arial"/>
                <a:ea typeface="Arial"/>
                <a:cs typeface="Arial"/>
                <a:sym typeface="Arial" panose="020B0604020202020204" pitchFamily="34" charset="0"/>
                <a:hlinkClick r:id="rId3"/>
              </a:rPr>
              <a:t>https://learn.k20center.ou.edu/strategy/118</a:t>
            </a:r>
            <a:r>
              <a:rPr lang="en-US" sz="1400" dirty="0">
                <a:solidFill>
                  <a:srgbClr val="000000"/>
                </a:solidFill>
                <a:effectLst/>
                <a:latin typeface="Arial"/>
                <a:ea typeface="Arial"/>
                <a:cs typeface="Arial"/>
                <a:sym typeface="Arial" panose="020B0604020202020204" pitchFamily="34" charset="0"/>
              </a:rPr>
              <a:t>  </a:t>
            </a:r>
          </a:p>
        </p:txBody>
      </p:sp>
    </p:spTree>
    <p:extLst>
      <p:ext uri="{BB962C8B-B14F-4D97-AF65-F5344CB8AC3E}">
        <p14:creationId xmlns:p14="http://schemas.microsoft.com/office/powerpoint/2010/main" val="4925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A43DF-1FC5-A9AE-93BE-1DC1E5B9A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60B51-434C-E35A-8584-E44F2E280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0723D-9DD4-3000-D6C3-26DD312F1B9B}"/>
              </a:ext>
            </a:extLst>
          </p:cNvPr>
          <p:cNvSpPr>
            <a:spLocks noGrp="1"/>
          </p:cNvSpPr>
          <p:nvPr>
            <p:ph type="body" idx="1"/>
          </p:nvPr>
        </p:nvSpPr>
        <p:spPr/>
        <p:txBody>
          <a:bodyPr/>
          <a:lstStyle/>
          <a:p>
            <a:r>
              <a:rPr lang="en-US" dirty="0"/>
              <a:t>These groups can stay as is, or they can be further divided, depending on group number.</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dirty="0">
                <a:solidFill>
                  <a:srgbClr val="000000"/>
                </a:solidFill>
                <a:effectLst/>
                <a:latin typeface="Arial"/>
                <a:ea typeface="Arial"/>
                <a:cs typeface="Arial"/>
                <a:sym typeface="Arial" panose="020B0604020202020204" pitchFamily="34" charset="0"/>
              </a:rPr>
              <a:t>K20 Center. (n.d.). Four Corners Strategies. </a:t>
            </a:r>
            <a:r>
              <a:rPr lang="en-US" sz="1400" u="sng" dirty="0">
                <a:solidFill>
                  <a:srgbClr val="000000"/>
                </a:solidFill>
                <a:effectLst/>
                <a:latin typeface="Arial"/>
                <a:ea typeface="Arial"/>
                <a:cs typeface="Arial"/>
                <a:sym typeface="Arial" panose="020B0604020202020204" pitchFamily="34" charset="0"/>
                <a:hlinkClick r:id="rId3"/>
              </a:rPr>
              <a:t>https://learn.k20center.ou.edu/strategy/138</a:t>
            </a:r>
            <a:r>
              <a:rPr lang="en-US" sz="1400" dirty="0">
                <a:solidFill>
                  <a:srgbClr val="000000"/>
                </a:solidFill>
                <a:effectLst/>
                <a:latin typeface="Arial"/>
                <a:ea typeface="Arial"/>
                <a:cs typeface="Arial"/>
                <a:sym typeface="Arial" panose="020B0604020202020204" pitchFamily="34" charset="0"/>
              </a:rPr>
              <a:t> </a:t>
            </a:r>
          </a:p>
        </p:txBody>
      </p:sp>
    </p:spTree>
    <p:extLst>
      <p:ext uri="{BB962C8B-B14F-4D97-AF65-F5344CB8AC3E}">
        <p14:creationId xmlns:p14="http://schemas.microsoft.com/office/powerpoint/2010/main" val="348523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rgbClr val="000000"/>
              </a:buClr>
              <a:buFont typeface="Arial"/>
              <a:buNone/>
            </a:pPr>
            <a:r>
              <a:rPr lang="en-US" sz="1400" dirty="0">
                <a:latin typeface="Calibri"/>
                <a:ea typeface="Calibri"/>
                <a:cs typeface="Calibri"/>
                <a:sym typeface="Calibri"/>
              </a:rPr>
              <a:t>Participants will be reflecting only on the social media mini-lesson, NOT on the entire PD. </a:t>
            </a:r>
          </a:p>
          <a:p>
            <a:pPr marL="0" lvl="0" indent="0" algn="l" rtl="0">
              <a:spcBef>
                <a:spcPts val="0"/>
              </a:spcBef>
              <a:spcAft>
                <a:spcPts val="0"/>
              </a:spcAft>
              <a:buClr>
                <a:srgbClr val="000000"/>
              </a:buClr>
              <a:buFont typeface="Arial"/>
              <a:buNone/>
            </a:pPr>
            <a:endParaRPr lang="en-US" sz="1400" dirty="0">
              <a:latin typeface="Calibri"/>
              <a:ea typeface="Calibri"/>
              <a:cs typeface="Calibri"/>
              <a:sym typeface="Calibri"/>
            </a:endParaRPr>
          </a:p>
          <a:p>
            <a:pPr marL="0" lvl="0" indent="0" algn="l" rtl="0">
              <a:spcBef>
                <a:spcPts val="0"/>
              </a:spcBef>
              <a:spcAft>
                <a:spcPts val="0"/>
              </a:spcAft>
              <a:buClr>
                <a:srgbClr val="000000"/>
              </a:buClr>
              <a:buFont typeface="Arial"/>
              <a:buNone/>
            </a:pPr>
            <a:r>
              <a:rPr lang="en-US" sz="1400" dirty="0">
                <a:latin typeface="Calibri"/>
                <a:ea typeface="Calibri"/>
                <a:cs typeface="Calibri"/>
                <a:sym typeface="Calibri"/>
              </a:rPr>
              <a:t>Break this activity down into a jigsaw, assigning each group one section of the reflection tool.</a:t>
            </a:r>
          </a:p>
          <a:p>
            <a:pPr marL="0" lvl="0" indent="0" algn="l" rtl="0">
              <a:lnSpc>
                <a:spcPct val="125000"/>
              </a:lnSpc>
              <a:spcBef>
                <a:spcPts val="0"/>
              </a:spcBef>
              <a:spcAft>
                <a:spcPts val="0"/>
              </a:spcAft>
              <a:buClr>
                <a:srgbClr val="2E2E2E"/>
              </a:buClr>
              <a:buSzPts val="300"/>
              <a:buFont typeface="Calibri"/>
              <a:buNone/>
            </a:pPr>
            <a:r>
              <a:rPr lang="en-US" sz="2000" b="1" dirty="0">
                <a:solidFill>
                  <a:srgbClr val="2E2E2E"/>
                </a:solidFill>
                <a:latin typeface="Times New Roman"/>
                <a:ea typeface="Times New Roman"/>
                <a:cs typeface="Times New Roman"/>
                <a:sym typeface="Times New Roman"/>
              </a:rPr>
              <a:t> </a:t>
            </a:r>
            <a:endParaRPr lang="en-US" sz="2000" dirty="0">
              <a:latin typeface="Calibri"/>
              <a:ea typeface="Calibri"/>
              <a:cs typeface="Calibri"/>
              <a:sym typeface="Calibri"/>
            </a:endParaRP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092040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B1466-8D53-E0DA-B6FA-2B4BB36E7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984F5-3D35-8170-0FA3-2E45BAA58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0CBA7-0420-2DE1-75E3-06805AA79672}"/>
              </a:ext>
            </a:extLst>
          </p:cNvPr>
          <p:cNvSpPr>
            <a:spLocks noGrp="1"/>
          </p:cNvSpPr>
          <p:nvPr>
            <p:ph type="body" idx="1"/>
          </p:nvPr>
        </p:nvSpPr>
        <p:spPr/>
        <p:txBody>
          <a:bodyPr/>
          <a:lstStyle/>
          <a:p>
            <a:pPr marL="228600" marR="0" lvl="0" indent="0" algn="l" rtl="0">
              <a:lnSpc>
                <a:spcPct val="100000"/>
              </a:lnSpc>
              <a:spcBef>
                <a:spcPts val="0"/>
              </a:spcBef>
              <a:spcAft>
                <a:spcPts val="0"/>
              </a:spcAft>
              <a:buSzPts val="1400"/>
              <a:buNone/>
            </a:pPr>
            <a:r>
              <a:rPr lang="en-US" dirty="0"/>
              <a:t>The groups are looking at these questions through the lens of their assigned authenticity component as a Jigsaw. </a:t>
            </a:r>
          </a:p>
          <a:p>
            <a:pPr marL="228600" marR="0" lvl="0" indent="0" algn="l" defTabSz="914400" rtl="0" eaLnBrk="0" fontAlgn="base" latinLnBrk="0" hangingPunct="0">
              <a:lnSpc>
                <a:spcPct val="100000"/>
              </a:lnSpc>
              <a:spcBef>
                <a:spcPts val="0"/>
              </a:spcBef>
              <a:spcAft>
                <a:spcPts val="0"/>
              </a:spcAft>
              <a:buClr>
                <a:srgbClr val="000000"/>
              </a:buClr>
              <a:buSzPts val="1400"/>
              <a:buFont typeface="Arial" panose="020B0604020202020204" pitchFamily="34" charset="0"/>
              <a:buNone/>
              <a:tabLst/>
              <a:defRPr/>
            </a:pPr>
            <a:r>
              <a:rPr lang="en-US" sz="1400" dirty="0">
                <a:solidFill>
                  <a:srgbClr val="000000"/>
                </a:solidFill>
                <a:effectLst/>
                <a:latin typeface="Arial"/>
                <a:ea typeface="Arial"/>
                <a:cs typeface="Arial"/>
                <a:sym typeface="Arial" panose="020B0604020202020204" pitchFamily="34" charset="0"/>
              </a:rPr>
              <a:t>K20 Center. (n.d.). Jigsaw Strategies. </a:t>
            </a:r>
            <a:r>
              <a:rPr lang="en-US" sz="1400" u="sng" dirty="0">
                <a:solidFill>
                  <a:srgbClr val="000000"/>
                </a:solidFill>
                <a:effectLst/>
                <a:latin typeface="Arial"/>
                <a:ea typeface="Arial"/>
                <a:cs typeface="Arial"/>
                <a:sym typeface="Arial" panose="020B0604020202020204" pitchFamily="34" charset="0"/>
                <a:hlinkClick r:id="rId3"/>
              </a:rPr>
              <a:t>https://learn.k20center.ou.edu/strategy/179</a:t>
            </a:r>
            <a:r>
              <a:rPr lang="en-US" sz="1400" dirty="0">
                <a:solidFill>
                  <a:srgbClr val="000000"/>
                </a:solidFill>
                <a:effectLst/>
                <a:latin typeface="Arial"/>
                <a:ea typeface="Arial"/>
                <a:cs typeface="Arial"/>
                <a:sym typeface="Arial" panose="020B0604020202020204" pitchFamily="34" charset="0"/>
              </a:rPr>
              <a:t> </a:t>
            </a:r>
          </a:p>
        </p:txBody>
      </p:sp>
    </p:spTree>
    <p:extLst>
      <p:ext uri="{BB962C8B-B14F-4D97-AF65-F5344CB8AC3E}">
        <p14:creationId xmlns:p14="http://schemas.microsoft.com/office/powerpoint/2010/main" val="3046701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A039D-4392-8512-EDCA-9039623E6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5E14A-0D23-A8B2-3A1B-8E8959935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4F46C-3CDC-3FBD-FA11-EE97A6BD2A3C}"/>
              </a:ext>
            </a:extLst>
          </p:cNvPr>
          <p:cNvSpPr>
            <a:spLocks noGrp="1"/>
          </p:cNvSpPr>
          <p:nvPr>
            <p:ph type="body" idx="1"/>
          </p:nvPr>
        </p:nvSpPr>
        <p:spPr/>
        <p:txBody>
          <a:bodyPr/>
          <a:lstStyle/>
          <a:p>
            <a:pPr marL="228600" marR="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673586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Insert the URL for the Rapid Feedback form in box 1.</a:t>
            </a:r>
          </a:p>
          <a:p>
            <a:endParaRPr lang="en-US" dirty="0"/>
          </a:p>
        </p:txBody>
      </p:sp>
    </p:spTree>
    <p:extLst>
      <p:ext uri="{BB962C8B-B14F-4D97-AF65-F5344CB8AC3E}">
        <p14:creationId xmlns:p14="http://schemas.microsoft.com/office/powerpoint/2010/main" val="332915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Give participants a few minutes to review the handout and calculate their individual point totals.</a:t>
            </a:r>
          </a:p>
          <a:p>
            <a:endParaRPr lang="en-US" dirty="0"/>
          </a:p>
        </p:txBody>
      </p:sp>
    </p:spTree>
    <p:extLst>
      <p:ext uri="{BB962C8B-B14F-4D97-AF65-F5344CB8AC3E}">
        <p14:creationId xmlns:p14="http://schemas.microsoft.com/office/powerpoint/2010/main" val="72475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Depending on the size of the group and participants’ overall familiarity with Google Workspace, you might need to instead have participants form groups of three.</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Give Me Five. Strategies. </a:t>
            </a:r>
            <a:r>
              <a:rPr lang="en-US" sz="1400" u="sng" dirty="0">
                <a:solidFill>
                  <a:srgbClr val="000000"/>
                </a:solidFill>
                <a:effectLst/>
                <a:latin typeface="Arial"/>
                <a:ea typeface="Arial"/>
                <a:cs typeface="Arial"/>
                <a:sym typeface="Arial" panose="020B0604020202020204" pitchFamily="34" charset="0"/>
                <a:hlinkClick r:id="rId3"/>
              </a:rPr>
              <a:t>https://learn.k20center.ou.edu/strategy/150</a:t>
            </a:r>
            <a:r>
              <a:rPr lang="en-US" sz="1400" dirty="0">
                <a:solidFill>
                  <a:srgbClr val="000000"/>
                </a:solidFill>
                <a:effectLst/>
                <a:latin typeface="Arial"/>
                <a:ea typeface="Arial"/>
                <a:cs typeface="Arial"/>
                <a:sym typeface="Arial" panose="020B0604020202020204" pitchFamily="34" charset="0"/>
              </a:rPr>
              <a:t> </a:t>
            </a:r>
          </a:p>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84996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Working with the task cards should take no more than an hour. </a:t>
            </a:r>
          </a:p>
        </p:txBody>
      </p:sp>
    </p:spTree>
    <p:extLst>
      <p:ext uri="{BB962C8B-B14F-4D97-AF65-F5344CB8AC3E}">
        <p14:creationId xmlns:p14="http://schemas.microsoft.com/office/powerpoint/2010/main" val="10314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SUM and Product tutorial: </a:t>
            </a:r>
            <a:r>
              <a:rPr lang="en-US" u="sng" dirty="0">
                <a:solidFill>
                  <a:schemeClr val="hlink"/>
                </a:solidFill>
                <a:hlinkClick r:id="rId3"/>
              </a:rPr>
              <a:t>https://www.youtube.com/watch?v=pJsEyK5Ay_E</a:t>
            </a:r>
            <a:r>
              <a:rPr lang="en-US" dirty="0"/>
              <a:t> </a:t>
            </a:r>
          </a:p>
          <a:p>
            <a:endParaRPr lang="en-US" dirty="0"/>
          </a:p>
        </p:txBody>
      </p:sp>
    </p:spTree>
    <p:extLst>
      <p:ext uri="{BB962C8B-B14F-4D97-AF65-F5344CB8AC3E}">
        <p14:creationId xmlns:p14="http://schemas.microsoft.com/office/powerpoint/2010/main" val="343741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5BE2C-27E8-BAA6-F988-D4A215CC6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4B78B-A809-A3FF-037D-FA8474C578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8EC8F-D0C8-56B5-D8AC-960C531DA00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4964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D536A-4129-04E8-3A6E-24D1B3637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FBF05-FD7C-865C-A2C0-6B06A9151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1C2AC-61B7-E897-D49E-3CE4F1606F1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788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CCEFF-4FF1-8455-84C7-B4658A099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6C12A-BE34-0578-5C34-325B1CD27A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0E8F9A-2EE5-2557-A35D-2C478C999B8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9739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s://tinyurl.com/yy5ff6h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controlaltachieve.com/2017/05/graphic-org-drawing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tinyurl.com/socialmediacardsor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tinyurl.com/y5y396b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video" Target="https://www.youtube.com/embed/3KrioGgW44Q?feature=oembed" TargetMode="External"/><Relationship Id="rId5" Type="http://schemas.openxmlformats.org/officeDocument/2006/relationships/image" Target="../media/image21.jpeg"/><Relationship Id="rId4" Type="http://schemas.openxmlformats.org/officeDocument/2006/relationships/hyperlink" Target="https://www.youtube.com/watch?v=3KrioGgW44Q"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s://docs.google.com/document/d/1Z0AnRqFfA6djeN4lJb1s0Kd388oejxReo6XZIdo_33k/cop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hyperlink" Target="https://ww2.kqed.org/mindshift/2012/07/19/whats-the-best-way-to-practice-project-based-learn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ADCB0-4B51-91B1-C445-5C31C3089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A90930-F9E1-45D8-3F30-8B4EA91FDB6F}"/>
              </a:ext>
            </a:extLst>
          </p:cNvPr>
          <p:cNvSpPr>
            <a:spLocks noGrp="1"/>
          </p:cNvSpPr>
          <p:nvPr>
            <p:ph type="title"/>
          </p:nvPr>
        </p:nvSpPr>
        <p:spPr/>
        <p:txBody>
          <a:bodyPr rtlCol="0">
            <a:normAutofit/>
          </a:bodyPr>
          <a:lstStyle/>
          <a:p>
            <a:pPr fontAlgn="auto">
              <a:spcAft>
                <a:spcPts val="0"/>
              </a:spcAft>
              <a:defRPr/>
            </a:pPr>
            <a:r>
              <a:rPr lang="en-US" dirty="0"/>
              <a:t>Slides</a:t>
            </a:r>
          </a:p>
        </p:txBody>
      </p:sp>
      <p:sp>
        <p:nvSpPr>
          <p:cNvPr id="25602" name="Content Placeholder 2">
            <a:extLst>
              <a:ext uri="{FF2B5EF4-FFF2-40B4-BE49-F238E27FC236}">
                <a16:creationId xmlns:a16="http://schemas.microsoft.com/office/drawing/2014/main" id="{863E36AF-186D-D337-2ED8-122E380BB69B}"/>
              </a:ext>
            </a:extLst>
          </p:cNvPr>
          <p:cNvSpPr>
            <a:spLocks noGrp="1" noChangeArrowheads="1"/>
          </p:cNvSpPr>
          <p:nvPr>
            <p:ph idx="4294967295"/>
          </p:nvPr>
        </p:nvSpPr>
        <p:spPr>
          <a:xfrm>
            <a:off x="628650" y="1370012"/>
            <a:ext cx="7886700" cy="3063443"/>
          </a:xfrm>
        </p:spPr>
        <p:txBody>
          <a:bodyPr/>
          <a:lstStyle/>
          <a:p>
            <a:pPr marL="578358" indent="-514350">
              <a:buFont typeface="+mj-lt"/>
              <a:buAutoNum type="arabicPeriod"/>
            </a:pPr>
            <a:r>
              <a:rPr lang="en-US" altLang="en-US" sz="1800" dirty="0"/>
              <a:t>Select </a:t>
            </a:r>
            <a:r>
              <a:rPr lang="en-US" altLang="en-US" sz="1800" b="1" dirty="0"/>
              <a:t>New </a:t>
            </a:r>
            <a:r>
              <a:rPr lang="en-US" altLang="en-US" sz="1800" dirty="0"/>
              <a:t>&gt; </a:t>
            </a:r>
            <a:r>
              <a:rPr lang="en-US" altLang="en-US" sz="1800" b="1" dirty="0"/>
              <a:t>Slides </a:t>
            </a:r>
            <a:r>
              <a:rPr lang="en-US" altLang="en-US" sz="1800" dirty="0"/>
              <a:t>and enter a title.</a:t>
            </a:r>
          </a:p>
          <a:p>
            <a:pPr marL="578358" indent="-514350">
              <a:buFont typeface="+mj-lt"/>
              <a:buAutoNum type="arabicPeriod"/>
            </a:pPr>
            <a:r>
              <a:rPr lang="en-US" altLang="en-US" sz="1800" dirty="0"/>
              <a:t>Create 5 slides about how to use Google Workspace in your classrooms.</a:t>
            </a:r>
          </a:p>
          <a:p>
            <a:pPr marL="578358" indent="-514350">
              <a:buFont typeface="+mj-lt"/>
              <a:buAutoNum type="arabicPeriod"/>
            </a:pPr>
            <a:r>
              <a:rPr lang="en-US" altLang="en-US" sz="1800" dirty="0"/>
              <a:t>Share the slideshow with your group.</a:t>
            </a:r>
            <a:br>
              <a:rPr lang="en-US" altLang="en-US" sz="1800" dirty="0"/>
            </a:br>
            <a:r>
              <a:rPr lang="en-US" altLang="en-US" sz="1800" dirty="0">
                <a:solidFill>
                  <a:schemeClr val="accent1"/>
                </a:solidFill>
              </a:rPr>
              <a:t>Hint: To find a shared document, go </a:t>
            </a:r>
            <a:r>
              <a:rPr lang="en-US" altLang="en-US" sz="1800" b="1" dirty="0">
                <a:solidFill>
                  <a:schemeClr val="accent1"/>
                </a:solidFill>
              </a:rPr>
              <a:t>Drive </a:t>
            </a:r>
            <a:r>
              <a:rPr lang="en-US" altLang="en-US" sz="1800" dirty="0">
                <a:solidFill>
                  <a:schemeClr val="accent1"/>
                </a:solidFill>
              </a:rPr>
              <a:t>&gt; </a:t>
            </a:r>
            <a:r>
              <a:rPr lang="en-US" altLang="en-US" sz="1800" b="1" dirty="0">
                <a:solidFill>
                  <a:schemeClr val="accent1"/>
                </a:solidFill>
              </a:rPr>
              <a:t>Shared with me</a:t>
            </a:r>
            <a:r>
              <a:rPr lang="en-US" altLang="en-US" sz="1800" dirty="0">
                <a:solidFill>
                  <a:schemeClr val="accent1"/>
                </a:solidFill>
              </a:rPr>
              <a:t>.</a:t>
            </a:r>
            <a:endParaRPr lang="en-US" altLang="en-US" sz="1800" dirty="0"/>
          </a:p>
          <a:p>
            <a:pPr marL="578358" indent="-514350">
              <a:buFont typeface="+mj-lt"/>
              <a:buAutoNum type="arabicPeriod"/>
            </a:pPr>
            <a:r>
              <a:rPr lang="en-US" altLang="en-US" sz="1800" dirty="0"/>
              <a:t>Edit a slide simultaneously with another group member. </a:t>
            </a:r>
          </a:p>
          <a:p>
            <a:pPr marL="578358" indent="-514350">
              <a:buFont typeface="+mj-lt"/>
              <a:buAutoNum type="arabicPeriod"/>
            </a:pPr>
            <a:r>
              <a:rPr lang="en-US" altLang="en-US" sz="1800" dirty="0"/>
              <a:t>Insert an image, video, and link (and make sure to cite the source).</a:t>
            </a:r>
          </a:p>
          <a:p>
            <a:pPr marL="578358" indent="-514350">
              <a:buFont typeface="+mj-lt"/>
              <a:buAutoNum type="arabicPeriod"/>
            </a:pPr>
            <a:r>
              <a:rPr lang="en-US" altLang="en-US" sz="1800" dirty="0"/>
              <a:t>Use an animation and a transition.</a:t>
            </a:r>
          </a:p>
          <a:p>
            <a:pPr marL="64008" indent="0">
              <a:buNone/>
            </a:pPr>
            <a:endParaRPr lang="en-US" altLang="en-US" sz="2000" dirty="0"/>
          </a:p>
          <a:p>
            <a:pPr marL="521208" lvl="1" indent="0">
              <a:buNone/>
            </a:pPr>
            <a:br>
              <a:rPr lang="en-US" altLang="en-US" sz="2000" dirty="0"/>
            </a:br>
            <a:endParaRPr lang="en-US" altLang="en-US" sz="2000" dirty="0"/>
          </a:p>
        </p:txBody>
      </p:sp>
      <p:pic>
        <p:nvPicPr>
          <p:cNvPr id="3" name="Picture 2">
            <a:extLst>
              <a:ext uri="{FF2B5EF4-FFF2-40B4-BE49-F238E27FC236}">
                <a16:creationId xmlns:a16="http://schemas.microsoft.com/office/drawing/2014/main" id="{14811193-20C2-EEB0-52C3-600F61F33E9F}"/>
              </a:ext>
            </a:extLst>
          </p:cNvPr>
          <p:cNvPicPr>
            <a:picLocks noChangeAspect="1"/>
          </p:cNvPicPr>
          <p:nvPr/>
        </p:nvPicPr>
        <p:blipFill>
          <a:blip r:embed="rId2"/>
          <a:stretch>
            <a:fillRect/>
          </a:stretch>
        </p:blipFill>
        <p:spPr>
          <a:xfrm>
            <a:off x="7351643" y="178903"/>
            <a:ext cx="1570384" cy="1659835"/>
          </a:xfrm>
          <a:prstGeom prst="rect">
            <a:avLst/>
          </a:prstGeom>
        </p:spPr>
      </p:pic>
    </p:spTree>
    <p:extLst>
      <p:ext uri="{BB962C8B-B14F-4D97-AF65-F5344CB8AC3E}">
        <p14:creationId xmlns:p14="http://schemas.microsoft.com/office/powerpoint/2010/main" val="411544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C2A80-2EAD-14AC-2C35-740E0F8CA67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0E950A9-5798-F94C-1A7C-70780C0C0E02}"/>
              </a:ext>
            </a:extLst>
          </p:cNvPr>
          <p:cNvPicPr>
            <a:picLocks noChangeAspect="1"/>
          </p:cNvPicPr>
          <p:nvPr/>
        </p:nvPicPr>
        <p:blipFill>
          <a:blip r:embed="rId3"/>
          <a:stretch>
            <a:fillRect/>
          </a:stretch>
        </p:blipFill>
        <p:spPr>
          <a:xfrm>
            <a:off x="7396744" y="274638"/>
            <a:ext cx="1480182" cy="1471336"/>
          </a:xfrm>
          <a:prstGeom prst="rect">
            <a:avLst/>
          </a:prstGeom>
        </p:spPr>
      </p:pic>
      <p:sp>
        <p:nvSpPr>
          <p:cNvPr id="2" name="Title 1">
            <a:extLst>
              <a:ext uri="{FF2B5EF4-FFF2-40B4-BE49-F238E27FC236}">
                <a16:creationId xmlns:a16="http://schemas.microsoft.com/office/drawing/2014/main" id="{8564C6CF-D3B2-F405-C8A5-EFB090571E81}"/>
              </a:ext>
            </a:extLst>
          </p:cNvPr>
          <p:cNvSpPr>
            <a:spLocks noGrp="1"/>
          </p:cNvSpPr>
          <p:nvPr>
            <p:ph type="title"/>
          </p:nvPr>
        </p:nvSpPr>
        <p:spPr/>
        <p:txBody>
          <a:bodyPr rtlCol="0">
            <a:normAutofit/>
          </a:bodyPr>
          <a:lstStyle/>
          <a:p>
            <a:pPr fontAlgn="auto">
              <a:spcAft>
                <a:spcPts val="0"/>
              </a:spcAft>
              <a:defRPr/>
            </a:pPr>
            <a:r>
              <a:rPr lang="en-US" dirty="0"/>
              <a:t>Sheets</a:t>
            </a:r>
          </a:p>
        </p:txBody>
      </p:sp>
      <p:sp>
        <p:nvSpPr>
          <p:cNvPr id="25602" name="Content Placeholder 2">
            <a:extLst>
              <a:ext uri="{FF2B5EF4-FFF2-40B4-BE49-F238E27FC236}">
                <a16:creationId xmlns:a16="http://schemas.microsoft.com/office/drawing/2014/main" id="{2A130ACD-51E1-BE10-3DDF-0333FB532982}"/>
              </a:ext>
            </a:extLst>
          </p:cNvPr>
          <p:cNvSpPr>
            <a:spLocks noGrp="1" noChangeArrowheads="1"/>
          </p:cNvSpPr>
          <p:nvPr>
            <p:ph idx="4294967295"/>
          </p:nvPr>
        </p:nvSpPr>
        <p:spPr>
          <a:xfrm>
            <a:off x="628650" y="1370012"/>
            <a:ext cx="7886700" cy="3063443"/>
          </a:xfrm>
        </p:spPr>
        <p:txBody>
          <a:bodyPr/>
          <a:lstStyle/>
          <a:p>
            <a:pPr marL="578358" indent="-514350">
              <a:buFont typeface="+mj-lt"/>
              <a:buAutoNum type="arabicPeriod"/>
            </a:pPr>
            <a:r>
              <a:rPr lang="en-US" altLang="en-US" sz="1800" dirty="0"/>
              <a:t>Go to </a:t>
            </a:r>
            <a:r>
              <a:rPr lang="en-US" altLang="en-US" sz="1800" dirty="0">
                <a:hlinkClick r:id="rId4"/>
              </a:rPr>
              <a:t>https://tinyurl.com/yy5ff6hu</a:t>
            </a:r>
            <a:r>
              <a:rPr lang="en-US" altLang="en-US" sz="1800" dirty="0"/>
              <a:t>.</a:t>
            </a:r>
          </a:p>
          <a:p>
            <a:pPr marL="578358" indent="-514350">
              <a:buFont typeface="+mj-lt"/>
              <a:buAutoNum type="arabicPeriod"/>
            </a:pPr>
            <a:r>
              <a:rPr lang="en-US" altLang="en-US" sz="1800" dirty="0"/>
              <a:t>Make a copy of the “Campus Visit” Google Sheet.</a:t>
            </a:r>
          </a:p>
          <a:p>
            <a:pPr marL="578358" indent="-514350">
              <a:buFont typeface="+mj-lt"/>
              <a:buAutoNum type="arabicPeriod"/>
            </a:pPr>
            <a:r>
              <a:rPr lang="en-US" altLang="en-US" sz="1800" dirty="0"/>
              <a:t>Sort the information by teacher.</a:t>
            </a:r>
          </a:p>
          <a:p>
            <a:pPr marL="578358" indent="-514350">
              <a:buFont typeface="+mj-lt"/>
              <a:buAutoNum type="arabicPeriod"/>
            </a:pPr>
            <a:r>
              <a:rPr lang="en-US" altLang="en-US" sz="1800" dirty="0"/>
              <a:t>Fill one of the columns with a color.</a:t>
            </a:r>
          </a:p>
          <a:p>
            <a:pPr marL="578358" indent="-514350">
              <a:buFont typeface="+mj-lt"/>
              <a:buAutoNum type="arabicPeriod"/>
            </a:pPr>
            <a:r>
              <a:rPr lang="en-US" altLang="en-US" sz="1800" dirty="0"/>
              <a:t>Select Column E and create a graph.</a:t>
            </a:r>
          </a:p>
          <a:p>
            <a:pPr marL="578358" indent="-514350">
              <a:buFont typeface="+mj-lt"/>
              <a:buAutoNum type="arabicPeriod"/>
            </a:pPr>
            <a:r>
              <a:rPr lang="en-US" altLang="en-US" sz="1800" dirty="0"/>
              <a:t>Copy all the students of a particular teacher, add them to a second sheet in the same workbook file, and rename the sheet.</a:t>
            </a:r>
          </a:p>
          <a:p>
            <a:pPr marL="578358" indent="-514350">
              <a:buFont typeface="+mj-lt"/>
              <a:buAutoNum type="arabicPeriod"/>
            </a:pPr>
            <a:r>
              <a:rPr lang="en-US" altLang="en-US" sz="1800" dirty="0"/>
              <a:t>Find the students’ average age</a:t>
            </a:r>
          </a:p>
          <a:p>
            <a:pPr marL="64008" indent="0">
              <a:buNone/>
            </a:pPr>
            <a:r>
              <a:rPr lang="en-US" altLang="en-US" sz="1800" dirty="0">
                <a:solidFill>
                  <a:schemeClr val="accent1"/>
                </a:solidFill>
              </a:rPr>
              <a:t>Hint: Try using this data to follow the procedure on the Explore task card. </a:t>
            </a:r>
            <a:br>
              <a:rPr lang="en-US" altLang="en-US" sz="2000" dirty="0"/>
            </a:br>
            <a:endParaRPr lang="en-US" altLang="en-US" sz="2000" dirty="0"/>
          </a:p>
        </p:txBody>
      </p:sp>
      <p:pic>
        <p:nvPicPr>
          <p:cNvPr id="6" name="Google Shape;387;p88">
            <a:extLst>
              <a:ext uri="{FF2B5EF4-FFF2-40B4-BE49-F238E27FC236}">
                <a16:creationId xmlns:a16="http://schemas.microsoft.com/office/drawing/2014/main" id="{7A4196A9-58C8-FE25-40DC-60819EAA23E1}"/>
              </a:ext>
            </a:extLst>
          </p:cNvPr>
          <p:cNvPicPr preferRelativeResize="0"/>
          <p:nvPr/>
        </p:nvPicPr>
        <p:blipFill>
          <a:blip r:embed="rId5">
            <a:alphaModFix/>
          </a:blip>
          <a:stretch>
            <a:fillRect/>
          </a:stretch>
        </p:blipFill>
        <p:spPr>
          <a:xfrm>
            <a:off x="4758817" y="2754967"/>
            <a:ext cx="1900219" cy="293531"/>
          </a:xfrm>
          <a:prstGeom prst="rect">
            <a:avLst/>
          </a:prstGeom>
          <a:noFill/>
          <a:ln>
            <a:noFill/>
          </a:ln>
        </p:spPr>
      </p:pic>
      <p:sp>
        <p:nvSpPr>
          <p:cNvPr id="7" name="Google Shape;388;p88">
            <a:extLst>
              <a:ext uri="{FF2B5EF4-FFF2-40B4-BE49-F238E27FC236}">
                <a16:creationId xmlns:a16="http://schemas.microsoft.com/office/drawing/2014/main" id="{0A507E7D-F7E8-816D-63BC-92F3C777D791}"/>
              </a:ext>
            </a:extLst>
          </p:cNvPr>
          <p:cNvSpPr/>
          <p:nvPr/>
        </p:nvSpPr>
        <p:spPr>
          <a:xfrm>
            <a:off x="5136271" y="2689223"/>
            <a:ext cx="458100" cy="353896"/>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385;p88">
            <a:extLst>
              <a:ext uri="{FF2B5EF4-FFF2-40B4-BE49-F238E27FC236}">
                <a16:creationId xmlns:a16="http://schemas.microsoft.com/office/drawing/2014/main" id="{DBEF7A00-06FE-E942-70B9-20D2BB8FB642}"/>
              </a:ext>
            </a:extLst>
          </p:cNvPr>
          <p:cNvPicPr preferRelativeResize="0"/>
          <p:nvPr/>
        </p:nvPicPr>
        <p:blipFill>
          <a:blip r:embed="rId5">
            <a:alphaModFix/>
          </a:blip>
          <a:stretch>
            <a:fillRect/>
          </a:stretch>
        </p:blipFill>
        <p:spPr>
          <a:xfrm>
            <a:off x="4246563" y="3725055"/>
            <a:ext cx="1900276" cy="293531"/>
          </a:xfrm>
          <a:prstGeom prst="rect">
            <a:avLst/>
          </a:prstGeom>
          <a:noFill/>
          <a:ln>
            <a:noFill/>
          </a:ln>
        </p:spPr>
      </p:pic>
      <p:sp>
        <p:nvSpPr>
          <p:cNvPr id="9" name="Google Shape;386;p88">
            <a:extLst>
              <a:ext uri="{FF2B5EF4-FFF2-40B4-BE49-F238E27FC236}">
                <a16:creationId xmlns:a16="http://schemas.microsoft.com/office/drawing/2014/main" id="{C160A939-15AE-9FC5-EA5D-593F2FF21A7E}"/>
              </a:ext>
            </a:extLst>
          </p:cNvPr>
          <p:cNvSpPr/>
          <p:nvPr/>
        </p:nvSpPr>
        <p:spPr>
          <a:xfrm>
            <a:off x="5601488" y="3685881"/>
            <a:ext cx="420600" cy="332705"/>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571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1DC7C-FDC4-1036-C841-EEAF677463D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CAF85C9-C304-64EA-96D3-53ACB64C4DED}"/>
              </a:ext>
            </a:extLst>
          </p:cNvPr>
          <p:cNvPicPr>
            <a:picLocks noChangeAspect="1"/>
          </p:cNvPicPr>
          <p:nvPr/>
        </p:nvPicPr>
        <p:blipFill>
          <a:blip r:embed="rId3"/>
          <a:stretch>
            <a:fillRect/>
          </a:stretch>
        </p:blipFill>
        <p:spPr>
          <a:xfrm>
            <a:off x="7288634" y="93005"/>
            <a:ext cx="1769227" cy="1871630"/>
          </a:xfrm>
          <a:prstGeom prst="rect">
            <a:avLst/>
          </a:prstGeom>
        </p:spPr>
      </p:pic>
      <p:sp>
        <p:nvSpPr>
          <p:cNvPr id="2" name="Title 1">
            <a:extLst>
              <a:ext uri="{FF2B5EF4-FFF2-40B4-BE49-F238E27FC236}">
                <a16:creationId xmlns:a16="http://schemas.microsoft.com/office/drawing/2014/main" id="{A3D7E5EF-0F49-76BB-8B24-712B195B04F9}"/>
              </a:ext>
            </a:extLst>
          </p:cNvPr>
          <p:cNvSpPr>
            <a:spLocks noGrp="1"/>
          </p:cNvSpPr>
          <p:nvPr>
            <p:ph type="title"/>
          </p:nvPr>
        </p:nvSpPr>
        <p:spPr/>
        <p:txBody>
          <a:bodyPr rtlCol="0">
            <a:normAutofit/>
          </a:bodyPr>
          <a:lstStyle/>
          <a:p>
            <a:pPr fontAlgn="auto">
              <a:spcAft>
                <a:spcPts val="0"/>
              </a:spcAft>
              <a:defRPr/>
            </a:pPr>
            <a:r>
              <a:rPr lang="en-US" dirty="0"/>
              <a:t>Drawings</a:t>
            </a:r>
          </a:p>
        </p:txBody>
      </p:sp>
      <p:sp>
        <p:nvSpPr>
          <p:cNvPr id="25602" name="Content Placeholder 2">
            <a:extLst>
              <a:ext uri="{FF2B5EF4-FFF2-40B4-BE49-F238E27FC236}">
                <a16:creationId xmlns:a16="http://schemas.microsoft.com/office/drawing/2014/main" id="{77BEFE22-7B35-2451-AE53-29492F6CFF5C}"/>
              </a:ext>
            </a:extLst>
          </p:cNvPr>
          <p:cNvSpPr>
            <a:spLocks noGrp="1" noChangeArrowheads="1"/>
          </p:cNvSpPr>
          <p:nvPr>
            <p:ph idx="4294967295"/>
          </p:nvPr>
        </p:nvSpPr>
        <p:spPr>
          <a:xfrm>
            <a:off x="628650" y="1370012"/>
            <a:ext cx="7886700" cy="3498850"/>
          </a:xfrm>
        </p:spPr>
        <p:txBody>
          <a:bodyPr/>
          <a:lstStyle/>
          <a:p>
            <a:pPr marL="578358" indent="-514350">
              <a:buFont typeface="+mj-lt"/>
              <a:buAutoNum type="arabicPeriod"/>
            </a:pPr>
            <a:r>
              <a:rPr lang="en-US" altLang="en-US" sz="1800" dirty="0"/>
              <a:t>Select </a:t>
            </a:r>
            <a:r>
              <a:rPr lang="en-US" altLang="en-US" sz="1800" b="1" dirty="0"/>
              <a:t>New</a:t>
            </a:r>
            <a:r>
              <a:rPr lang="en-US" altLang="en-US" sz="1800" dirty="0"/>
              <a:t> &gt; </a:t>
            </a:r>
            <a:r>
              <a:rPr lang="en-US" altLang="en-US" sz="1800" b="1" dirty="0"/>
              <a:t>More</a:t>
            </a:r>
            <a:r>
              <a:rPr lang="en-US" altLang="en-US" sz="1800" dirty="0"/>
              <a:t> &gt; </a:t>
            </a:r>
            <a:r>
              <a:rPr lang="en-US" altLang="en-US" sz="1800" b="1" dirty="0"/>
              <a:t>Google Drawings</a:t>
            </a:r>
            <a:r>
              <a:rPr lang="en-US" altLang="en-US" sz="1800" dirty="0"/>
              <a:t>.</a:t>
            </a:r>
          </a:p>
          <a:p>
            <a:pPr marL="578358" indent="-514350">
              <a:buFont typeface="+mj-lt"/>
              <a:buAutoNum type="arabicPeriod"/>
            </a:pPr>
            <a:r>
              <a:rPr lang="en-US" altLang="en-US" sz="1800" dirty="0"/>
              <a:t>Create a flowchart for a subject of your choice (for example, an organizational hierarchy or a progression of life events).</a:t>
            </a:r>
          </a:p>
          <a:p>
            <a:pPr marL="578358" indent="-514350">
              <a:buFont typeface="+mj-lt"/>
              <a:buAutoNum type="arabicPeriod"/>
            </a:pPr>
            <a:r>
              <a:rPr lang="en-US" altLang="en-US" sz="1800" dirty="0"/>
              <a:t>Give your drawing a title.</a:t>
            </a:r>
          </a:p>
          <a:p>
            <a:pPr marL="578358" indent="-514350">
              <a:buFont typeface="+mj-lt"/>
              <a:buAutoNum type="arabicPeriod"/>
            </a:pPr>
            <a:r>
              <a:rPr lang="en-US" altLang="en-US" sz="1800" dirty="0"/>
              <a:t>Include lines, shapes, text, and images </a:t>
            </a:r>
          </a:p>
          <a:p>
            <a:pPr marL="578358" indent="-514350">
              <a:buFont typeface="+mj-lt"/>
              <a:buAutoNum type="arabicPeriod"/>
            </a:pPr>
            <a:r>
              <a:rPr lang="en-US" altLang="en-US" sz="1800" dirty="0"/>
              <a:t>Insert a link to a shape or text..</a:t>
            </a:r>
          </a:p>
          <a:p>
            <a:pPr marL="578358" indent="-514350">
              <a:buFont typeface="+mj-lt"/>
              <a:buAutoNum type="arabicPeriod"/>
            </a:pPr>
            <a:r>
              <a:rPr lang="en-US" altLang="en-US" sz="1800" dirty="0"/>
              <a:t>Share the drawing with group members to comment only.</a:t>
            </a:r>
            <a:br>
              <a:rPr lang="en-US" altLang="en-US" sz="1800" dirty="0"/>
            </a:br>
            <a:r>
              <a:rPr lang="en-US" altLang="en-US" sz="1800" dirty="0">
                <a:solidFill>
                  <a:schemeClr val="accent1"/>
                </a:solidFill>
              </a:rPr>
              <a:t>Hint: To find a shared document, go </a:t>
            </a:r>
            <a:r>
              <a:rPr lang="en-US" altLang="en-US" sz="1800" b="1" dirty="0">
                <a:solidFill>
                  <a:schemeClr val="accent1"/>
                </a:solidFill>
              </a:rPr>
              <a:t>Drive </a:t>
            </a:r>
            <a:r>
              <a:rPr lang="en-US" altLang="en-US" sz="1800" dirty="0">
                <a:solidFill>
                  <a:schemeClr val="accent1"/>
                </a:solidFill>
              </a:rPr>
              <a:t>&gt; </a:t>
            </a:r>
            <a:r>
              <a:rPr lang="en-US" altLang="en-US" sz="1800" b="1" dirty="0">
                <a:solidFill>
                  <a:schemeClr val="accent1"/>
                </a:solidFill>
              </a:rPr>
              <a:t>Shared with me</a:t>
            </a:r>
            <a:r>
              <a:rPr lang="en-US" altLang="en-US" sz="1800" dirty="0">
                <a:solidFill>
                  <a:schemeClr val="accent1"/>
                </a:solidFill>
              </a:rPr>
              <a:t>.</a:t>
            </a:r>
            <a:endParaRPr lang="en-US" altLang="en-US" sz="1800" dirty="0"/>
          </a:p>
          <a:p>
            <a:pPr marL="578358" indent="-514350">
              <a:buFont typeface="+mj-lt"/>
              <a:buAutoNum type="arabicPeriod"/>
            </a:pPr>
            <a:r>
              <a:rPr lang="en-US" altLang="en-US" sz="1800" dirty="0"/>
              <a:t>Check out the graphic organizers here: </a:t>
            </a:r>
            <a:r>
              <a:rPr lang="en-US" sz="1800" dirty="0">
                <a:hlinkClick r:id="rId4" tooltip="https://www.controlaltachieve.com/2017/05/graphic-org-drawings.html"/>
              </a:rPr>
              <a:t>https://www.controlaltachieve.com/2017/05/graphic-org-drawings.html</a:t>
            </a:r>
            <a:r>
              <a:rPr lang="en-US" sz="1800" dirty="0"/>
              <a:t> </a:t>
            </a:r>
            <a:r>
              <a:rPr lang="en-US" altLang="en-US" sz="1800" dirty="0"/>
              <a:t>Make a copy of one and save it to your Drive. </a:t>
            </a:r>
            <a:endParaRPr lang="en-US" altLang="en-US" sz="2000" dirty="0"/>
          </a:p>
          <a:p>
            <a:pPr marL="521208" lvl="1" indent="0">
              <a:buNone/>
            </a:pPr>
            <a:br>
              <a:rPr lang="en-US" altLang="en-US" sz="2000" dirty="0"/>
            </a:br>
            <a:endParaRPr lang="en-US" altLang="en-US" sz="2000" dirty="0"/>
          </a:p>
        </p:txBody>
      </p:sp>
    </p:spTree>
    <p:extLst>
      <p:ext uri="{BB962C8B-B14F-4D97-AF65-F5344CB8AC3E}">
        <p14:creationId xmlns:p14="http://schemas.microsoft.com/office/powerpoint/2010/main" val="3534234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9FB98-431B-B52C-D2DF-1F66B7123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C2BBF-AD41-5DEB-0AC0-E842361B1BE6}"/>
              </a:ext>
            </a:extLst>
          </p:cNvPr>
          <p:cNvSpPr>
            <a:spLocks noGrp="1"/>
          </p:cNvSpPr>
          <p:nvPr>
            <p:ph type="title"/>
          </p:nvPr>
        </p:nvSpPr>
        <p:spPr/>
        <p:txBody>
          <a:bodyPr rtlCol="0">
            <a:normAutofit/>
          </a:bodyPr>
          <a:lstStyle/>
          <a:p>
            <a:pPr fontAlgn="auto">
              <a:spcAft>
                <a:spcPts val="0"/>
              </a:spcAft>
              <a:defRPr/>
            </a:pPr>
            <a:r>
              <a:rPr lang="en-US" dirty="0"/>
              <a:t>Forms</a:t>
            </a:r>
          </a:p>
        </p:txBody>
      </p:sp>
      <p:sp>
        <p:nvSpPr>
          <p:cNvPr id="25602" name="Content Placeholder 2">
            <a:extLst>
              <a:ext uri="{FF2B5EF4-FFF2-40B4-BE49-F238E27FC236}">
                <a16:creationId xmlns:a16="http://schemas.microsoft.com/office/drawing/2014/main" id="{263BD989-40D4-0110-CC89-BCFEBEFAE098}"/>
              </a:ext>
            </a:extLst>
          </p:cNvPr>
          <p:cNvSpPr>
            <a:spLocks noGrp="1" noChangeArrowheads="1"/>
          </p:cNvSpPr>
          <p:nvPr>
            <p:ph idx="4294967295"/>
          </p:nvPr>
        </p:nvSpPr>
        <p:spPr>
          <a:xfrm>
            <a:off x="628650" y="1370012"/>
            <a:ext cx="7886700" cy="3498850"/>
          </a:xfrm>
        </p:spPr>
        <p:txBody>
          <a:bodyPr/>
          <a:lstStyle/>
          <a:p>
            <a:pPr marL="578358" indent="-514350">
              <a:buFont typeface="+mj-lt"/>
              <a:buAutoNum type="arabicPeriod"/>
            </a:pPr>
            <a:r>
              <a:rPr lang="en-US" altLang="en-US" sz="1800" dirty="0"/>
              <a:t>Select </a:t>
            </a:r>
            <a:r>
              <a:rPr lang="en-US" altLang="en-US" sz="1800" b="1" dirty="0"/>
              <a:t>New</a:t>
            </a:r>
            <a:r>
              <a:rPr lang="en-US" altLang="en-US" sz="1800" dirty="0"/>
              <a:t> &gt; </a:t>
            </a:r>
            <a:r>
              <a:rPr lang="en-US" altLang="en-US" sz="1800" b="1" dirty="0"/>
              <a:t>More</a:t>
            </a:r>
            <a:r>
              <a:rPr lang="en-US" altLang="en-US" sz="1800" dirty="0"/>
              <a:t> &gt; </a:t>
            </a:r>
            <a:r>
              <a:rPr lang="en-US" altLang="en-US" sz="1800" b="1" dirty="0"/>
              <a:t>Google Forms</a:t>
            </a:r>
            <a:r>
              <a:rPr lang="en-US" altLang="en-US" sz="1800" dirty="0"/>
              <a:t>. Enter a title for your form.</a:t>
            </a:r>
          </a:p>
          <a:p>
            <a:pPr marL="578358" indent="-514350">
              <a:buFont typeface="+mj-lt"/>
              <a:buAutoNum type="arabicPeriod"/>
            </a:pPr>
            <a:r>
              <a:rPr lang="en-US" altLang="en-US" sz="1800" dirty="0"/>
              <a:t>Add five questions of your choice using at least three different question types. </a:t>
            </a:r>
          </a:p>
          <a:p>
            <a:pPr marL="578358" indent="-514350">
              <a:buFont typeface="+mj-lt"/>
              <a:buAutoNum type="arabicPeriod"/>
            </a:pPr>
            <a:r>
              <a:rPr lang="en-US" altLang="en-US" sz="1800" dirty="0"/>
              <a:t>Preview the form. </a:t>
            </a:r>
          </a:p>
          <a:p>
            <a:pPr marL="578358" indent="-514350">
              <a:buFont typeface="+mj-lt"/>
              <a:buAutoNum type="arabicPeriod"/>
            </a:pPr>
            <a:r>
              <a:rPr lang="en-US" altLang="en-US" sz="1800" dirty="0"/>
              <a:t>Share the form and have group members submit responses.</a:t>
            </a:r>
          </a:p>
          <a:p>
            <a:pPr marL="578358" indent="-514350">
              <a:buFont typeface="+mj-lt"/>
              <a:buAutoNum type="arabicPeriod"/>
            </a:pPr>
            <a:r>
              <a:rPr lang="en-US" altLang="en-US" sz="1800" dirty="0"/>
              <a:t>View a summary of responses.</a:t>
            </a:r>
          </a:p>
          <a:p>
            <a:pPr marL="578358" indent="-514350">
              <a:buFont typeface="+mj-lt"/>
              <a:buAutoNum type="arabicPeriod"/>
            </a:pPr>
            <a:r>
              <a:rPr lang="en-US" altLang="en-US" sz="1800" dirty="0"/>
              <a:t>View individual responses.</a:t>
            </a:r>
            <a:br>
              <a:rPr lang="en-US" altLang="en-US" sz="2000" dirty="0"/>
            </a:br>
            <a:endParaRPr lang="en-US" altLang="en-US" sz="2000" dirty="0"/>
          </a:p>
        </p:txBody>
      </p:sp>
      <p:pic>
        <p:nvPicPr>
          <p:cNvPr id="5" name="Picture 4">
            <a:extLst>
              <a:ext uri="{FF2B5EF4-FFF2-40B4-BE49-F238E27FC236}">
                <a16:creationId xmlns:a16="http://schemas.microsoft.com/office/drawing/2014/main" id="{3EF4184A-37DB-1EFB-185F-50A529947238}"/>
              </a:ext>
            </a:extLst>
          </p:cNvPr>
          <p:cNvPicPr>
            <a:picLocks noChangeAspect="1"/>
          </p:cNvPicPr>
          <p:nvPr/>
        </p:nvPicPr>
        <p:blipFill>
          <a:blip r:embed="rId3"/>
          <a:stretch>
            <a:fillRect/>
          </a:stretch>
        </p:blipFill>
        <p:spPr>
          <a:xfrm>
            <a:off x="7612125" y="287728"/>
            <a:ext cx="1041545" cy="1442184"/>
          </a:xfrm>
          <a:prstGeom prst="rect">
            <a:avLst/>
          </a:prstGeom>
        </p:spPr>
      </p:pic>
    </p:spTree>
    <p:extLst>
      <p:ext uri="{BB962C8B-B14F-4D97-AF65-F5344CB8AC3E}">
        <p14:creationId xmlns:p14="http://schemas.microsoft.com/office/powerpoint/2010/main" val="61361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8A355-3E37-3931-C3C8-E3C639F18491}"/>
            </a:ext>
          </a:extLst>
        </p:cNvPr>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D2F503F-A4CC-900D-5232-EE68DC78ABBB}"/>
              </a:ext>
            </a:extLst>
          </p:cNvPr>
          <p:cNvPicPr>
            <a:picLocks noChangeAspect="1"/>
          </p:cNvPicPr>
          <p:nvPr/>
        </p:nvPicPr>
        <p:blipFill>
          <a:blip r:embed="rId3"/>
          <a:stretch>
            <a:fillRect/>
          </a:stretch>
        </p:blipFill>
        <p:spPr>
          <a:xfrm>
            <a:off x="7902618" y="525556"/>
            <a:ext cx="742857" cy="742857"/>
          </a:xfrm>
          <a:prstGeom prst="rect">
            <a:avLst/>
          </a:prstGeom>
          <a:effectLst>
            <a:glow rad="101600">
              <a:schemeClr val="bg1">
                <a:alpha val="60000"/>
              </a:schemeClr>
            </a:glow>
          </a:effectLst>
        </p:spPr>
      </p:pic>
      <p:sp>
        <p:nvSpPr>
          <p:cNvPr id="2" name="Title 1">
            <a:extLst>
              <a:ext uri="{FF2B5EF4-FFF2-40B4-BE49-F238E27FC236}">
                <a16:creationId xmlns:a16="http://schemas.microsoft.com/office/drawing/2014/main" id="{3F509A10-228E-3E16-12C6-A9476D273B07}"/>
              </a:ext>
            </a:extLst>
          </p:cNvPr>
          <p:cNvSpPr>
            <a:spLocks noGrp="1"/>
          </p:cNvSpPr>
          <p:nvPr>
            <p:ph type="title"/>
          </p:nvPr>
        </p:nvSpPr>
        <p:spPr/>
        <p:txBody>
          <a:bodyPr rtlCol="0">
            <a:normAutofit/>
          </a:bodyPr>
          <a:lstStyle/>
          <a:p>
            <a:pPr fontAlgn="auto">
              <a:spcAft>
                <a:spcPts val="0"/>
              </a:spcAft>
              <a:defRPr/>
            </a:pPr>
            <a:r>
              <a:rPr lang="en-US" dirty="0"/>
              <a:t>Explore</a:t>
            </a:r>
          </a:p>
        </p:txBody>
      </p:sp>
      <p:sp>
        <p:nvSpPr>
          <p:cNvPr id="25602" name="Content Placeholder 2">
            <a:extLst>
              <a:ext uri="{FF2B5EF4-FFF2-40B4-BE49-F238E27FC236}">
                <a16:creationId xmlns:a16="http://schemas.microsoft.com/office/drawing/2014/main" id="{9F652130-86CB-5C38-B849-910F51374B14}"/>
              </a:ext>
            </a:extLst>
          </p:cNvPr>
          <p:cNvSpPr>
            <a:spLocks noGrp="1" noChangeArrowheads="1"/>
          </p:cNvSpPr>
          <p:nvPr>
            <p:ph idx="4294967295"/>
          </p:nvPr>
        </p:nvSpPr>
        <p:spPr>
          <a:xfrm>
            <a:off x="628650" y="1370012"/>
            <a:ext cx="7886700" cy="3498850"/>
          </a:xfrm>
        </p:spPr>
        <p:txBody>
          <a:bodyPr/>
          <a:lstStyle/>
          <a:p>
            <a:pPr marL="578358" indent="-514350">
              <a:buFont typeface="+mj-lt"/>
              <a:buAutoNum type="arabicPeriod"/>
            </a:pPr>
            <a:r>
              <a:rPr lang="en-US" altLang="en-US" sz="1800" dirty="0"/>
              <a:t>Open a new Google Doc and title it “World History Notes.” </a:t>
            </a:r>
          </a:p>
          <a:p>
            <a:pPr marL="578358" indent="-514350">
              <a:buFont typeface="+mj-lt"/>
              <a:buAutoNum type="arabicPeriod"/>
            </a:pPr>
            <a:r>
              <a:rPr lang="en-US" altLang="en-US" sz="1800" dirty="0"/>
              <a:t>Using a bulleted list, note anything that you know about Julius Caesar. </a:t>
            </a:r>
          </a:p>
          <a:p>
            <a:pPr marL="578358" indent="-514350">
              <a:buFont typeface="+mj-lt"/>
              <a:buAutoNum type="arabicPeriod"/>
            </a:pPr>
            <a:r>
              <a:rPr lang="en-US" altLang="en-US" sz="1800" dirty="0"/>
              <a:t>Click the </a:t>
            </a:r>
            <a:r>
              <a:rPr lang="en-US" altLang="en-US" sz="1800" b="1" dirty="0"/>
              <a:t>Explore</a:t>
            </a:r>
            <a:r>
              <a:rPr lang="en-US" altLang="en-US" sz="1800" dirty="0"/>
              <a:t> button in the bottom right corner of the window. </a:t>
            </a:r>
          </a:p>
          <a:p>
            <a:pPr marL="578358" indent="-514350">
              <a:buFont typeface="+mj-lt"/>
              <a:buAutoNum type="arabicPeriod"/>
            </a:pPr>
            <a:r>
              <a:rPr lang="en-US" altLang="en-US" sz="1800" dirty="0"/>
              <a:t>Use the </a:t>
            </a:r>
            <a:r>
              <a:rPr lang="en-US" altLang="en-US" sz="1800" b="1" dirty="0"/>
              <a:t>Web</a:t>
            </a:r>
            <a:r>
              <a:rPr lang="en-US" altLang="en-US" sz="1800" dirty="0"/>
              <a:t> tab to find more information about Julius Caesar. </a:t>
            </a:r>
          </a:p>
          <a:p>
            <a:pPr marL="578358" indent="-514350">
              <a:buFont typeface="+mj-lt"/>
              <a:buAutoNum type="arabicPeriod"/>
            </a:pPr>
            <a:r>
              <a:rPr lang="en-US" altLang="en-US" sz="1800" dirty="0"/>
              <a:t>Use the </a:t>
            </a:r>
            <a:r>
              <a:rPr lang="en-US" altLang="en-US" sz="1800" b="1" dirty="0"/>
              <a:t>Images</a:t>
            </a:r>
            <a:r>
              <a:rPr lang="en-US" altLang="en-US" sz="1800" dirty="0"/>
              <a:t> tab to drag and drop an image into your notes. </a:t>
            </a:r>
          </a:p>
          <a:p>
            <a:pPr marL="578358" indent="-514350">
              <a:buFont typeface="+mj-lt"/>
              <a:buAutoNum type="arabicPeriod"/>
            </a:pPr>
            <a:r>
              <a:rPr lang="en-US" altLang="en-US" sz="1800" dirty="0"/>
              <a:t>Use the </a:t>
            </a:r>
            <a:r>
              <a:rPr lang="en-US" altLang="en-US" sz="1800" b="1" dirty="0"/>
              <a:t>Drive</a:t>
            </a:r>
            <a:r>
              <a:rPr lang="en-US" altLang="en-US" sz="1800" dirty="0"/>
              <a:t> tab to search for any other notes that you might have. </a:t>
            </a:r>
          </a:p>
          <a:p>
            <a:pPr marL="578358" indent="-514350">
              <a:buFont typeface="+mj-lt"/>
              <a:buAutoNum type="arabicPeriod"/>
            </a:pPr>
            <a:r>
              <a:rPr lang="en-US" altLang="en-US" sz="1800" dirty="0"/>
              <a:t>Try out the </a:t>
            </a:r>
            <a:r>
              <a:rPr lang="en-US" altLang="en-US" sz="1800" b="1" dirty="0"/>
              <a:t>Explore </a:t>
            </a:r>
            <a:r>
              <a:rPr lang="en-US" altLang="en-US" sz="1800" dirty="0"/>
              <a:t>button in other Google apps! Try it with the Sheets task card data. </a:t>
            </a:r>
          </a:p>
        </p:txBody>
      </p:sp>
    </p:spTree>
    <p:extLst>
      <p:ext uri="{BB962C8B-B14F-4D97-AF65-F5344CB8AC3E}">
        <p14:creationId xmlns:p14="http://schemas.microsoft.com/office/powerpoint/2010/main" val="3394978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EEE5D-A126-169C-8472-4DFE326E0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9B333-710B-971F-B412-558FA5155DE9}"/>
              </a:ext>
            </a:extLst>
          </p:cNvPr>
          <p:cNvSpPr>
            <a:spLocks noGrp="1"/>
          </p:cNvSpPr>
          <p:nvPr>
            <p:ph type="title"/>
          </p:nvPr>
        </p:nvSpPr>
        <p:spPr/>
        <p:txBody>
          <a:bodyPr rtlCol="0">
            <a:normAutofit/>
          </a:bodyPr>
          <a:lstStyle/>
          <a:p>
            <a:pPr fontAlgn="auto">
              <a:spcAft>
                <a:spcPts val="0"/>
              </a:spcAft>
              <a:defRPr/>
            </a:pPr>
            <a:r>
              <a:rPr lang="en-US" dirty="0"/>
              <a:t>3-2-1</a:t>
            </a:r>
          </a:p>
        </p:txBody>
      </p:sp>
      <p:sp>
        <p:nvSpPr>
          <p:cNvPr id="25602" name="Content Placeholder 2">
            <a:extLst>
              <a:ext uri="{FF2B5EF4-FFF2-40B4-BE49-F238E27FC236}">
                <a16:creationId xmlns:a16="http://schemas.microsoft.com/office/drawing/2014/main" id="{35DCF465-FEA0-D1BB-68A9-DC3A6710AEB5}"/>
              </a:ext>
            </a:extLst>
          </p:cNvPr>
          <p:cNvSpPr>
            <a:spLocks noGrp="1" noChangeArrowheads="1"/>
          </p:cNvSpPr>
          <p:nvPr>
            <p:ph idx="4294967295"/>
          </p:nvPr>
        </p:nvSpPr>
        <p:spPr>
          <a:xfrm>
            <a:off x="628650" y="1370013"/>
            <a:ext cx="5288446" cy="3262312"/>
          </a:xfrm>
        </p:spPr>
        <p:txBody>
          <a:bodyPr/>
          <a:lstStyle/>
          <a:p>
            <a:pPr marL="64008" indent="0">
              <a:buNone/>
            </a:pPr>
            <a:r>
              <a:rPr lang="en-US" altLang="en-US" b="1" dirty="0"/>
              <a:t>On a sticky note, write down:</a:t>
            </a:r>
          </a:p>
          <a:p>
            <a:pPr marL="64008" indent="0">
              <a:buNone/>
            </a:pPr>
            <a:r>
              <a:rPr lang="en-US" altLang="en-US" dirty="0">
                <a:solidFill>
                  <a:schemeClr val="accent1"/>
                </a:solidFill>
              </a:rPr>
              <a:t>3</a:t>
            </a:r>
            <a:r>
              <a:rPr lang="en-US" altLang="en-US" dirty="0"/>
              <a:t> things you learned about the Google Workspace tools. </a:t>
            </a:r>
          </a:p>
          <a:p>
            <a:pPr marL="64008" indent="0">
              <a:buNone/>
            </a:pPr>
            <a:r>
              <a:rPr lang="en-US" altLang="en-US" dirty="0">
                <a:solidFill>
                  <a:schemeClr val="accent1"/>
                </a:solidFill>
              </a:rPr>
              <a:t>2 </a:t>
            </a:r>
            <a:r>
              <a:rPr lang="en-US" altLang="en-US" dirty="0"/>
              <a:t>questions you have.</a:t>
            </a:r>
          </a:p>
          <a:p>
            <a:pPr marL="64008" indent="0">
              <a:buNone/>
            </a:pPr>
            <a:r>
              <a:rPr lang="en-US" altLang="en-US" dirty="0">
                <a:solidFill>
                  <a:schemeClr val="accent1"/>
                </a:solidFill>
              </a:rPr>
              <a:t>1</a:t>
            </a:r>
            <a:r>
              <a:rPr lang="en-US" altLang="en-US" dirty="0"/>
              <a:t> thing you found interesting.</a:t>
            </a:r>
          </a:p>
        </p:txBody>
      </p:sp>
      <p:pic>
        <p:nvPicPr>
          <p:cNvPr id="3" name="Picture 8" descr="A diagram of a question mark and stars&#10;&#10;AI-generated content may be incorrect.">
            <a:extLst>
              <a:ext uri="{FF2B5EF4-FFF2-40B4-BE49-F238E27FC236}">
                <a16:creationId xmlns:a16="http://schemas.microsoft.com/office/drawing/2014/main" id="{E21AA04B-4E53-90FB-5756-119886AFB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464" y="972486"/>
            <a:ext cx="2708308" cy="270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284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71F9-0A74-739B-35BD-510628572023}"/>
            </a:ext>
          </a:extLst>
        </p:cNvPr>
        <p:cNvGrpSpPr/>
        <p:nvPr/>
      </p:nvGrpSpPr>
      <p:grpSpPr>
        <a:xfrm>
          <a:off x="0" y="0"/>
          <a:ext cx="0" cy="0"/>
          <a:chOff x="0" y="0"/>
          <a:chExt cx="0" cy="0"/>
        </a:xfrm>
      </p:grpSpPr>
      <p:sp>
        <p:nvSpPr>
          <p:cNvPr id="22529" name="Title 3">
            <a:extLst>
              <a:ext uri="{FF2B5EF4-FFF2-40B4-BE49-F238E27FC236}">
                <a16:creationId xmlns:a16="http://schemas.microsoft.com/office/drawing/2014/main" id="{3C58C8B3-EFA2-CBC8-5BA8-C49EA40F6A23}"/>
              </a:ext>
            </a:extLst>
          </p:cNvPr>
          <p:cNvSpPr>
            <a:spLocks noGrp="1" noChangeArrowheads="1"/>
          </p:cNvSpPr>
          <p:nvPr>
            <p:ph type="title"/>
          </p:nvPr>
        </p:nvSpPr>
        <p:spPr>
          <a:xfrm>
            <a:off x="623888" y="560388"/>
            <a:ext cx="7886700" cy="2139950"/>
          </a:xfrm>
        </p:spPr>
        <p:txBody>
          <a:bodyPr>
            <a:normAutofit/>
          </a:bodyPr>
          <a:lstStyle/>
          <a:p>
            <a:r>
              <a:rPr lang="en-US" altLang="en-US" sz="4800" dirty="0"/>
              <a:t>Social Media: Can It Be a Positive Influence on Teens?</a:t>
            </a:r>
          </a:p>
        </p:txBody>
      </p:sp>
      <p:sp>
        <p:nvSpPr>
          <p:cNvPr id="22530" name="Text Placeholder 4">
            <a:extLst>
              <a:ext uri="{FF2B5EF4-FFF2-40B4-BE49-F238E27FC236}">
                <a16:creationId xmlns:a16="http://schemas.microsoft.com/office/drawing/2014/main" id="{CCD969BA-23E4-5B84-AC57-42AF895A8C8B}"/>
              </a:ext>
            </a:extLst>
          </p:cNvPr>
          <p:cNvSpPr>
            <a:spLocks noGrp="1" noChangeArrowheads="1"/>
          </p:cNvSpPr>
          <p:nvPr>
            <p:ph type="body" sz="quarter" idx="10"/>
          </p:nvPr>
        </p:nvSpPr>
        <p:spPr>
          <a:xfrm>
            <a:off x="623888" y="2808288"/>
            <a:ext cx="7885112" cy="1397000"/>
          </a:xfrm>
        </p:spPr>
        <p:txBody>
          <a:bodyPr/>
          <a:lstStyle/>
          <a:p>
            <a:r>
              <a:rPr lang="en-US" altLang="en-US" dirty="0"/>
              <a:t>Mini-Lesson</a:t>
            </a:r>
          </a:p>
        </p:txBody>
      </p:sp>
    </p:spTree>
    <p:extLst>
      <p:ext uri="{BB962C8B-B14F-4D97-AF65-F5344CB8AC3E}">
        <p14:creationId xmlns:p14="http://schemas.microsoft.com/office/powerpoint/2010/main" val="2271592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36DC-57ED-2A6D-704B-C385A6649682}"/>
            </a:ext>
          </a:extLst>
        </p:cNvPr>
        <p:cNvGrpSpPr/>
        <p:nvPr/>
      </p:nvGrpSpPr>
      <p:grpSpPr>
        <a:xfrm>
          <a:off x="0" y="0"/>
          <a:ext cx="0" cy="0"/>
          <a:chOff x="0" y="0"/>
          <a:chExt cx="0" cy="0"/>
        </a:xfrm>
      </p:grpSpPr>
      <p:sp>
        <p:nvSpPr>
          <p:cNvPr id="23553" name="Title 3">
            <a:extLst>
              <a:ext uri="{FF2B5EF4-FFF2-40B4-BE49-F238E27FC236}">
                <a16:creationId xmlns:a16="http://schemas.microsoft.com/office/drawing/2014/main" id="{65F3005B-09BD-10BA-4A9E-5ADA1BE6430E}"/>
              </a:ext>
            </a:extLst>
          </p:cNvPr>
          <p:cNvSpPr>
            <a:spLocks noGrp="1" noChangeArrowheads="1"/>
          </p:cNvSpPr>
          <p:nvPr>
            <p:ph type="title"/>
          </p:nvPr>
        </p:nvSpPr>
        <p:spPr>
          <a:xfrm>
            <a:off x="623888" y="1054660"/>
            <a:ext cx="7886700" cy="1033093"/>
          </a:xfrm>
        </p:spPr>
        <p:txBody>
          <a:bodyPr>
            <a:normAutofit/>
          </a:bodyPr>
          <a:lstStyle/>
          <a:p>
            <a:r>
              <a:rPr lang="en-US" altLang="en-US" sz="4800" dirty="0"/>
              <a:t>Essential Questions</a:t>
            </a:r>
          </a:p>
        </p:txBody>
      </p:sp>
      <p:sp>
        <p:nvSpPr>
          <p:cNvPr id="23554" name="Text Placeholder 4">
            <a:extLst>
              <a:ext uri="{FF2B5EF4-FFF2-40B4-BE49-F238E27FC236}">
                <a16:creationId xmlns:a16="http://schemas.microsoft.com/office/drawing/2014/main" id="{9281932C-19DF-2F3E-559A-4369D9D93DBE}"/>
              </a:ext>
            </a:extLst>
          </p:cNvPr>
          <p:cNvSpPr>
            <a:spLocks noGrp="1" noChangeArrowheads="1"/>
          </p:cNvSpPr>
          <p:nvPr>
            <p:ph type="body" sz="quarter" idx="10"/>
          </p:nvPr>
        </p:nvSpPr>
        <p:spPr>
          <a:xfrm>
            <a:off x="623888" y="2036056"/>
            <a:ext cx="7885112" cy="1397000"/>
          </a:xfrm>
        </p:spPr>
        <p:txBody>
          <a:bodyPr/>
          <a:lstStyle/>
          <a:p>
            <a:r>
              <a:rPr lang="en-US" altLang="en-US" dirty="0"/>
              <a:t>What do we mean by social media?</a:t>
            </a:r>
          </a:p>
          <a:p>
            <a:r>
              <a:rPr lang="en-US" altLang="en-US" dirty="0"/>
              <a:t>How do we encourage responsible use of social media?</a:t>
            </a:r>
          </a:p>
          <a:p>
            <a:r>
              <a:rPr lang="en-US" altLang="en-US" dirty="0"/>
              <a:t>How can social media affect student’ college and career readiness?</a:t>
            </a:r>
          </a:p>
        </p:txBody>
      </p:sp>
    </p:spTree>
    <p:extLst>
      <p:ext uri="{BB962C8B-B14F-4D97-AF65-F5344CB8AC3E}">
        <p14:creationId xmlns:p14="http://schemas.microsoft.com/office/powerpoint/2010/main" val="2662426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A6D6-1489-F3ED-65D8-334E9656E2FA}"/>
              </a:ext>
            </a:extLst>
          </p:cNvPr>
          <p:cNvSpPr>
            <a:spLocks noGrp="1"/>
          </p:cNvSpPr>
          <p:nvPr>
            <p:ph type="title"/>
          </p:nvPr>
        </p:nvSpPr>
        <p:spPr/>
        <p:txBody>
          <a:bodyPr rtlCol="0">
            <a:normAutofit/>
          </a:bodyPr>
          <a:lstStyle/>
          <a:p>
            <a:pPr fontAlgn="auto">
              <a:spcAft>
                <a:spcPts val="0"/>
              </a:spcAft>
              <a:defRPr/>
            </a:pPr>
            <a:r>
              <a:rPr lang="en-US" dirty="0"/>
              <a:t>Standards</a:t>
            </a:r>
          </a:p>
        </p:txBody>
      </p:sp>
      <p:sp>
        <p:nvSpPr>
          <p:cNvPr id="30722" name="Text Placeholder 2">
            <a:extLst>
              <a:ext uri="{FF2B5EF4-FFF2-40B4-BE49-F238E27FC236}">
                <a16:creationId xmlns:a16="http://schemas.microsoft.com/office/drawing/2014/main" id="{7E75736F-0DCC-F949-F654-CF4E2EF5B1B1}"/>
              </a:ext>
            </a:extLst>
          </p:cNvPr>
          <p:cNvSpPr>
            <a:spLocks noGrp="1" noChangeArrowheads="1"/>
          </p:cNvSpPr>
          <p:nvPr>
            <p:ph type="body" idx="1"/>
          </p:nvPr>
        </p:nvSpPr>
        <p:spPr>
          <a:xfrm>
            <a:off x="630238" y="1121538"/>
            <a:ext cx="3868737" cy="619125"/>
          </a:xfrm>
        </p:spPr>
        <p:txBody>
          <a:bodyPr/>
          <a:lstStyle/>
          <a:p>
            <a:r>
              <a:rPr lang="en-US" altLang="en-US" dirty="0"/>
              <a:t>OAS Standards</a:t>
            </a:r>
          </a:p>
        </p:txBody>
      </p:sp>
      <p:sp>
        <p:nvSpPr>
          <p:cNvPr id="30723" name="Content Placeholder 3">
            <a:extLst>
              <a:ext uri="{FF2B5EF4-FFF2-40B4-BE49-F238E27FC236}">
                <a16:creationId xmlns:a16="http://schemas.microsoft.com/office/drawing/2014/main" id="{FD529E62-3098-C4DC-6F23-0CCD9EBFCB14}"/>
              </a:ext>
            </a:extLst>
          </p:cNvPr>
          <p:cNvSpPr>
            <a:spLocks noGrp="1" noChangeArrowheads="1"/>
          </p:cNvSpPr>
          <p:nvPr>
            <p:ph sz="half" idx="2"/>
          </p:nvPr>
        </p:nvSpPr>
        <p:spPr>
          <a:xfrm>
            <a:off x="630238" y="1740663"/>
            <a:ext cx="3868737" cy="2762250"/>
          </a:xfrm>
        </p:spPr>
        <p:txBody>
          <a:bodyPr/>
          <a:lstStyle/>
          <a:p>
            <a:r>
              <a:rPr lang="en" sz="1800" dirty="0"/>
              <a:t>7.1.W.1 - Students will give formal and informal presentations in a group or individually, providing evidence to support a main idea. </a:t>
            </a:r>
          </a:p>
          <a:p>
            <a:r>
              <a:rPr lang="en" sz="1800" dirty="0"/>
              <a:t>7.1.R.3 - Students will engage in collaborative discussions about appropriate topics and texts, expressing their own ideas clearly while building on the ideas of others in pairs, diverse groups, and whole class settings.</a:t>
            </a:r>
            <a:endParaRPr lang="en-US" altLang="en-US" sz="1800" dirty="0"/>
          </a:p>
        </p:txBody>
      </p:sp>
      <p:sp>
        <p:nvSpPr>
          <p:cNvPr id="30724" name="Text Placeholder 4">
            <a:extLst>
              <a:ext uri="{FF2B5EF4-FFF2-40B4-BE49-F238E27FC236}">
                <a16:creationId xmlns:a16="http://schemas.microsoft.com/office/drawing/2014/main" id="{77EFB5A2-7AA5-AAC8-9CC2-783677D35CF5}"/>
              </a:ext>
            </a:extLst>
          </p:cNvPr>
          <p:cNvSpPr>
            <a:spLocks noGrp="1" noChangeArrowheads="1"/>
          </p:cNvSpPr>
          <p:nvPr>
            <p:ph type="body" sz="quarter" idx="3"/>
          </p:nvPr>
        </p:nvSpPr>
        <p:spPr>
          <a:xfrm>
            <a:off x="4629150" y="1121538"/>
            <a:ext cx="3887788" cy="619125"/>
          </a:xfrm>
        </p:spPr>
        <p:txBody>
          <a:bodyPr/>
          <a:lstStyle/>
          <a:p>
            <a:r>
              <a:rPr lang="en-US" altLang="en-US" dirty="0"/>
              <a:t>AASL Standards</a:t>
            </a:r>
          </a:p>
        </p:txBody>
      </p:sp>
      <p:sp>
        <p:nvSpPr>
          <p:cNvPr id="30725" name="Content Placeholder 5">
            <a:extLst>
              <a:ext uri="{FF2B5EF4-FFF2-40B4-BE49-F238E27FC236}">
                <a16:creationId xmlns:a16="http://schemas.microsoft.com/office/drawing/2014/main" id="{14B8DDEE-0F78-942B-84EA-9364EBF0E82E}"/>
              </a:ext>
            </a:extLst>
          </p:cNvPr>
          <p:cNvSpPr>
            <a:spLocks noGrp="1" noChangeArrowheads="1"/>
          </p:cNvSpPr>
          <p:nvPr>
            <p:ph sz="quarter" idx="4"/>
          </p:nvPr>
        </p:nvSpPr>
        <p:spPr>
          <a:xfrm>
            <a:off x="4629150" y="1740663"/>
            <a:ext cx="3887788" cy="2762250"/>
          </a:xfrm>
        </p:spPr>
        <p:txBody>
          <a:bodyPr/>
          <a:lstStyle/>
          <a:p>
            <a:pPr marL="64008" indent="0">
              <a:buNone/>
            </a:pPr>
            <a:r>
              <a:rPr lang="en" sz="1800" dirty="0"/>
              <a:t>Information Literacy: All subjects</a:t>
            </a:r>
          </a:p>
          <a:p>
            <a:r>
              <a:rPr lang="en" sz="1800" dirty="0"/>
              <a:t>Engaging learners in ongoing analysis of and reflection on the quality, usefulness, and accuracy of curated resources.</a:t>
            </a:r>
            <a:endParaRPr lang="en-US" alt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CDE0A-3B4E-13B1-FF31-C86C3F458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86468-1640-191E-8A64-E52F13B2A85D}"/>
              </a:ext>
            </a:extLst>
          </p:cNvPr>
          <p:cNvSpPr>
            <a:spLocks noGrp="1"/>
          </p:cNvSpPr>
          <p:nvPr>
            <p:ph type="title"/>
          </p:nvPr>
        </p:nvSpPr>
        <p:spPr/>
        <p:txBody>
          <a:bodyPr rtlCol="0">
            <a:normAutofit/>
          </a:bodyPr>
          <a:lstStyle/>
          <a:p>
            <a:pPr fontAlgn="auto">
              <a:spcAft>
                <a:spcPts val="0"/>
              </a:spcAft>
              <a:defRPr/>
            </a:pPr>
            <a:r>
              <a:rPr lang="en-US" dirty="0"/>
              <a:t>Technology Standards</a:t>
            </a:r>
          </a:p>
        </p:txBody>
      </p:sp>
      <p:sp>
        <p:nvSpPr>
          <p:cNvPr id="30722" name="Text Placeholder 2">
            <a:extLst>
              <a:ext uri="{FF2B5EF4-FFF2-40B4-BE49-F238E27FC236}">
                <a16:creationId xmlns:a16="http://schemas.microsoft.com/office/drawing/2014/main" id="{6094A632-0B04-F5AD-6A92-3C17544935E9}"/>
              </a:ext>
            </a:extLst>
          </p:cNvPr>
          <p:cNvSpPr>
            <a:spLocks noGrp="1" noChangeArrowheads="1"/>
          </p:cNvSpPr>
          <p:nvPr>
            <p:ph type="body" idx="1"/>
          </p:nvPr>
        </p:nvSpPr>
        <p:spPr>
          <a:xfrm>
            <a:off x="630238" y="1121538"/>
            <a:ext cx="3868737" cy="619125"/>
          </a:xfrm>
        </p:spPr>
        <p:txBody>
          <a:bodyPr/>
          <a:lstStyle/>
          <a:p>
            <a:r>
              <a:rPr lang="en-US" altLang="en-US" dirty="0"/>
              <a:t>ISTE</a:t>
            </a:r>
          </a:p>
        </p:txBody>
      </p:sp>
      <p:sp>
        <p:nvSpPr>
          <p:cNvPr id="30723" name="Content Placeholder 3">
            <a:extLst>
              <a:ext uri="{FF2B5EF4-FFF2-40B4-BE49-F238E27FC236}">
                <a16:creationId xmlns:a16="http://schemas.microsoft.com/office/drawing/2014/main" id="{084EBD71-9197-D2AC-2A21-29786D4187DC}"/>
              </a:ext>
            </a:extLst>
          </p:cNvPr>
          <p:cNvSpPr>
            <a:spLocks noGrp="1" noChangeArrowheads="1"/>
          </p:cNvSpPr>
          <p:nvPr>
            <p:ph sz="half" idx="2"/>
          </p:nvPr>
        </p:nvSpPr>
        <p:spPr>
          <a:xfrm>
            <a:off x="630238" y="1740662"/>
            <a:ext cx="3868737" cy="3231993"/>
          </a:xfrm>
        </p:spPr>
        <p:txBody>
          <a:bodyPr/>
          <a:lstStyle/>
          <a:p>
            <a:pPr marL="64008" indent="0">
              <a:buNone/>
            </a:pPr>
            <a:r>
              <a:rPr lang="en" sz="1800" dirty="0"/>
              <a:t>Computational Thinker</a:t>
            </a:r>
          </a:p>
          <a:p>
            <a:r>
              <a:rPr lang="en" sz="1800" dirty="0"/>
              <a:t>Students collect data or identify relevant data sets, use digital tools to analyze them.</a:t>
            </a:r>
            <a:endParaRPr lang="en-US" altLang="en-US" sz="1800" dirty="0"/>
          </a:p>
        </p:txBody>
      </p:sp>
      <p:sp>
        <p:nvSpPr>
          <p:cNvPr id="30724" name="Text Placeholder 4">
            <a:extLst>
              <a:ext uri="{FF2B5EF4-FFF2-40B4-BE49-F238E27FC236}">
                <a16:creationId xmlns:a16="http://schemas.microsoft.com/office/drawing/2014/main" id="{1683645C-EF01-7683-5182-036CF9B15974}"/>
              </a:ext>
            </a:extLst>
          </p:cNvPr>
          <p:cNvSpPr>
            <a:spLocks noGrp="1" noChangeArrowheads="1"/>
          </p:cNvSpPr>
          <p:nvPr>
            <p:ph type="body" sz="quarter" idx="3"/>
          </p:nvPr>
        </p:nvSpPr>
        <p:spPr>
          <a:xfrm>
            <a:off x="4629150" y="1121538"/>
            <a:ext cx="3887788" cy="619125"/>
          </a:xfrm>
        </p:spPr>
        <p:txBody>
          <a:bodyPr/>
          <a:lstStyle/>
          <a:p>
            <a:r>
              <a:rPr lang="en-US" altLang="en-US" dirty="0"/>
              <a:t>Digital Literacy</a:t>
            </a:r>
          </a:p>
        </p:txBody>
      </p:sp>
      <p:sp>
        <p:nvSpPr>
          <p:cNvPr id="30725" name="Content Placeholder 5">
            <a:extLst>
              <a:ext uri="{FF2B5EF4-FFF2-40B4-BE49-F238E27FC236}">
                <a16:creationId xmlns:a16="http://schemas.microsoft.com/office/drawing/2014/main" id="{220CC283-B9B0-401B-AD48-EB171A2DCFAB}"/>
              </a:ext>
            </a:extLst>
          </p:cNvPr>
          <p:cNvSpPr>
            <a:spLocks noGrp="1" noChangeArrowheads="1"/>
          </p:cNvSpPr>
          <p:nvPr>
            <p:ph sz="quarter" idx="4"/>
          </p:nvPr>
        </p:nvSpPr>
        <p:spPr>
          <a:xfrm>
            <a:off x="4629150" y="1740663"/>
            <a:ext cx="3887788" cy="2762250"/>
          </a:xfrm>
        </p:spPr>
        <p:txBody>
          <a:bodyPr/>
          <a:lstStyle/>
          <a:p>
            <a:pPr marL="64008" indent="0">
              <a:buNone/>
            </a:pPr>
            <a:r>
              <a:rPr lang="en" sz="1800" dirty="0"/>
              <a:t>To be literate, competent citizens, students must understand how…</a:t>
            </a:r>
          </a:p>
          <a:p>
            <a:r>
              <a:rPr lang="en-US" altLang="en-US" sz="1800" dirty="0"/>
              <a:t>the internet works.</a:t>
            </a:r>
          </a:p>
          <a:p>
            <a:r>
              <a:rPr lang="en-US" altLang="en-US" sz="1800" dirty="0"/>
              <a:t>to access web resources.</a:t>
            </a:r>
          </a:p>
          <a:p>
            <a:r>
              <a:rPr lang="en-US" altLang="en-US" sz="1800" dirty="0"/>
              <a:t>to evaluate web resources.</a:t>
            </a:r>
          </a:p>
          <a:p>
            <a:r>
              <a:rPr lang="en-US" altLang="en-US" sz="1800" dirty="0"/>
              <a:t>to behave in a responsible manner in the online community. </a:t>
            </a:r>
          </a:p>
        </p:txBody>
      </p:sp>
    </p:spTree>
    <p:extLst>
      <p:ext uri="{BB962C8B-B14F-4D97-AF65-F5344CB8AC3E}">
        <p14:creationId xmlns:p14="http://schemas.microsoft.com/office/powerpoint/2010/main" val="53030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560388"/>
            <a:ext cx="7886700" cy="2139950"/>
          </a:xfrm>
        </p:spPr>
        <p:txBody>
          <a:bodyPr>
            <a:normAutofit/>
          </a:bodyPr>
          <a:lstStyle/>
          <a:p>
            <a:r>
              <a:rPr lang="en-US" altLang="en-US" sz="4800" dirty="0"/>
              <a:t>Authenticity and Chromebooks</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2808288"/>
            <a:ext cx="7885112" cy="1397000"/>
          </a:xfrm>
        </p:spPr>
        <p:txBody>
          <a:bodyPr/>
          <a:lstStyle/>
          <a:p>
            <a:r>
              <a:rPr lang="en-US" altLang="en-US" dirty="0"/>
              <a:t>Digital Literacy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A90DE-91CA-A75E-5CC8-AE5BFCA9581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3023F33-DC37-20E4-3700-4B230A44D848}"/>
              </a:ext>
            </a:extLst>
          </p:cNvPr>
          <p:cNvPicPr>
            <a:picLocks noChangeAspect="1"/>
          </p:cNvPicPr>
          <p:nvPr/>
        </p:nvPicPr>
        <p:blipFill>
          <a:blip r:embed="rId3"/>
          <a:stretch>
            <a:fillRect/>
          </a:stretch>
        </p:blipFill>
        <p:spPr>
          <a:xfrm>
            <a:off x="6733601" y="0"/>
            <a:ext cx="2072540" cy="2072540"/>
          </a:xfrm>
          <a:prstGeom prst="rect">
            <a:avLst/>
          </a:prstGeom>
        </p:spPr>
      </p:pic>
      <p:sp>
        <p:nvSpPr>
          <p:cNvPr id="2" name="Title 1">
            <a:extLst>
              <a:ext uri="{FF2B5EF4-FFF2-40B4-BE49-F238E27FC236}">
                <a16:creationId xmlns:a16="http://schemas.microsoft.com/office/drawing/2014/main" id="{0C5ED972-BA0C-78DA-C3A9-D08FCD7AABAF}"/>
              </a:ext>
            </a:extLst>
          </p:cNvPr>
          <p:cNvSpPr>
            <a:spLocks noGrp="1"/>
          </p:cNvSpPr>
          <p:nvPr>
            <p:ph type="title"/>
          </p:nvPr>
        </p:nvSpPr>
        <p:spPr/>
        <p:txBody>
          <a:bodyPr rtlCol="0">
            <a:normAutofit/>
          </a:bodyPr>
          <a:lstStyle/>
          <a:p>
            <a:pPr fontAlgn="auto">
              <a:spcAft>
                <a:spcPts val="0"/>
              </a:spcAft>
              <a:defRPr/>
            </a:pPr>
            <a:r>
              <a:rPr lang="en-US" dirty="0"/>
              <a:t>Card Sort</a:t>
            </a:r>
          </a:p>
        </p:txBody>
      </p:sp>
      <p:sp>
        <p:nvSpPr>
          <p:cNvPr id="27650" name="Content Placeholder 2">
            <a:extLst>
              <a:ext uri="{FF2B5EF4-FFF2-40B4-BE49-F238E27FC236}">
                <a16:creationId xmlns:a16="http://schemas.microsoft.com/office/drawing/2014/main" id="{4A132792-D758-3852-AE70-6DD2D93BE15F}"/>
              </a:ext>
            </a:extLst>
          </p:cNvPr>
          <p:cNvSpPr>
            <a:spLocks noGrp="1" noChangeArrowheads="1"/>
          </p:cNvSpPr>
          <p:nvPr>
            <p:ph sz="half" idx="1"/>
          </p:nvPr>
        </p:nvSpPr>
        <p:spPr>
          <a:xfrm>
            <a:off x="628649" y="1370013"/>
            <a:ext cx="6059717" cy="3262312"/>
          </a:xfrm>
        </p:spPr>
        <p:txBody>
          <a:bodyPr/>
          <a:lstStyle/>
          <a:p>
            <a:r>
              <a:rPr lang="en-US" altLang="en-US" dirty="0"/>
              <a:t>Access the digital Card Sort: </a:t>
            </a:r>
            <a:r>
              <a:rPr lang="en-US" altLang="en-US" dirty="0">
                <a:hlinkClick r:id="rId4"/>
              </a:rPr>
              <a:t>https://tinyurl.com/socialmediacardsort</a:t>
            </a:r>
            <a:r>
              <a:rPr lang="en-US" altLang="en-US" dirty="0"/>
              <a:t> </a:t>
            </a:r>
          </a:p>
          <a:p>
            <a:r>
              <a:rPr lang="en-US" altLang="en-US" dirty="0"/>
              <a:t>Match the social media icon to its correct name and description.</a:t>
            </a:r>
          </a:p>
          <a:p>
            <a:r>
              <a:rPr lang="en-US" altLang="en-US" dirty="0"/>
              <a:t>Are there any that you don’t know?</a:t>
            </a:r>
          </a:p>
        </p:txBody>
      </p:sp>
    </p:spTree>
    <p:extLst>
      <p:ext uri="{BB962C8B-B14F-4D97-AF65-F5344CB8AC3E}">
        <p14:creationId xmlns:p14="http://schemas.microsoft.com/office/powerpoint/2010/main" val="3216110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A23C1-5469-430D-82AB-CDB8588C2C4F}"/>
            </a:ext>
          </a:extLst>
        </p:cNvPr>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1421697-C26F-5038-AFE4-DF5EA2812C1D}"/>
              </a:ext>
            </a:extLst>
          </p:cNvPr>
          <p:cNvPicPr>
            <a:picLocks noChangeAspect="1"/>
          </p:cNvPicPr>
          <p:nvPr/>
        </p:nvPicPr>
        <p:blipFill>
          <a:blip r:embed="rId3"/>
          <a:srcRect b="6870"/>
          <a:stretch>
            <a:fillRect/>
          </a:stretch>
        </p:blipFill>
        <p:spPr>
          <a:xfrm>
            <a:off x="3880546" y="944144"/>
            <a:ext cx="5106999" cy="3498612"/>
          </a:xfrm>
          <a:prstGeom prst="rect">
            <a:avLst/>
          </a:prstGeom>
        </p:spPr>
      </p:pic>
      <p:sp>
        <p:nvSpPr>
          <p:cNvPr id="2" name="Title 1">
            <a:extLst>
              <a:ext uri="{FF2B5EF4-FFF2-40B4-BE49-F238E27FC236}">
                <a16:creationId xmlns:a16="http://schemas.microsoft.com/office/drawing/2014/main" id="{3D2D0ED6-E176-53C1-38B9-AB9E84A1F108}"/>
              </a:ext>
            </a:extLst>
          </p:cNvPr>
          <p:cNvSpPr>
            <a:spLocks noGrp="1"/>
          </p:cNvSpPr>
          <p:nvPr>
            <p:ph type="title"/>
          </p:nvPr>
        </p:nvSpPr>
        <p:spPr/>
        <p:txBody>
          <a:bodyPr rtlCol="0">
            <a:normAutofit/>
          </a:bodyPr>
          <a:lstStyle/>
          <a:p>
            <a:pPr fontAlgn="auto">
              <a:spcAft>
                <a:spcPts val="0"/>
              </a:spcAft>
              <a:defRPr/>
            </a:pPr>
            <a:r>
              <a:rPr lang="en-US" dirty="0"/>
              <a:t>Card Sort Remix </a:t>
            </a:r>
          </a:p>
        </p:txBody>
      </p:sp>
      <p:sp>
        <p:nvSpPr>
          <p:cNvPr id="27650" name="Content Placeholder 2">
            <a:extLst>
              <a:ext uri="{FF2B5EF4-FFF2-40B4-BE49-F238E27FC236}">
                <a16:creationId xmlns:a16="http://schemas.microsoft.com/office/drawing/2014/main" id="{C35331A7-5690-663A-6A51-F79280F6146B}"/>
              </a:ext>
            </a:extLst>
          </p:cNvPr>
          <p:cNvSpPr>
            <a:spLocks noGrp="1" noChangeArrowheads="1"/>
          </p:cNvSpPr>
          <p:nvPr>
            <p:ph sz="half" idx="1"/>
          </p:nvPr>
        </p:nvSpPr>
        <p:spPr>
          <a:xfrm>
            <a:off x="628649" y="1370013"/>
            <a:ext cx="3122653" cy="3262312"/>
          </a:xfrm>
        </p:spPr>
        <p:txBody>
          <a:bodyPr/>
          <a:lstStyle/>
          <a:p>
            <a:r>
              <a:rPr lang="en-US" altLang="en-US" dirty="0"/>
              <a:t>How did you do on the Card Sort?</a:t>
            </a:r>
          </a:p>
          <a:p>
            <a:r>
              <a:rPr lang="en-US" altLang="en-US" dirty="0"/>
              <a:t>What do all these types of social media have in common?</a:t>
            </a:r>
          </a:p>
        </p:txBody>
      </p:sp>
    </p:spTree>
    <p:extLst>
      <p:ext uri="{BB962C8B-B14F-4D97-AF65-F5344CB8AC3E}">
        <p14:creationId xmlns:p14="http://schemas.microsoft.com/office/powerpoint/2010/main" val="3096890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31334-421A-3CEF-D974-1FEB92CA3F1C}"/>
            </a:ext>
          </a:extLst>
        </p:cNvPr>
        <p:cNvGrpSpPr/>
        <p:nvPr/>
      </p:nvGrpSpPr>
      <p:grpSpPr>
        <a:xfrm>
          <a:off x="0" y="0"/>
          <a:ext cx="0" cy="0"/>
          <a:chOff x="0" y="0"/>
          <a:chExt cx="0" cy="0"/>
        </a:xfrm>
      </p:grpSpPr>
      <p:pic>
        <p:nvPicPr>
          <p:cNvPr id="5" name="Picture 2">
            <a:extLst>
              <a:ext uri="{FF2B5EF4-FFF2-40B4-BE49-F238E27FC236}">
                <a16:creationId xmlns:a16="http://schemas.microsoft.com/office/drawing/2014/main" id="{AB63442D-4B0D-B673-548F-185DC6CA4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024" y="-297998"/>
            <a:ext cx="2341088" cy="2341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0D80A5-68E3-C247-175F-E94393B226E5}"/>
              </a:ext>
            </a:extLst>
          </p:cNvPr>
          <p:cNvSpPr>
            <a:spLocks noGrp="1"/>
          </p:cNvSpPr>
          <p:nvPr>
            <p:ph type="title"/>
          </p:nvPr>
        </p:nvSpPr>
        <p:spPr/>
        <p:txBody>
          <a:bodyPr rtlCol="0">
            <a:normAutofit/>
          </a:bodyPr>
          <a:lstStyle/>
          <a:p>
            <a:pPr fontAlgn="auto">
              <a:spcAft>
                <a:spcPts val="0"/>
              </a:spcAft>
              <a:defRPr/>
            </a:pPr>
            <a:r>
              <a:rPr lang="en-US" dirty="0"/>
              <a:t>Collaborative Definition</a:t>
            </a:r>
          </a:p>
        </p:txBody>
      </p:sp>
      <p:sp>
        <p:nvSpPr>
          <p:cNvPr id="27650" name="Content Placeholder 2">
            <a:extLst>
              <a:ext uri="{FF2B5EF4-FFF2-40B4-BE49-F238E27FC236}">
                <a16:creationId xmlns:a16="http://schemas.microsoft.com/office/drawing/2014/main" id="{3108A9B1-2116-A8E8-D343-D64218F70B51}"/>
              </a:ext>
            </a:extLst>
          </p:cNvPr>
          <p:cNvSpPr>
            <a:spLocks noGrp="1" noChangeArrowheads="1"/>
          </p:cNvSpPr>
          <p:nvPr>
            <p:ph sz="half" idx="1"/>
          </p:nvPr>
        </p:nvSpPr>
        <p:spPr>
          <a:xfrm>
            <a:off x="628650" y="1370013"/>
            <a:ext cx="8110556" cy="3262312"/>
          </a:xfrm>
        </p:spPr>
        <p:txBody>
          <a:bodyPr/>
          <a:lstStyle/>
          <a:p>
            <a:r>
              <a:rPr lang="en-US" altLang="en-US" dirty="0"/>
              <a:t>Develop a definition for social media.</a:t>
            </a:r>
          </a:p>
          <a:p>
            <a:r>
              <a:rPr lang="en-US" altLang="en-US" dirty="0"/>
              <a:t>Elect one person in your group to add your definition to this Google Doc: 	</a:t>
            </a:r>
            <a:r>
              <a:rPr lang="en-US" altLang="en-US" dirty="0">
                <a:hlinkClick r:id="rId4"/>
              </a:rPr>
              <a:t>https://tinyurl.com/y5y396bm</a:t>
            </a:r>
            <a:r>
              <a:rPr lang="en-US" altLang="en-US" dirty="0"/>
              <a:t> </a:t>
            </a:r>
          </a:p>
        </p:txBody>
      </p:sp>
    </p:spTree>
    <p:extLst>
      <p:ext uri="{BB962C8B-B14F-4D97-AF65-F5344CB8AC3E}">
        <p14:creationId xmlns:p14="http://schemas.microsoft.com/office/powerpoint/2010/main" val="427271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9CABC-0CE7-8FCE-5100-3CE57A2729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BD6F3-C175-2924-FE2E-7AE3CC815436}"/>
              </a:ext>
            </a:extLst>
          </p:cNvPr>
          <p:cNvSpPr>
            <a:spLocks noGrp="1"/>
          </p:cNvSpPr>
          <p:nvPr>
            <p:ph type="title"/>
          </p:nvPr>
        </p:nvSpPr>
        <p:spPr/>
        <p:txBody>
          <a:bodyPr rtlCol="0">
            <a:normAutofit/>
          </a:bodyPr>
          <a:lstStyle/>
          <a:p>
            <a:pPr fontAlgn="auto">
              <a:spcAft>
                <a:spcPts val="0"/>
              </a:spcAft>
              <a:defRPr/>
            </a:pPr>
            <a:r>
              <a:rPr lang="en-US" dirty="0"/>
              <a:t>I Notice, I Wonder </a:t>
            </a:r>
          </a:p>
        </p:txBody>
      </p:sp>
      <p:sp>
        <p:nvSpPr>
          <p:cNvPr id="27650" name="Content Placeholder 2">
            <a:extLst>
              <a:ext uri="{FF2B5EF4-FFF2-40B4-BE49-F238E27FC236}">
                <a16:creationId xmlns:a16="http://schemas.microsoft.com/office/drawing/2014/main" id="{589DFAB2-AA38-20D5-AF77-7164A7E8A425}"/>
              </a:ext>
            </a:extLst>
          </p:cNvPr>
          <p:cNvSpPr>
            <a:spLocks noGrp="1" noChangeArrowheads="1"/>
          </p:cNvSpPr>
          <p:nvPr>
            <p:ph sz="half" idx="1"/>
          </p:nvPr>
        </p:nvSpPr>
        <p:spPr>
          <a:xfrm>
            <a:off x="628649" y="1370013"/>
            <a:ext cx="4967608" cy="3262312"/>
          </a:xfrm>
        </p:spPr>
        <p:txBody>
          <a:bodyPr/>
          <a:lstStyle/>
          <a:p>
            <a:pPr marL="64008" indent="0">
              <a:buNone/>
            </a:pPr>
            <a:r>
              <a:rPr lang="en-US" altLang="en-US" dirty="0">
                <a:solidFill>
                  <a:schemeClr val="accent2"/>
                </a:solidFill>
              </a:rPr>
              <a:t>I Notice…</a:t>
            </a:r>
          </a:p>
          <a:p>
            <a:pPr marL="64008" indent="0">
              <a:buNone/>
            </a:pPr>
            <a:r>
              <a:rPr lang="en-US" altLang="en-US" dirty="0"/>
              <a:t>What do you notice about teens and social media as you watch the video? What stands out to you?</a:t>
            </a:r>
          </a:p>
          <a:p>
            <a:pPr marL="64008" indent="0">
              <a:buNone/>
            </a:pPr>
            <a:r>
              <a:rPr lang="en-US" altLang="en-US" dirty="0">
                <a:solidFill>
                  <a:schemeClr val="accent2"/>
                </a:solidFill>
              </a:rPr>
              <a:t>I Wonder…</a:t>
            </a:r>
          </a:p>
          <a:p>
            <a:pPr marL="64008" indent="0">
              <a:buNone/>
            </a:pPr>
            <a:r>
              <a:rPr lang="en-US" altLang="en-US" dirty="0"/>
              <a:t>What are you wondering about after watching the video?</a:t>
            </a:r>
          </a:p>
        </p:txBody>
      </p:sp>
      <p:pic>
        <p:nvPicPr>
          <p:cNvPr id="4" name="Picture 3">
            <a:extLst>
              <a:ext uri="{FF2B5EF4-FFF2-40B4-BE49-F238E27FC236}">
                <a16:creationId xmlns:a16="http://schemas.microsoft.com/office/drawing/2014/main" id="{B2A5548B-D941-9DE6-EA10-59158723E726}"/>
              </a:ext>
            </a:extLst>
          </p:cNvPr>
          <p:cNvPicPr>
            <a:picLocks noChangeAspect="1"/>
          </p:cNvPicPr>
          <p:nvPr/>
        </p:nvPicPr>
        <p:blipFill>
          <a:blip r:embed="rId3"/>
          <a:stretch>
            <a:fillRect/>
          </a:stretch>
        </p:blipFill>
        <p:spPr>
          <a:xfrm>
            <a:off x="5669218" y="1434179"/>
            <a:ext cx="2661327" cy="2765536"/>
          </a:xfrm>
          <a:prstGeom prst="rect">
            <a:avLst/>
          </a:prstGeom>
        </p:spPr>
      </p:pic>
    </p:spTree>
    <p:extLst>
      <p:ext uri="{BB962C8B-B14F-4D97-AF65-F5344CB8AC3E}">
        <p14:creationId xmlns:p14="http://schemas.microsoft.com/office/powerpoint/2010/main" val="320431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BA23B-64BD-2BFC-1B25-9B4C88201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A7521-E6BA-0B3C-F1AD-8AD35DD29545}"/>
              </a:ext>
            </a:extLst>
          </p:cNvPr>
          <p:cNvSpPr>
            <a:spLocks noGrp="1"/>
          </p:cNvSpPr>
          <p:nvPr>
            <p:ph type="title"/>
          </p:nvPr>
        </p:nvSpPr>
        <p:spPr/>
        <p:txBody>
          <a:bodyPr rtlCol="0">
            <a:normAutofit/>
          </a:bodyPr>
          <a:lstStyle/>
          <a:p>
            <a:pPr fontAlgn="auto">
              <a:spcAft>
                <a:spcPts val="0"/>
              </a:spcAft>
              <a:defRPr/>
            </a:pPr>
            <a:r>
              <a:rPr lang="en-US" dirty="0"/>
              <a:t>I Notice, I Wonder </a:t>
            </a:r>
          </a:p>
        </p:txBody>
      </p:sp>
      <p:sp>
        <p:nvSpPr>
          <p:cNvPr id="27650" name="Content Placeholder 2">
            <a:extLst>
              <a:ext uri="{FF2B5EF4-FFF2-40B4-BE49-F238E27FC236}">
                <a16:creationId xmlns:a16="http://schemas.microsoft.com/office/drawing/2014/main" id="{C9A1205B-1D76-B619-DF50-8B0DAE62CC2E}"/>
              </a:ext>
            </a:extLst>
          </p:cNvPr>
          <p:cNvSpPr>
            <a:spLocks noGrp="1" noChangeArrowheads="1"/>
          </p:cNvSpPr>
          <p:nvPr>
            <p:ph sz="half" idx="1"/>
          </p:nvPr>
        </p:nvSpPr>
        <p:spPr>
          <a:xfrm>
            <a:off x="3115800" y="4680194"/>
            <a:ext cx="2912395" cy="439400"/>
          </a:xfrm>
        </p:spPr>
        <p:txBody>
          <a:bodyPr/>
          <a:lstStyle/>
          <a:p>
            <a:pPr marL="64008" indent="0">
              <a:buNone/>
            </a:pPr>
            <a:r>
              <a:rPr lang="en-US" altLang="en-US" sz="1800" dirty="0">
                <a:solidFill>
                  <a:schemeClr val="accent2"/>
                </a:solidFill>
                <a:hlinkClick r:id="rId4"/>
              </a:rPr>
              <a:t>How Teens Use Social Media</a:t>
            </a:r>
            <a:endParaRPr lang="en-US" altLang="en-US" sz="1800" dirty="0">
              <a:solidFill>
                <a:schemeClr val="accent2"/>
              </a:solidFill>
            </a:endParaRPr>
          </a:p>
        </p:txBody>
      </p:sp>
      <p:pic>
        <p:nvPicPr>
          <p:cNvPr id="3" name="Online Media 2" title="How Teens Use Social Media">
            <a:hlinkClick r:id="" action="ppaction://media"/>
            <a:extLst>
              <a:ext uri="{FF2B5EF4-FFF2-40B4-BE49-F238E27FC236}">
                <a16:creationId xmlns:a16="http://schemas.microsoft.com/office/drawing/2014/main" id="{487358CF-15D6-3FAB-99E0-F35330B3D69B}"/>
              </a:ext>
            </a:extLst>
          </p:cNvPr>
          <p:cNvPicPr>
            <a:picLocks noRot="1" noChangeAspect="1"/>
          </p:cNvPicPr>
          <p:nvPr>
            <a:videoFile r:link="rId1"/>
          </p:nvPr>
        </p:nvPicPr>
        <p:blipFill>
          <a:blip r:embed="rId5"/>
          <a:stretch>
            <a:fillRect/>
          </a:stretch>
        </p:blipFill>
        <p:spPr>
          <a:xfrm>
            <a:off x="1510551" y="1256685"/>
            <a:ext cx="6122894" cy="3459143"/>
          </a:xfrm>
          <a:prstGeom prst="rect">
            <a:avLst/>
          </a:prstGeom>
        </p:spPr>
      </p:pic>
    </p:spTree>
    <p:extLst>
      <p:ext uri="{BB962C8B-B14F-4D97-AF65-F5344CB8AC3E}">
        <p14:creationId xmlns:p14="http://schemas.microsoft.com/office/powerpoint/2010/main" val="185795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1BD49-F41F-1887-8CD7-C53AEBED5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469BF-E715-D34D-F1BF-546D4D56BE0A}"/>
              </a:ext>
            </a:extLst>
          </p:cNvPr>
          <p:cNvSpPr>
            <a:spLocks noGrp="1"/>
          </p:cNvSpPr>
          <p:nvPr>
            <p:ph type="title"/>
          </p:nvPr>
        </p:nvSpPr>
        <p:spPr/>
        <p:txBody>
          <a:bodyPr rtlCol="0">
            <a:normAutofit/>
          </a:bodyPr>
          <a:lstStyle/>
          <a:p>
            <a:pPr fontAlgn="auto">
              <a:spcAft>
                <a:spcPts val="0"/>
              </a:spcAft>
              <a:defRPr/>
            </a:pPr>
            <a:r>
              <a:rPr lang="en-US" dirty="0"/>
              <a:t>Four Corners</a:t>
            </a:r>
          </a:p>
        </p:txBody>
      </p:sp>
      <p:sp>
        <p:nvSpPr>
          <p:cNvPr id="25602" name="Content Placeholder 2">
            <a:extLst>
              <a:ext uri="{FF2B5EF4-FFF2-40B4-BE49-F238E27FC236}">
                <a16:creationId xmlns:a16="http://schemas.microsoft.com/office/drawing/2014/main" id="{F2D9A980-BD0A-EBE9-0897-C5BB2E64335F}"/>
              </a:ext>
            </a:extLst>
          </p:cNvPr>
          <p:cNvSpPr>
            <a:spLocks noGrp="1" noChangeArrowheads="1"/>
          </p:cNvSpPr>
          <p:nvPr>
            <p:ph idx="4294967295"/>
          </p:nvPr>
        </p:nvSpPr>
        <p:spPr/>
        <p:txBody>
          <a:bodyPr/>
          <a:lstStyle/>
          <a:p>
            <a:pPr marL="578358" indent="-514350">
              <a:buFont typeface="+mj-lt"/>
              <a:buAutoNum type="arabicPeriod"/>
            </a:pPr>
            <a:r>
              <a:rPr lang="en-US" altLang="en-US" dirty="0"/>
              <a:t>Take a moment to contemplate this statement:</a:t>
            </a:r>
            <a:br>
              <a:rPr lang="en-US" altLang="en-US" dirty="0"/>
            </a:br>
            <a:r>
              <a:rPr lang="en-US" altLang="en-US" i="1" dirty="0">
                <a:solidFill>
                  <a:schemeClr val="accent2"/>
                </a:solidFill>
              </a:rPr>
              <a:t>Social media is a positive influence on teens.</a:t>
            </a:r>
          </a:p>
          <a:p>
            <a:pPr marL="578358" indent="-514350">
              <a:buFont typeface="+mj-lt"/>
              <a:buAutoNum type="arabicPeriod"/>
            </a:pPr>
            <a:r>
              <a:rPr lang="en-US" altLang="en-US" dirty="0"/>
              <a:t>Move to the sign that best corresponds with how you feel about the statement.</a:t>
            </a:r>
          </a:p>
          <a:p>
            <a:pPr marL="578358" indent="-514350">
              <a:buFont typeface="+mj-lt"/>
              <a:buAutoNum type="arabicPeriod"/>
            </a:pPr>
            <a:r>
              <a:rPr lang="en-US" altLang="en-US" dirty="0"/>
              <a:t>Once you are in your groups, discuss why you came to that corner.</a:t>
            </a:r>
          </a:p>
          <a:p>
            <a:pPr marL="578358" indent="-514350">
              <a:buFont typeface="+mj-lt"/>
              <a:buAutoNum type="arabicPeriod"/>
            </a:pPr>
            <a:r>
              <a:rPr lang="en-US" altLang="en-US" dirty="0"/>
              <a:t>Elect a spokesperson. Share with the whole group.</a:t>
            </a:r>
          </a:p>
        </p:txBody>
      </p:sp>
      <p:pic>
        <p:nvPicPr>
          <p:cNvPr id="4" name="Picture 3">
            <a:extLst>
              <a:ext uri="{FF2B5EF4-FFF2-40B4-BE49-F238E27FC236}">
                <a16:creationId xmlns:a16="http://schemas.microsoft.com/office/drawing/2014/main" id="{4B042521-1CE2-61DE-A20B-D056824C487D}"/>
              </a:ext>
            </a:extLst>
          </p:cNvPr>
          <p:cNvPicPr>
            <a:picLocks noChangeAspect="1"/>
          </p:cNvPicPr>
          <p:nvPr/>
        </p:nvPicPr>
        <p:blipFill>
          <a:blip r:embed="rId3"/>
          <a:stretch>
            <a:fillRect/>
          </a:stretch>
        </p:blipFill>
        <p:spPr>
          <a:xfrm>
            <a:off x="7614610" y="321291"/>
            <a:ext cx="1196731" cy="1113258"/>
          </a:xfrm>
          <a:prstGeom prst="rect">
            <a:avLst/>
          </a:prstGeom>
        </p:spPr>
      </p:pic>
    </p:spTree>
    <p:extLst>
      <p:ext uri="{BB962C8B-B14F-4D97-AF65-F5344CB8AC3E}">
        <p14:creationId xmlns:p14="http://schemas.microsoft.com/office/powerpoint/2010/main" val="4162044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49C47-4DEB-F74C-D497-EE0AC6165CDC}"/>
            </a:ext>
          </a:extLst>
        </p:cNvPr>
        <p:cNvGrpSpPr/>
        <p:nvPr/>
      </p:nvGrpSpPr>
      <p:grpSpPr>
        <a:xfrm>
          <a:off x="0" y="0"/>
          <a:ext cx="0" cy="0"/>
          <a:chOff x="0" y="0"/>
          <a:chExt cx="0" cy="0"/>
        </a:xfrm>
      </p:grpSpPr>
      <p:pic>
        <p:nvPicPr>
          <p:cNvPr id="5" name="Picture 2">
            <a:extLst>
              <a:ext uri="{FF2B5EF4-FFF2-40B4-BE49-F238E27FC236}">
                <a16:creationId xmlns:a16="http://schemas.microsoft.com/office/drawing/2014/main" id="{7AFD5189-73AE-C890-12F6-938059142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024" y="-297998"/>
            <a:ext cx="2341088" cy="2341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F0F83D-A671-7A33-DF5C-DCCBB193EEE1}"/>
              </a:ext>
            </a:extLst>
          </p:cNvPr>
          <p:cNvSpPr>
            <a:spLocks noGrp="1"/>
          </p:cNvSpPr>
          <p:nvPr>
            <p:ph type="title"/>
          </p:nvPr>
        </p:nvSpPr>
        <p:spPr/>
        <p:txBody>
          <a:bodyPr rtlCol="0">
            <a:normAutofit/>
          </a:bodyPr>
          <a:lstStyle/>
          <a:p>
            <a:pPr fontAlgn="auto">
              <a:spcAft>
                <a:spcPts val="0"/>
              </a:spcAft>
              <a:defRPr/>
            </a:pPr>
            <a:r>
              <a:rPr lang="en-US" dirty="0"/>
              <a:t>Collaborative Definition</a:t>
            </a:r>
          </a:p>
        </p:txBody>
      </p:sp>
      <p:sp>
        <p:nvSpPr>
          <p:cNvPr id="27650" name="Content Placeholder 2">
            <a:extLst>
              <a:ext uri="{FF2B5EF4-FFF2-40B4-BE49-F238E27FC236}">
                <a16:creationId xmlns:a16="http://schemas.microsoft.com/office/drawing/2014/main" id="{2FFDB9B9-E15E-7AC2-2E26-20B740393013}"/>
              </a:ext>
            </a:extLst>
          </p:cNvPr>
          <p:cNvSpPr>
            <a:spLocks noGrp="1" noChangeArrowheads="1"/>
          </p:cNvSpPr>
          <p:nvPr>
            <p:ph sz="half" idx="1"/>
          </p:nvPr>
        </p:nvSpPr>
        <p:spPr>
          <a:xfrm>
            <a:off x="628650" y="1370013"/>
            <a:ext cx="8110556" cy="3262312"/>
          </a:xfrm>
        </p:spPr>
        <p:txBody>
          <a:bodyPr/>
          <a:lstStyle/>
          <a:p>
            <a:pPr marL="64008" indent="0">
              <a:buNone/>
            </a:pPr>
            <a:r>
              <a:rPr lang="en-US" altLang="en-US" dirty="0"/>
              <a:t>In your groups, create a PSA presentation titled, </a:t>
            </a:r>
            <a:br>
              <a:rPr lang="en-US" altLang="en-US" dirty="0"/>
            </a:br>
            <a:r>
              <a:rPr lang="en-US" altLang="en-US" dirty="0"/>
              <a:t>“How Teens Can Use Social Media Responsibly.”</a:t>
            </a:r>
          </a:p>
          <a:p>
            <a:pPr marL="64008" indent="0">
              <a:buNone/>
            </a:pPr>
            <a:r>
              <a:rPr lang="en-US" altLang="en-US" dirty="0"/>
              <a:t>For the presentation, you will: </a:t>
            </a:r>
          </a:p>
          <a:p>
            <a:r>
              <a:rPr lang="en-US" altLang="en-US" dirty="0"/>
              <a:t>Use at least one item from the Presentation Resources Google Doc for your evidence </a:t>
            </a:r>
            <a:r>
              <a:rPr lang="en" sz="2800" dirty="0"/>
              <a:t>(</a:t>
            </a:r>
            <a:r>
              <a:rPr lang="en-US" sz="2800" dirty="0">
                <a:hlinkClick r:id="rId4"/>
              </a:rPr>
              <a:t>http://k20.ou.edu/socialmedia-and-teens</a:t>
            </a:r>
            <a:r>
              <a:rPr lang="en-US" sz="2800" dirty="0"/>
              <a:t>)</a:t>
            </a:r>
            <a:r>
              <a:rPr lang="en" sz="2800" dirty="0"/>
              <a:t>.</a:t>
            </a:r>
          </a:p>
          <a:p>
            <a:r>
              <a:rPr lang="en" altLang="en-US" sz="2800" dirty="0"/>
              <a:t>Include at least one Google Workspace application of your choice.</a:t>
            </a:r>
            <a:endParaRPr lang="en-US" altLang="en-US" dirty="0"/>
          </a:p>
        </p:txBody>
      </p:sp>
    </p:spTree>
    <p:extLst>
      <p:ext uri="{BB962C8B-B14F-4D97-AF65-F5344CB8AC3E}">
        <p14:creationId xmlns:p14="http://schemas.microsoft.com/office/powerpoint/2010/main" val="2475855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7B3AF-706A-824E-1BF4-7106E39F5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C9382-D8E3-ACDE-BAF3-F3FB9B1575D2}"/>
              </a:ext>
            </a:extLst>
          </p:cNvPr>
          <p:cNvSpPr>
            <a:spLocks noGrp="1"/>
          </p:cNvSpPr>
          <p:nvPr>
            <p:ph type="title"/>
          </p:nvPr>
        </p:nvSpPr>
        <p:spPr/>
        <p:txBody>
          <a:bodyPr rtlCol="0">
            <a:normAutofit/>
          </a:bodyPr>
          <a:lstStyle/>
          <a:p>
            <a:pPr fontAlgn="auto">
              <a:spcAft>
                <a:spcPts val="0"/>
              </a:spcAft>
              <a:defRPr/>
            </a:pPr>
            <a:r>
              <a:rPr lang="en-US" dirty="0"/>
              <a:t>Gallery Walk</a:t>
            </a:r>
          </a:p>
        </p:txBody>
      </p:sp>
      <p:sp>
        <p:nvSpPr>
          <p:cNvPr id="25602" name="Content Placeholder 2">
            <a:extLst>
              <a:ext uri="{FF2B5EF4-FFF2-40B4-BE49-F238E27FC236}">
                <a16:creationId xmlns:a16="http://schemas.microsoft.com/office/drawing/2014/main" id="{C6941898-5F8A-68B8-691C-27E9961AC3C0}"/>
              </a:ext>
            </a:extLst>
          </p:cNvPr>
          <p:cNvSpPr>
            <a:spLocks noGrp="1" noChangeArrowheads="1"/>
          </p:cNvSpPr>
          <p:nvPr>
            <p:ph idx="4294967295"/>
          </p:nvPr>
        </p:nvSpPr>
        <p:spPr/>
        <p:txBody>
          <a:bodyPr/>
          <a:lstStyle/>
          <a:p>
            <a:pPr marL="578358" indent="-514350">
              <a:buFont typeface="+mj-lt"/>
              <a:buAutoNum type="arabicPeriod"/>
            </a:pPr>
            <a:r>
              <a:rPr lang="en-US" altLang="en-US" dirty="0"/>
              <a:t>Elect a “docent” from your group to stay and explain your presentation to visiting groups. </a:t>
            </a:r>
          </a:p>
          <a:p>
            <a:pPr marL="578358" indent="-514350">
              <a:buFont typeface="+mj-lt"/>
              <a:buAutoNum type="arabicPeriod"/>
            </a:pPr>
            <a:r>
              <a:rPr lang="en-US" altLang="en-US" dirty="0"/>
              <a:t>Rotate clockwise through the presentation with your other group members. Leave a sticky note with your feedback. </a:t>
            </a:r>
          </a:p>
          <a:p>
            <a:pPr marL="578358" indent="-514350">
              <a:buFont typeface="+mj-lt"/>
              <a:buAutoNum type="arabicPeriod"/>
            </a:pPr>
            <a:r>
              <a:rPr lang="en-US" altLang="en-US" dirty="0"/>
              <a:t>When you returned to your own presentation, discuss the feedback you received.</a:t>
            </a:r>
          </a:p>
        </p:txBody>
      </p:sp>
      <p:pic>
        <p:nvPicPr>
          <p:cNvPr id="5" name="Picture 4">
            <a:extLst>
              <a:ext uri="{FF2B5EF4-FFF2-40B4-BE49-F238E27FC236}">
                <a16:creationId xmlns:a16="http://schemas.microsoft.com/office/drawing/2014/main" id="{D66C216A-0E8A-402C-DF8B-015C8E4B8F46}"/>
              </a:ext>
            </a:extLst>
          </p:cNvPr>
          <p:cNvPicPr>
            <a:picLocks noChangeAspect="1"/>
          </p:cNvPicPr>
          <p:nvPr/>
        </p:nvPicPr>
        <p:blipFill>
          <a:blip r:embed="rId3"/>
          <a:stretch>
            <a:fillRect/>
          </a:stretch>
        </p:blipFill>
        <p:spPr>
          <a:xfrm>
            <a:off x="6869800" y="346340"/>
            <a:ext cx="2023672" cy="1023674"/>
          </a:xfrm>
          <a:prstGeom prst="rect">
            <a:avLst/>
          </a:prstGeom>
        </p:spPr>
      </p:pic>
    </p:spTree>
    <p:extLst>
      <p:ext uri="{BB962C8B-B14F-4D97-AF65-F5344CB8AC3E}">
        <p14:creationId xmlns:p14="http://schemas.microsoft.com/office/powerpoint/2010/main" val="3103224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DE5B1-A990-D59C-E779-C5DF66827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1158B-FD2D-69AD-46E7-7D1E7E7AF008}"/>
              </a:ext>
            </a:extLst>
          </p:cNvPr>
          <p:cNvSpPr>
            <a:spLocks noGrp="1"/>
          </p:cNvSpPr>
          <p:nvPr>
            <p:ph type="title"/>
          </p:nvPr>
        </p:nvSpPr>
        <p:spPr/>
        <p:txBody>
          <a:bodyPr rtlCol="0">
            <a:normAutofit/>
          </a:bodyPr>
          <a:lstStyle/>
          <a:p>
            <a:pPr fontAlgn="auto">
              <a:spcAft>
                <a:spcPts val="0"/>
              </a:spcAft>
              <a:defRPr/>
            </a:pPr>
            <a:r>
              <a:rPr lang="en-US" dirty="0"/>
              <a:t>Four Corners: Revisited</a:t>
            </a:r>
          </a:p>
        </p:txBody>
      </p:sp>
      <p:sp>
        <p:nvSpPr>
          <p:cNvPr id="25602" name="Content Placeholder 2">
            <a:extLst>
              <a:ext uri="{FF2B5EF4-FFF2-40B4-BE49-F238E27FC236}">
                <a16:creationId xmlns:a16="http://schemas.microsoft.com/office/drawing/2014/main" id="{5FA1BB0E-153B-4483-825A-37998DCB1109}"/>
              </a:ext>
            </a:extLst>
          </p:cNvPr>
          <p:cNvSpPr>
            <a:spLocks noGrp="1" noChangeArrowheads="1"/>
          </p:cNvSpPr>
          <p:nvPr>
            <p:ph idx="4294967295"/>
          </p:nvPr>
        </p:nvSpPr>
        <p:spPr/>
        <p:txBody>
          <a:bodyPr/>
          <a:lstStyle/>
          <a:p>
            <a:pPr marL="64008" indent="0">
              <a:buNone/>
            </a:pPr>
            <a:r>
              <a:rPr lang="en-US" altLang="en-US" dirty="0"/>
              <a:t>Now that you have created and viewed presentations related to teens’ use of social media, consider this statement again:</a:t>
            </a:r>
          </a:p>
          <a:p>
            <a:pPr marL="64008" indent="0">
              <a:buNone/>
            </a:pPr>
            <a:r>
              <a:rPr lang="en-US" altLang="en-US" i="1" dirty="0">
                <a:solidFill>
                  <a:schemeClr val="accent2"/>
                </a:solidFill>
              </a:rPr>
              <a:t>Social media is a positive influence on teens.</a:t>
            </a:r>
          </a:p>
          <a:p>
            <a:pPr marL="64008" indent="0">
              <a:buNone/>
            </a:pPr>
            <a:r>
              <a:rPr lang="en-US" altLang="en-US" dirty="0"/>
              <a:t>Have your thoughts changed?</a:t>
            </a:r>
          </a:p>
        </p:txBody>
      </p:sp>
      <p:pic>
        <p:nvPicPr>
          <p:cNvPr id="4" name="Picture 3">
            <a:extLst>
              <a:ext uri="{FF2B5EF4-FFF2-40B4-BE49-F238E27FC236}">
                <a16:creationId xmlns:a16="http://schemas.microsoft.com/office/drawing/2014/main" id="{44661AF2-6629-69CD-91E6-76663A1D8077}"/>
              </a:ext>
            </a:extLst>
          </p:cNvPr>
          <p:cNvPicPr>
            <a:picLocks noChangeAspect="1"/>
          </p:cNvPicPr>
          <p:nvPr/>
        </p:nvPicPr>
        <p:blipFill>
          <a:blip r:embed="rId3"/>
          <a:stretch>
            <a:fillRect/>
          </a:stretch>
        </p:blipFill>
        <p:spPr>
          <a:xfrm>
            <a:off x="7614610" y="321291"/>
            <a:ext cx="1196731" cy="1113258"/>
          </a:xfrm>
          <a:prstGeom prst="rect">
            <a:avLst/>
          </a:prstGeom>
        </p:spPr>
      </p:pic>
    </p:spTree>
    <p:extLst>
      <p:ext uri="{BB962C8B-B14F-4D97-AF65-F5344CB8AC3E}">
        <p14:creationId xmlns:p14="http://schemas.microsoft.com/office/powerpoint/2010/main" val="4213354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0FAF-B7D3-74EC-74C6-4A81AF5BACAA}"/>
            </a:ext>
          </a:extLst>
        </p:cNvPr>
        <p:cNvGrpSpPr/>
        <p:nvPr/>
      </p:nvGrpSpPr>
      <p:grpSpPr>
        <a:xfrm>
          <a:off x="0" y="0"/>
          <a:ext cx="0" cy="0"/>
          <a:chOff x="0" y="0"/>
          <a:chExt cx="0" cy="0"/>
        </a:xfrm>
      </p:grpSpPr>
      <p:pic>
        <p:nvPicPr>
          <p:cNvPr id="3" name="Google Shape;525;p106">
            <a:extLst>
              <a:ext uri="{FF2B5EF4-FFF2-40B4-BE49-F238E27FC236}">
                <a16:creationId xmlns:a16="http://schemas.microsoft.com/office/drawing/2014/main" id="{2B686D72-62B6-AF11-A1C6-C7B18115F574}"/>
              </a:ext>
            </a:extLst>
          </p:cNvPr>
          <p:cNvPicPr preferRelativeResize="0">
            <a:picLocks noChangeAspect="1"/>
          </p:cNvPicPr>
          <p:nvPr/>
        </p:nvPicPr>
        <p:blipFill>
          <a:blip r:embed="rId3">
            <a:alphaModFix/>
          </a:blip>
          <a:stretch>
            <a:fillRect/>
          </a:stretch>
        </p:blipFill>
        <p:spPr>
          <a:xfrm>
            <a:off x="4452569" y="499624"/>
            <a:ext cx="3207187" cy="4144251"/>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A0BEFA01-8098-71AB-5063-B2B69AADD4EC}"/>
              </a:ext>
            </a:extLst>
          </p:cNvPr>
          <p:cNvSpPr txBox="1">
            <a:spLocks/>
          </p:cNvSpPr>
          <p:nvPr/>
        </p:nvSpPr>
        <p:spPr bwMode="auto">
          <a:xfrm>
            <a:off x="628650" y="771525"/>
            <a:ext cx="3492776"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1" fontAlgn="base" hangingPunct="1">
              <a:lnSpc>
                <a:spcPct val="90000"/>
              </a:lnSpc>
              <a:spcBef>
                <a:spcPct val="0"/>
              </a:spcBef>
              <a:spcAft>
                <a:spcPct val="0"/>
              </a:spcAft>
              <a:defRPr sz="3600" kern="1200">
                <a:solidFill>
                  <a:schemeClr val="accent3"/>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pPr fontAlgn="auto">
              <a:spcAft>
                <a:spcPts val="0"/>
              </a:spcAft>
              <a:defRPr/>
            </a:pPr>
            <a:r>
              <a:rPr lang="en-US" dirty="0"/>
              <a:t>Authentic Lesson </a:t>
            </a:r>
            <a:br>
              <a:rPr lang="en-US" dirty="0"/>
            </a:br>
            <a:r>
              <a:rPr lang="en-US" dirty="0"/>
              <a:t>Reflection Tool</a:t>
            </a:r>
          </a:p>
        </p:txBody>
      </p:sp>
    </p:spTree>
    <p:extLst>
      <p:ext uri="{BB962C8B-B14F-4D97-AF65-F5344CB8AC3E}">
        <p14:creationId xmlns:p14="http://schemas.microsoft.com/office/powerpoint/2010/main" val="92757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BBF3A-3157-0075-AAA6-6C20B0A5F41D}"/>
            </a:ext>
          </a:extLst>
        </p:cNvPr>
        <p:cNvGrpSpPr/>
        <p:nvPr/>
      </p:nvGrpSpPr>
      <p:grpSpPr>
        <a:xfrm>
          <a:off x="0" y="0"/>
          <a:ext cx="0" cy="0"/>
          <a:chOff x="0" y="0"/>
          <a:chExt cx="0" cy="0"/>
        </a:xfrm>
      </p:grpSpPr>
      <p:sp>
        <p:nvSpPr>
          <p:cNvPr id="23553" name="Title 3">
            <a:extLst>
              <a:ext uri="{FF2B5EF4-FFF2-40B4-BE49-F238E27FC236}">
                <a16:creationId xmlns:a16="http://schemas.microsoft.com/office/drawing/2014/main" id="{37E814BC-9DDC-E7CD-0AC4-391060D9837D}"/>
              </a:ext>
            </a:extLst>
          </p:cNvPr>
          <p:cNvSpPr>
            <a:spLocks noGrp="1" noChangeArrowheads="1"/>
          </p:cNvSpPr>
          <p:nvPr>
            <p:ph type="title"/>
          </p:nvPr>
        </p:nvSpPr>
        <p:spPr>
          <a:xfrm>
            <a:off x="623888" y="818790"/>
            <a:ext cx="7886700" cy="1033093"/>
          </a:xfrm>
        </p:spPr>
        <p:txBody>
          <a:bodyPr>
            <a:normAutofit/>
          </a:bodyPr>
          <a:lstStyle/>
          <a:p>
            <a:r>
              <a:rPr lang="en-US" altLang="en-US" sz="4800" dirty="0"/>
              <a:t>GEAR UP for the FUTURE Goals</a:t>
            </a:r>
          </a:p>
        </p:txBody>
      </p:sp>
      <p:sp>
        <p:nvSpPr>
          <p:cNvPr id="23554" name="Text Placeholder 4">
            <a:extLst>
              <a:ext uri="{FF2B5EF4-FFF2-40B4-BE49-F238E27FC236}">
                <a16:creationId xmlns:a16="http://schemas.microsoft.com/office/drawing/2014/main" id="{8DE09049-7207-6518-011D-DBA13506F0F4}"/>
              </a:ext>
            </a:extLst>
          </p:cNvPr>
          <p:cNvSpPr>
            <a:spLocks noGrp="1" noChangeArrowheads="1"/>
          </p:cNvSpPr>
          <p:nvPr>
            <p:ph type="body" sz="quarter" idx="10"/>
          </p:nvPr>
        </p:nvSpPr>
        <p:spPr>
          <a:xfrm>
            <a:off x="623888" y="1800186"/>
            <a:ext cx="7885112" cy="1397000"/>
          </a:xfrm>
        </p:spPr>
        <p:txBody>
          <a:bodyPr/>
          <a:lstStyle/>
          <a:p>
            <a:pPr marL="578358" indent="-514350">
              <a:buFont typeface="+mj-lt"/>
              <a:buAutoNum type="arabicPeriod"/>
            </a:pPr>
            <a:r>
              <a:rPr lang="en-US" altLang="en-US" sz="2400" dirty="0"/>
              <a:t>Increase cohort academic performance and preparation for postsecondary education (PSE). </a:t>
            </a:r>
          </a:p>
          <a:p>
            <a:pPr marL="578358" indent="-514350">
              <a:buFont typeface="+mj-lt"/>
              <a:buAutoNum type="arabicPeriod"/>
            </a:pPr>
            <a:r>
              <a:rPr lang="en-US" altLang="en-US" sz="2400" dirty="0"/>
              <a:t>Increase high school graduation and PSE participation.</a:t>
            </a:r>
          </a:p>
          <a:p>
            <a:pPr marL="578358" indent="-514350">
              <a:buFont typeface="+mj-lt"/>
              <a:buAutoNum type="arabicPeriod"/>
            </a:pPr>
            <a:r>
              <a:rPr lang="en-US" altLang="en-US" sz="2400" dirty="0"/>
              <a:t>Increase student educational expectations and increase student and family knowledge of PSE options, preparation, and financing. </a:t>
            </a:r>
          </a:p>
        </p:txBody>
      </p:sp>
    </p:spTree>
    <p:extLst>
      <p:ext uri="{BB962C8B-B14F-4D97-AF65-F5344CB8AC3E}">
        <p14:creationId xmlns:p14="http://schemas.microsoft.com/office/powerpoint/2010/main" val="2430488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6393D-9BCA-88A5-01A7-3F94CDA538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C8968-3262-7981-153E-5DD3793107C8}"/>
              </a:ext>
            </a:extLst>
          </p:cNvPr>
          <p:cNvSpPr>
            <a:spLocks noGrp="1"/>
          </p:cNvSpPr>
          <p:nvPr>
            <p:ph type="title"/>
          </p:nvPr>
        </p:nvSpPr>
        <p:spPr/>
        <p:txBody>
          <a:bodyPr rtlCol="0">
            <a:normAutofit/>
          </a:bodyPr>
          <a:lstStyle/>
          <a:p>
            <a:pPr fontAlgn="auto">
              <a:spcAft>
                <a:spcPts val="0"/>
              </a:spcAft>
              <a:defRPr/>
            </a:pPr>
            <a:r>
              <a:rPr lang="en-US" dirty="0"/>
              <a:t>Authentic Reflection Jigsaw</a:t>
            </a:r>
          </a:p>
        </p:txBody>
      </p:sp>
      <p:sp>
        <p:nvSpPr>
          <p:cNvPr id="25602" name="Content Placeholder 2">
            <a:extLst>
              <a:ext uri="{FF2B5EF4-FFF2-40B4-BE49-F238E27FC236}">
                <a16:creationId xmlns:a16="http://schemas.microsoft.com/office/drawing/2014/main" id="{DAC34283-1D3A-6412-00B3-4F79AAF8EEC7}"/>
              </a:ext>
            </a:extLst>
          </p:cNvPr>
          <p:cNvSpPr>
            <a:spLocks noGrp="1" noChangeArrowheads="1"/>
          </p:cNvSpPr>
          <p:nvPr>
            <p:ph idx="4294967295"/>
          </p:nvPr>
        </p:nvSpPr>
        <p:spPr/>
        <p:txBody>
          <a:bodyPr/>
          <a:lstStyle/>
          <a:p>
            <a:pPr marL="578358" indent="-514350">
              <a:buFont typeface="+mj-lt"/>
              <a:buAutoNum type="arabicPeriod"/>
            </a:pPr>
            <a:r>
              <a:rPr lang="en" dirty="0"/>
              <a:t>Discuss the authenticity </a:t>
            </a:r>
            <a:r>
              <a:rPr lang="en-US" dirty="0"/>
              <a:t>element that you were assigned. Did the lesson demonstrate this component? If so, where? </a:t>
            </a:r>
          </a:p>
          <a:p>
            <a:pPr marL="578358" indent="-514350">
              <a:buFont typeface="+mj-lt"/>
              <a:buAutoNum type="arabicPeriod"/>
            </a:pPr>
            <a:r>
              <a:rPr lang="en" dirty="0"/>
              <a:t>How could this lesson be modified to make it even more authentic? </a:t>
            </a:r>
          </a:p>
          <a:p>
            <a:pPr marL="578358" indent="-514350">
              <a:buFont typeface="+mj-lt"/>
              <a:buAutoNum type="arabicPeriod"/>
            </a:pPr>
            <a:r>
              <a:rPr lang="en" dirty="0"/>
              <a:t>Could this lesson have been completed without the use of technology? </a:t>
            </a:r>
            <a:r>
              <a:rPr lang="en-US" dirty="0"/>
              <a:t>How did technology contribute to this lesson?</a:t>
            </a:r>
            <a:endParaRPr lang="en-US" altLang="en-US" dirty="0"/>
          </a:p>
        </p:txBody>
      </p:sp>
      <p:pic>
        <p:nvPicPr>
          <p:cNvPr id="4" name="Picture 3">
            <a:extLst>
              <a:ext uri="{FF2B5EF4-FFF2-40B4-BE49-F238E27FC236}">
                <a16:creationId xmlns:a16="http://schemas.microsoft.com/office/drawing/2014/main" id="{FFE6159B-3634-A13F-C6DA-6BE709B8AA2E}"/>
              </a:ext>
            </a:extLst>
          </p:cNvPr>
          <p:cNvPicPr>
            <a:picLocks noChangeAspect="1"/>
          </p:cNvPicPr>
          <p:nvPr/>
        </p:nvPicPr>
        <p:blipFill>
          <a:blip r:embed="rId3"/>
          <a:stretch>
            <a:fillRect/>
          </a:stretch>
        </p:blipFill>
        <p:spPr>
          <a:xfrm>
            <a:off x="7094053" y="106526"/>
            <a:ext cx="1665952" cy="1665952"/>
          </a:xfrm>
          <a:prstGeom prst="rect">
            <a:avLst/>
          </a:prstGeom>
        </p:spPr>
      </p:pic>
    </p:spTree>
    <p:extLst>
      <p:ext uri="{BB962C8B-B14F-4D97-AF65-F5344CB8AC3E}">
        <p14:creationId xmlns:p14="http://schemas.microsoft.com/office/powerpoint/2010/main" val="210478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29A1B-1923-A408-8274-3448500F4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FE3B0-AE8D-8DD5-CCAF-5FB91653E40E}"/>
              </a:ext>
            </a:extLst>
          </p:cNvPr>
          <p:cNvSpPr>
            <a:spLocks noGrp="1"/>
          </p:cNvSpPr>
          <p:nvPr>
            <p:ph type="title"/>
          </p:nvPr>
        </p:nvSpPr>
        <p:spPr/>
        <p:txBody>
          <a:bodyPr rtlCol="0">
            <a:normAutofit/>
          </a:bodyPr>
          <a:lstStyle/>
          <a:p>
            <a:pPr fontAlgn="auto">
              <a:spcAft>
                <a:spcPts val="0"/>
              </a:spcAft>
              <a:defRPr/>
            </a:pPr>
            <a:r>
              <a:rPr lang="en-US" dirty="0"/>
              <a:t>How Can I Incorporate This in My Class?</a:t>
            </a:r>
          </a:p>
        </p:txBody>
      </p:sp>
      <p:sp>
        <p:nvSpPr>
          <p:cNvPr id="25602" name="Content Placeholder 2">
            <a:extLst>
              <a:ext uri="{FF2B5EF4-FFF2-40B4-BE49-F238E27FC236}">
                <a16:creationId xmlns:a16="http://schemas.microsoft.com/office/drawing/2014/main" id="{43039C8B-CE96-040F-BD6C-6ADEE22AC480}"/>
              </a:ext>
            </a:extLst>
          </p:cNvPr>
          <p:cNvSpPr>
            <a:spLocks noGrp="1" noChangeArrowheads="1"/>
          </p:cNvSpPr>
          <p:nvPr>
            <p:ph idx="4294967295"/>
          </p:nvPr>
        </p:nvSpPr>
        <p:spPr>
          <a:xfrm>
            <a:off x="628651" y="1370013"/>
            <a:ext cx="4646468" cy="3262312"/>
          </a:xfrm>
        </p:spPr>
        <p:txBody>
          <a:bodyPr/>
          <a:lstStyle/>
          <a:p>
            <a:r>
              <a:rPr lang="en" sz="2200" dirty="0"/>
              <a:t>Think about a lesson that you will be completing with your students </a:t>
            </a:r>
            <a:r>
              <a:rPr lang="en-US" sz="2200" dirty="0"/>
              <a:t>soon</a:t>
            </a:r>
            <a:r>
              <a:rPr lang="en" sz="2200" dirty="0"/>
              <a:t>.</a:t>
            </a:r>
          </a:p>
          <a:p>
            <a:r>
              <a:rPr lang="en" sz="2200" dirty="0"/>
              <a:t>Brainstorm one way you can embed or incorporate Google Workspace and/or content from today’s session.</a:t>
            </a:r>
          </a:p>
          <a:p>
            <a:r>
              <a:rPr lang="en" sz="2200" dirty="0"/>
              <a:t>Share </a:t>
            </a:r>
            <a:r>
              <a:rPr lang="en-US" sz="2200" dirty="0"/>
              <a:t>your thoughts</a:t>
            </a:r>
            <a:r>
              <a:rPr lang="en" sz="2200" dirty="0"/>
              <a:t> with a new Elbow Part</a:t>
            </a:r>
            <a:r>
              <a:rPr lang="en-US" sz="2200" dirty="0" err="1"/>
              <a:t>ner</a:t>
            </a:r>
            <a:r>
              <a:rPr lang="en-US" sz="2200" dirty="0"/>
              <a:t>.</a:t>
            </a:r>
            <a:endParaRPr lang="en-US" altLang="en-US" sz="2200" dirty="0"/>
          </a:p>
        </p:txBody>
      </p:sp>
      <p:pic>
        <p:nvPicPr>
          <p:cNvPr id="3" name="Picture 2" descr="A group of people sitting at a desk&#10;&#10;Description automatically generated">
            <a:extLst>
              <a:ext uri="{FF2B5EF4-FFF2-40B4-BE49-F238E27FC236}">
                <a16:creationId xmlns:a16="http://schemas.microsoft.com/office/drawing/2014/main" id="{71256AAF-3472-0F65-6A2D-2543A1931F0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75119" y="1506333"/>
            <a:ext cx="3388659" cy="2253740"/>
          </a:xfrm>
          <a:prstGeom prst="rect">
            <a:avLst/>
          </a:prstGeom>
        </p:spPr>
      </p:pic>
      <p:sp>
        <p:nvSpPr>
          <p:cNvPr id="5" name="TextBox 4">
            <a:extLst>
              <a:ext uri="{FF2B5EF4-FFF2-40B4-BE49-F238E27FC236}">
                <a16:creationId xmlns:a16="http://schemas.microsoft.com/office/drawing/2014/main" id="{61D42342-C46B-9102-6DF6-E26E6BF868F2}"/>
              </a:ext>
            </a:extLst>
          </p:cNvPr>
          <p:cNvSpPr txBox="1"/>
          <p:nvPr/>
        </p:nvSpPr>
        <p:spPr>
          <a:xfrm>
            <a:off x="5179188" y="3760073"/>
            <a:ext cx="2774952" cy="3693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hlinkClick r:id="rId4" tooltip="https://ww2.kqed.org/mindshift/2012/07/19/whats-the-best-way-to-practice-project-based-learning/"/>
              </a:rPr>
              <a:t>This Photo</a:t>
            </a:r>
            <a:r>
              <a:rPr lang="en-US" sz="900" dirty="0">
                <a:latin typeface="Calibri" panose="020F0502020204030204" pitchFamily="34" charset="0"/>
                <a:ea typeface="Calibri" panose="020F0502020204030204" pitchFamily="34" charset="0"/>
                <a:cs typeface="Calibri" panose="020F0502020204030204" pitchFamily="34" charset="0"/>
              </a:rPr>
              <a:t> by Unknown Author is licensed under </a:t>
            </a:r>
            <a:r>
              <a:rPr lang="en-US" sz="900" dirty="0">
                <a:latin typeface="Calibri" panose="020F0502020204030204" pitchFamily="34" charset="0"/>
                <a:ea typeface="Calibri" panose="020F0502020204030204" pitchFamily="34" charset="0"/>
                <a:cs typeface="Calibri" panose="020F0502020204030204" pitchFamily="34" charset="0"/>
                <a:hlinkClick r:id="rId5" tooltip="https://creativecommons.org/licenses/by-nc-sa/3.0/"/>
              </a:rPr>
              <a:t>CC BY-SA-NC</a:t>
            </a:r>
            <a:endParaRPr lang="en-US" sz="9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4538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3BAE-1DF4-B7E6-7446-204B8152F7AE}"/>
              </a:ext>
            </a:extLst>
          </p:cNvPr>
          <p:cNvSpPr>
            <a:spLocks noGrp="1"/>
          </p:cNvSpPr>
          <p:nvPr>
            <p:ph type="title"/>
          </p:nvPr>
        </p:nvSpPr>
        <p:spPr/>
        <p:txBody>
          <a:bodyPr rtlCol="0">
            <a:normAutofit/>
          </a:bodyPr>
          <a:lstStyle/>
          <a:p>
            <a:pPr fontAlgn="auto">
              <a:spcAft>
                <a:spcPts val="0"/>
              </a:spcAft>
              <a:defRPr/>
            </a:pPr>
            <a:r>
              <a:rPr lang="en-US" dirty="0"/>
              <a:t>Rapid Feedback Form</a:t>
            </a:r>
          </a:p>
        </p:txBody>
      </p:sp>
      <p:pic>
        <p:nvPicPr>
          <p:cNvPr id="4" name="Picture 2">
            <a:extLst>
              <a:ext uri="{FF2B5EF4-FFF2-40B4-BE49-F238E27FC236}">
                <a16:creationId xmlns:a16="http://schemas.microsoft.com/office/drawing/2014/main" id="{0535A3A9-3423-B36F-2486-8703DD370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561" y="1268413"/>
            <a:ext cx="5596877" cy="3387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29BF6-BC27-BD0B-A281-5954BF838211}"/>
            </a:ext>
          </a:extLst>
        </p:cNvPr>
        <p:cNvGrpSpPr/>
        <p:nvPr/>
      </p:nvGrpSpPr>
      <p:grpSpPr>
        <a:xfrm>
          <a:off x="0" y="0"/>
          <a:ext cx="0" cy="0"/>
          <a:chOff x="0" y="0"/>
          <a:chExt cx="0" cy="0"/>
        </a:xfrm>
      </p:grpSpPr>
      <p:sp>
        <p:nvSpPr>
          <p:cNvPr id="23553" name="Title 3">
            <a:extLst>
              <a:ext uri="{FF2B5EF4-FFF2-40B4-BE49-F238E27FC236}">
                <a16:creationId xmlns:a16="http://schemas.microsoft.com/office/drawing/2014/main" id="{2A71ABE7-FBF7-FD5E-FCA6-3DD618FB1B68}"/>
              </a:ext>
            </a:extLst>
          </p:cNvPr>
          <p:cNvSpPr>
            <a:spLocks noGrp="1" noChangeArrowheads="1"/>
          </p:cNvSpPr>
          <p:nvPr>
            <p:ph type="title"/>
          </p:nvPr>
        </p:nvSpPr>
        <p:spPr>
          <a:xfrm>
            <a:off x="623888" y="818790"/>
            <a:ext cx="7886700" cy="1033093"/>
          </a:xfrm>
        </p:spPr>
        <p:txBody>
          <a:bodyPr>
            <a:normAutofit/>
          </a:bodyPr>
          <a:lstStyle/>
          <a:p>
            <a:r>
              <a:rPr lang="en-US" altLang="en-US" sz="4800" dirty="0"/>
              <a:t>Session Objectives</a:t>
            </a:r>
          </a:p>
        </p:txBody>
      </p:sp>
      <p:sp>
        <p:nvSpPr>
          <p:cNvPr id="23554" name="Text Placeholder 4">
            <a:extLst>
              <a:ext uri="{FF2B5EF4-FFF2-40B4-BE49-F238E27FC236}">
                <a16:creationId xmlns:a16="http://schemas.microsoft.com/office/drawing/2014/main" id="{A3010468-A1D8-0106-21F5-B2133FAC8C59}"/>
              </a:ext>
            </a:extLst>
          </p:cNvPr>
          <p:cNvSpPr>
            <a:spLocks noGrp="1" noChangeArrowheads="1"/>
          </p:cNvSpPr>
          <p:nvPr>
            <p:ph type="body" sz="quarter" idx="10"/>
          </p:nvPr>
        </p:nvSpPr>
        <p:spPr>
          <a:xfrm>
            <a:off x="623888" y="1800186"/>
            <a:ext cx="7885112" cy="1397000"/>
          </a:xfrm>
        </p:spPr>
        <p:txBody>
          <a:bodyPr/>
          <a:lstStyle/>
          <a:p>
            <a:r>
              <a:rPr lang="en-US" altLang="en-US" sz="2200" dirty="0"/>
              <a:t>Explore various Google Workplace applications using a Chromebook.</a:t>
            </a:r>
          </a:p>
          <a:p>
            <a:r>
              <a:rPr lang="en-US" altLang="en-US" sz="2200" dirty="0"/>
              <a:t>Experience and analyze an authentic activity that integrates technology.</a:t>
            </a:r>
          </a:p>
          <a:p>
            <a:r>
              <a:rPr lang="en-US" altLang="en-US" sz="2200" dirty="0"/>
              <a:t>Identify how Google Workspace and similar tools can enhance or support components of authentic teaching.</a:t>
            </a:r>
          </a:p>
          <a:p>
            <a:r>
              <a:rPr lang="en-US" altLang="en-US" sz="2200" dirty="0"/>
              <a:t>Reflect upon how you can authentically apply Google Workspace applications in your classroom.</a:t>
            </a:r>
          </a:p>
        </p:txBody>
      </p:sp>
    </p:spTree>
    <p:extLst>
      <p:ext uri="{BB962C8B-B14F-4D97-AF65-F5344CB8AC3E}">
        <p14:creationId xmlns:p14="http://schemas.microsoft.com/office/powerpoint/2010/main" val="279122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0C87C-ED86-BE77-8356-9204BBBBC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ECDC6-1DF3-C96C-8EA3-598CD0BEF5D1}"/>
              </a:ext>
            </a:extLst>
          </p:cNvPr>
          <p:cNvSpPr>
            <a:spLocks noGrp="1"/>
          </p:cNvSpPr>
          <p:nvPr>
            <p:ph type="title"/>
          </p:nvPr>
        </p:nvSpPr>
        <p:spPr/>
        <p:txBody>
          <a:bodyPr rtlCol="0">
            <a:normAutofit/>
          </a:bodyPr>
          <a:lstStyle/>
          <a:p>
            <a:pPr fontAlgn="auto">
              <a:spcAft>
                <a:spcPts val="0"/>
              </a:spcAft>
              <a:defRPr/>
            </a:pPr>
            <a:r>
              <a:rPr lang="en-US" sz="2800" dirty="0"/>
              <a:t>How Much Do You Know About Google Workspace?</a:t>
            </a:r>
          </a:p>
        </p:txBody>
      </p:sp>
      <p:sp>
        <p:nvSpPr>
          <p:cNvPr id="25602" name="Content Placeholder 2">
            <a:extLst>
              <a:ext uri="{FF2B5EF4-FFF2-40B4-BE49-F238E27FC236}">
                <a16:creationId xmlns:a16="http://schemas.microsoft.com/office/drawing/2014/main" id="{874CA8A0-D536-3472-7F5F-9B60CE46BA41}"/>
              </a:ext>
            </a:extLst>
          </p:cNvPr>
          <p:cNvSpPr>
            <a:spLocks noGrp="1" noChangeArrowheads="1"/>
          </p:cNvSpPr>
          <p:nvPr>
            <p:ph idx="4294967295"/>
          </p:nvPr>
        </p:nvSpPr>
        <p:spPr/>
        <p:txBody>
          <a:bodyPr/>
          <a:lstStyle/>
          <a:p>
            <a:pPr marL="578358" indent="-514350">
              <a:buFont typeface="+mj-lt"/>
              <a:buAutoNum type="arabicPeriod"/>
            </a:pPr>
            <a:r>
              <a:rPr lang="en-US" altLang="en-US" dirty="0"/>
              <a:t>Take a look at the statements on the handout.</a:t>
            </a:r>
          </a:p>
          <a:p>
            <a:pPr marL="578358" indent="-514350">
              <a:buFont typeface="+mj-lt"/>
              <a:buAutoNum type="arabicPeriod"/>
            </a:pPr>
            <a:r>
              <a:rPr lang="en-US" altLang="en-US" dirty="0"/>
              <a:t>Give yourself 1 point for each task that you can do. </a:t>
            </a:r>
            <a:br>
              <a:rPr lang="en-US" altLang="en-US" dirty="0"/>
            </a:br>
            <a:r>
              <a:rPr lang="en-US" altLang="en-US" dirty="0"/>
              <a:t>If you don’t know how to do the task, then don’t award a point.</a:t>
            </a:r>
          </a:p>
          <a:p>
            <a:pPr marL="578358" indent="-514350">
              <a:buFont typeface="+mj-lt"/>
              <a:buAutoNum type="arabicPeriod"/>
            </a:pPr>
            <a:r>
              <a:rPr lang="en-US" altLang="en-US" dirty="0"/>
              <a:t>At the bottom of the handout, add your points to find the total. </a:t>
            </a:r>
            <a:br>
              <a:rPr lang="en-US" altLang="en-US" dirty="0"/>
            </a:br>
            <a:r>
              <a:rPr lang="en-US" altLang="en-US" sz="2400" dirty="0">
                <a:solidFill>
                  <a:schemeClr val="accent2"/>
                </a:solidFill>
              </a:rPr>
              <a:t>Maximum = 5</a:t>
            </a:r>
            <a:br>
              <a:rPr lang="en-US" altLang="en-US" sz="2400" dirty="0">
                <a:solidFill>
                  <a:schemeClr val="accent2"/>
                </a:solidFill>
              </a:rPr>
            </a:br>
            <a:r>
              <a:rPr lang="en-US" altLang="en-US" sz="2400" dirty="0">
                <a:solidFill>
                  <a:schemeClr val="accent2"/>
                </a:solidFill>
              </a:rPr>
              <a:t>Minimum = 0</a:t>
            </a:r>
          </a:p>
        </p:txBody>
      </p:sp>
    </p:spTree>
    <p:extLst>
      <p:ext uri="{BB962C8B-B14F-4D97-AF65-F5344CB8AC3E}">
        <p14:creationId xmlns:p14="http://schemas.microsoft.com/office/powerpoint/2010/main" val="224415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29A3-7235-F5BF-4F84-F81F112E1AC0}"/>
              </a:ext>
            </a:extLst>
          </p:cNvPr>
          <p:cNvSpPr>
            <a:spLocks noGrp="1"/>
          </p:cNvSpPr>
          <p:nvPr>
            <p:ph type="title"/>
          </p:nvPr>
        </p:nvSpPr>
        <p:spPr/>
        <p:txBody>
          <a:bodyPr rtlCol="0">
            <a:normAutofit/>
          </a:bodyPr>
          <a:lstStyle/>
          <a:p>
            <a:pPr fontAlgn="auto">
              <a:spcAft>
                <a:spcPts val="0"/>
              </a:spcAft>
              <a:defRPr/>
            </a:pPr>
            <a:r>
              <a:rPr lang="en-US" dirty="0"/>
              <a:t>Give Me Five! </a:t>
            </a:r>
          </a:p>
        </p:txBody>
      </p:sp>
      <p:sp>
        <p:nvSpPr>
          <p:cNvPr id="27650" name="Content Placeholder 2">
            <a:extLst>
              <a:ext uri="{FF2B5EF4-FFF2-40B4-BE49-F238E27FC236}">
                <a16:creationId xmlns:a16="http://schemas.microsoft.com/office/drawing/2014/main" id="{C34E89F6-1372-9578-38BE-2A6057865010}"/>
              </a:ext>
            </a:extLst>
          </p:cNvPr>
          <p:cNvSpPr>
            <a:spLocks noGrp="1" noChangeArrowheads="1"/>
          </p:cNvSpPr>
          <p:nvPr>
            <p:ph sz="half" idx="1"/>
          </p:nvPr>
        </p:nvSpPr>
        <p:spPr>
          <a:xfrm>
            <a:off x="628650" y="1370013"/>
            <a:ext cx="8110556" cy="3262312"/>
          </a:xfrm>
        </p:spPr>
        <p:txBody>
          <a:bodyPr/>
          <a:lstStyle/>
          <a:p>
            <a:r>
              <a:rPr lang="en-US" altLang="en-US" dirty="0"/>
              <a:t>Use your point total from the handout to find someone whose number combined with yours equals 5.</a:t>
            </a:r>
          </a:p>
          <a:p>
            <a:pPr lvl="1"/>
            <a:r>
              <a:rPr lang="en-US" altLang="en-US" dirty="0"/>
              <a:t>Example: You scored 5 points; find a partner who scored 0. </a:t>
            </a:r>
          </a:p>
          <a:p>
            <a:pPr lvl="1"/>
            <a:r>
              <a:rPr lang="en-US" altLang="en-US" dirty="0"/>
              <a:t>Example: You scored 2 points; find a partner who scored 3. </a:t>
            </a:r>
          </a:p>
          <a:p>
            <a:r>
              <a:rPr lang="en-US" altLang="en-US" dirty="0"/>
              <a:t>Get your partner and find a seat.			</a:t>
            </a:r>
            <a:br>
              <a:rPr lang="en-US" altLang="en-US" dirty="0"/>
            </a:br>
            <a:endParaRPr lang="en-US" altLang="en-US" dirty="0"/>
          </a:p>
        </p:txBody>
      </p:sp>
      <p:pic>
        <p:nvPicPr>
          <p:cNvPr id="4" name="Picture 3">
            <a:extLst>
              <a:ext uri="{FF2B5EF4-FFF2-40B4-BE49-F238E27FC236}">
                <a16:creationId xmlns:a16="http://schemas.microsoft.com/office/drawing/2014/main" id="{4A26F150-7236-1F87-8F40-C889BA79218E}"/>
              </a:ext>
            </a:extLst>
          </p:cNvPr>
          <p:cNvPicPr>
            <a:picLocks noChangeAspect="1"/>
          </p:cNvPicPr>
          <p:nvPr/>
        </p:nvPicPr>
        <p:blipFill>
          <a:blip r:embed="rId3"/>
          <a:stretch>
            <a:fillRect/>
          </a:stretch>
        </p:blipFill>
        <p:spPr>
          <a:xfrm>
            <a:off x="6635347" y="183871"/>
            <a:ext cx="2185765" cy="11861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6CCD4-BB21-0F3A-0BE7-59EDA7AB5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5B987-D26D-93C5-F44C-A9EF852BCD67}"/>
              </a:ext>
            </a:extLst>
          </p:cNvPr>
          <p:cNvSpPr>
            <a:spLocks noGrp="1"/>
          </p:cNvSpPr>
          <p:nvPr>
            <p:ph type="title"/>
          </p:nvPr>
        </p:nvSpPr>
        <p:spPr/>
        <p:txBody>
          <a:bodyPr rtlCol="0">
            <a:normAutofit/>
          </a:bodyPr>
          <a:lstStyle/>
          <a:p>
            <a:pPr fontAlgn="auto">
              <a:spcAft>
                <a:spcPts val="0"/>
              </a:spcAft>
              <a:defRPr/>
            </a:pPr>
            <a:r>
              <a:rPr lang="en-US" dirty="0"/>
              <a:t>Task Cards</a:t>
            </a:r>
          </a:p>
        </p:txBody>
      </p:sp>
      <p:sp>
        <p:nvSpPr>
          <p:cNvPr id="25602" name="Content Placeholder 2">
            <a:extLst>
              <a:ext uri="{FF2B5EF4-FFF2-40B4-BE49-F238E27FC236}">
                <a16:creationId xmlns:a16="http://schemas.microsoft.com/office/drawing/2014/main" id="{A4D7DCA9-D76C-52B1-BDD4-9A2684BCF997}"/>
              </a:ext>
            </a:extLst>
          </p:cNvPr>
          <p:cNvSpPr>
            <a:spLocks noGrp="1" noChangeArrowheads="1"/>
          </p:cNvSpPr>
          <p:nvPr>
            <p:ph idx="4294967295"/>
          </p:nvPr>
        </p:nvSpPr>
        <p:spPr>
          <a:xfrm>
            <a:off x="628649" y="1370013"/>
            <a:ext cx="8227116" cy="3262312"/>
          </a:xfrm>
        </p:spPr>
        <p:txBody>
          <a:bodyPr/>
          <a:lstStyle/>
          <a:p>
            <a:pPr marL="64008" indent="0">
              <a:buNone/>
            </a:pPr>
            <a:r>
              <a:rPr lang="en-US" altLang="en-US" dirty="0"/>
              <a:t>Each card is associated with a different aspect of Google Workspace.</a:t>
            </a:r>
          </a:p>
          <a:p>
            <a:pPr marL="578358" indent="-514350">
              <a:buFont typeface="+mj-lt"/>
              <a:buAutoNum type="arabicPeriod"/>
            </a:pPr>
            <a:r>
              <a:rPr lang="en-US" altLang="en-US" dirty="0"/>
              <a:t>With your partner, work through the tasks on the cards.</a:t>
            </a:r>
          </a:p>
          <a:p>
            <a:pPr marL="578358" indent="-514350">
              <a:buFont typeface="+mj-lt"/>
              <a:buAutoNum type="arabicPeriod"/>
            </a:pPr>
            <a:r>
              <a:rPr lang="en-US" altLang="en-US" dirty="0"/>
              <a:t>Use the Note Catcher handout to jot down any helpful or pertinent information for your personal use.</a:t>
            </a:r>
          </a:p>
        </p:txBody>
      </p:sp>
    </p:spTree>
    <p:extLst>
      <p:ext uri="{BB962C8B-B14F-4D97-AF65-F5344CB8AC3E}">
        <p14:creationId xmlns:p14="http://schemas.microsoft.com/office/powerpoint/2010/main" val="691414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C18B5-A856-9074-35F0-C50697B8D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1B855-A558-745E-8B4F-21170A1DD370}"/>
              </a:ext>
            </a:extLst>
          </p:cNvPr>
          <p:cNvSpPr>
            <a:spLocks noGrp="1"/>
          </p:cNvSpPr>
          <p:nvPr>
            <p:ph type="title"/>
          </p:nvPr>
        </p:nvSpPr>
        <p:spPr>
          <a:xfrm>
            <a:off x="628650" y="274638"/>
            <a:ext cx="1272721" cy="993775"/>
          </a:xfrm>
        </p:spPr>
        <p:txBody>
          <a:bodyPr rtlCol="0">
            <a:normAutofit/>
          </a:bodyPr>
          <a:lstStyle/>
          <a:p>
            <a:pPr fontAlgn="auto">
              <a:spcAft>
                <a:spcPts val="0"/>
              </a:spcAft>
              <a:defRPr/>
            </a:pPr>
            <a:r>
              <a:rPr lang="en-US" dirty="0"/>
              <a:t>Docs</a:t>
            </a:r>
          </a:p>
        </p:txBody>
      </p:sp>
      <p:sp>
        <p:nvSpPr>
          <p:cNvPr id="25602" name="Content Placeholder 2">
            <a:extLst>
              <a:ext uri="{FF2B5EF4-FFF2-40B4-BE49-F238E27FC236}">
                <a16:creationId xmlns:a16="http://schemas.microsoft.com/office/drawing/2014/main" id="{65B87F5E-7EC1-0834-EE2D-4024334B19CE}"/>
              </a:ext>
            </a:extLst>
          </p:cNvPr>
          <p:cNvSpPr>
            <a:spLocks noGrp="1" noChangeArrowheads="1"/>
          </p:cNvSpPr>
          <p:nvPr>
            <p:ph idx="4294967295"/>
          </p:nvPr>
        </p:nvSpPr>
        <p:spPr>
          <a:xfrm>
            <a:off x="628650" y="1370012"/>
            <a:ext cx="7886700" cy="2615579"/>
          </a:xfrm>
        </p:spPr>
        <p:txBody>
          <a:bodyPr/>
          <a:lstStyle/>
          <a:p>
            <a:pPr marL="578358" indent="-514350">
              <a:buFont typeface="+mj-lt"/>
              <a:buAutoNum type="arabicPeriod"/>
            </a:pPr>
            <a:r>
              <a:rPr lang="en-US" altLang="en-US" sz="1800" dirty="0"/>
              <a:t>Select </a:t>
            </a:r>
            <a:r>
              <a:rPr lang="en-US" altLang="en-US" sz="1800" b="1" dirty="0"/>
              <a:t>New </a:t>
            </a:r>
            <a:r>
              <a:rPr lang="en-US" altLang="en-US" sz="1800" dirty="0"/>
              <a:t>&gt; </a:t>
            </a:r>
            <a:r>
              <a:rPr lang="en-US" altLang="en-US" sz="1800" b="1" dirty="0"/>
              <a:t>Google Docs</a:t>
            </a:r>
            <a:r>
              <a:rPr lang="en-US" altLang="en-US" sz="1800" dirty="0"/>
              <a:t> and enter a title.</a:t>
            </a:r>
          </a:p>
          <a:p>
            <a:pPr marL="578358" indent="-514350">
              <a:buFont typeface="+mj-lt"/>
              <a:buAutoNum type="arabicPeriod"/>
            </a:pPr>
            <a:r>
              <a:rPr lang="en-US" altLang="en-US" sz="1800" dirty="0"/>
              <a:t>Share the document with everyone in your group</a:t>
            </a:r>
          </a:p>
          <a:p>
            <a:pPr marL="521208" lvl="1" indent="0">
              <a:buNone/>
            </a:pPr>
            <a:r>
              <a:rPr lang="en-US" altLang="en-US" sz="1800" dirty="0">
                <a:solidFill>
                  <a:schemeClr val="accent1"/>
                </a:solidFill>
              </a:rPr>
              <a:t> Hint: To find a shared document, go </a:t>
            </a:r>
            <a:r>
              <a:rPr lang="en-US" altLang="en-US" sz="1800" b="1" dirty="0">
                <a:solidFill>
                  <a:schemeClr val="accent1"/>
                </a:solidFill>
              </a:rPr>
              <a:t>Drive </a:t>
            </a:r>
            <a:r>
              <a:rPr lang="en-US" altLang="en-US" sz="1800" dirty="0">
                <a:solidFill>
                  <a:schemeClr val="accent1"/>
                </a:solidFill>
              </a:rPr>
              <a:t>&gt; </a:t>
            </a:r>
            <a:r>
              <a:rPr lang="en-US" altLang="en-US" sz="1800" b="1" dirty="0">
                <a:solidFill>
                  <a:schemeClr val="accent1"/>
                </a:solidFill>
              </a:rPr>
              <a:t>Shared with me</a:t>
            </a:r>
            <a:r>
              <a:rPr lang="en-US" altLang="en-US" sz="1800" dirty="0">
                <a:solidFill>
                  <a:schemeClr val="accent1"/>
                </a:solidFill>
              </a:rPr>
              <a:t>.</a:t>
            </a:r>
          </a:p>
          <a:p>
            <a:pPr marL="578358" indent="-514350">
              <a:buFont typeface="+mj-lt"/>
              <a:buAutoNum type="arabicPeriod"/>
            </a:pPr>
            <a:r>
              <a:rPr lang="en-US" altLang="en-US" sz="1800" dirty="0"/>
              <a:t>Insert a table with information about animal traits (e.g., fur, feathers, and scales).</a:t>
            </a:r>
          </a:p>
          <a:p>
            <a:pPr marL="578358" indent="-514350">
              <a:buFont typeface="+mj-lt"/>
              <a:buAutoNum type="arabicPeriod"/>
            </a:pPr>
            <a:r>
              <a:rPr lang="en-US" altLang="en-US" sz="1800" dirty="0"/>
              <a:t>Have group members edit the table at the same time. </a:t>
            </a:r>
          </a:p>
          <a:p>
            <a:pPr marL="1035558" lvl="1" indent="-514350">
              <a:buFont typeface="+mj-lt"/>
              <a:buAutoNum type="alphaLcParenR"/>
            </a:pPr>
            <a:r>
              <a:rPr lang="en-US" altLang="en-US" sz="1800" dirty="0"/>
              <a:t>Add bullets or numbers.</a:t>
            </a:r>
          </a:p>
          <a:p>
            <a:pPr marL="1035558" lvl="1" indent="-514350">
              <a:buFont typeface="+mj-lt"/>
              <a:buAutoNum type="alphaLcParenR"/>
            </a:pPr>
            <a:r>
              <a:rPr lang="en-US" altLang="en-US" sz="1800" dirty="0"/>
              <a:t>Insert an image with a link to a webpage.</a:t>
            </a:r>
          </a:p>
          <a:p>
            <a:pPr marL="64008" indent="0">
              <a:buNone/>
            </a:pPr>
            <a:endParaRPr lang="en-US" altLang="en-US" sz="2000" dirty="0"/>
          </a:p>
        </p:txBody>
      </p:sp>
      <p:pic>
        <p:nvPicPr>
          <p:cNvPr id="18" name="Picture 17">
            <a:extLst>
              <a:ext uri="{FF2B5EF4-FFF2-40B4-BE49-F238E27FC236}">
                <a16:creationId xmlns:a16="http://schemas.microsoft.com/office/drawing/2014/main" id="{41D46831-D0F0-EDCE-C458-0B14A5868A7C}"/>
              </a:ext>
            </a:extLst>
          </p:cNvPr>
          <p:cNvPicPr>
            <a:picLocks noChangeAspect="1"/>
          </p:cNvPicPr>
          <p:nvPr/>
        </p:nvPicPr>
        <p:blipFill>
          <a:blip r:embed="rId2"/>
          <a:stretch>
            <a:fillRect/>
          </a:stretch>
        </p:blipFill>
        <p:spPr>
          <a:xfrm>
            <a:off x="7422082" y="287847"/>
            <a:ext cx="1441945" cy="1441945"/>
          </a:xfrm>
          <a:prstGeom prst="rect">
            <a:avLst/>
          </a:prstGeom>
        </p:spPr>
      </p:pic>
    </p:spTree>
    <p:extLst>
      <p:ext uri="{BB962C8B-B14F-4D97-AF65-F5344CB8AC3E}">
        <p14:creationId xmlns:p14="http://schemas.microsoft.com/office/powerpoint/2010/main" val="384687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FCA1B-C42E-9DBB-0683-DAB5D348D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F1714-5048-8FDE-9EE9-789A459BC79E}"/>
              </a:ext>
            </a:extLst>
          </p:cNvPr>
          <p:cNvSpPr>
            <a:spLocks noGrp="1"/>
          </p:cNvSpPr>
          <p:nvPr>
            <p:ph type="title"/>
          </p:nvPr>
        </p:nvSpPr>
        <p:spPr>
          <a:xfrm>
            <a:off x="628650" y="274638"/>
            <a:ext cx="1690480" cy="993775"/>
          </a:xfrm>
        </p:spPr>
        <p:txBody>
          <a:bodyPr rtlCol="0">
            <a:normAutofit/>
          </a:bodyPr>
          <a:lstStyle/>
          <a:p>
            <a:pPr fontAlgn="auto">
              <a:spcAft>
                <a:spcPts val="0"/>
              </a:spcAft>
              <a:defRPr/>
            </a:pPr>
            <a:r>
              <a:rPr lang="en-US" dirty="0"/>
              <a:t>Docs</a:t>
            </a:r>
          </a:p>
        </p:txBody>
      </p:sp>
      <p:sp>
        <p:nvSpPr>
          <p:cNvPr id="25602" name="Content Placeholder 2">
            <a:extLst>
              <a:ext uri="{FF2B5EF4-FFF2-40B4-BE49-F238E27FC236}">
                <a16:creationId xmlns:a16="http://schemas.microsoft.com/office/drawing/2014/main" id="{CE7E4E7C-961C-D758-C072-955D3BD8F993}"/>
              </a:ext>
            </a:extLst>
          </p:cNvPr>
          <p:cNvSpPr>
            <a:spLocks noGrp="1" noChangeArrowheads="1"/>
          </p:cNvSpPr>
          <p:nvPr>
            <p:ph idx="4294967295"/>
          </p:nvPr>
        </p:nvSpPr>
        <p:spPr>
          <a:xfrm>
            <a:off x="628650" y="1370012"/>
            <a:ext cx="7886700" cy="1800571"/>
          </a:xfrm>
        </p:spPr>
        <p:txBody>
          <a:bodyPr/>
          <a:lstStyle/>
          <a:p>
            <a:pPr marL="578358" indent="-514350">
              <a:buFont typeface="+mj-lt"/>
              <a:buAutoNum type="arabicPeriod" startAt="5"/>
            </a:pPr>
            <a:r>
              <a:rPr lang="en-US" altLang="en-US" sz="1800" dirty="0"/>
              <a:t>View revision history.</a:t>
            </a:r>
          </a:p>
          <a:p>
            <a:pPr marL="578358" indent="-514350">
              <a:buFont typeface="+mj-lt"/>
              <a:buAutoNum type="arabicPeriod" startAt="5"/>
            </a:pPr>
            <a:r>
              <a:rPr lang="en-US" altLang="en-US" sz="1800" dirty="0"/>
              <a:t>Make a comment. </a:t>
            </a:r>
          </a:p>
          <a:p>
            <a:pPr marL="578358" indent="-514350">
              <a:buFont typeface="+mj-lt"/>
              <a:buAutoNum type="arabicPeriod" startAt="5"/>
            </a:pPr>
            <a:r>
              <a:rPr lang="en-US" altLang="en-US" sz="1800" dirty="0"/>
              <a:t>From your own document, select </a:t>
            </a:r>
            <a:r>
              <a:rPr lang="en-US" altLang="en-US" sz="1800" b="1" dirty="0"/>
              <a:t>Add-ons </a:t>
            </a:r>
            <a:r>
              <a:rPr lang="en-US" altLang="en-US" sz="1800" dirty="0"/>
              <a:t>&gt; </a:t>
            </a:r>
            <a:r>
              <a:rPr lang="en-US" altLang="en-US" sz="1800" b="1" dirty="0"/>
              <a:t>Get Add-ons</a:t>
            </a:r>
            <a:r>
              <a:rPr lang="en-US" altLang="en-US" sz="1800" dirty="0"/>
              <a:t>. Search for and install the Highlight Tool.</a:t>
            </a:r>
          </a:p>
          <a:p>
            <a:pPr marL="578358" indent="-514350">
              <a:buFont typeface="+mj-lt"/>
              <a:buAutoNum type="arabicPeriod" startAt="5"/>
            </a:pPr>
            <a:r>
              <a:rPr lang="en-US" altLang="en-US" sz="1800" dirty="0"/>
              <a:t>Explore how to use the Highlight Tool.</a:t>
            </a:r>
          </a:p>
          <a:p>
            <a:pPr marL="64008" indent="0">
              <a:buNone/>
            </a:pPr>
            <a:endParaRPr lang="en-US" altLang="en-US" sz="2000" dirty="0"/>
          </a:p>
        </p:txBody>
      </p:sp>
      <p:pic>
        <p:nvPicPr>
          <p:cNvPr id="5" name="Picture 4">
            <a:extLst>
              <a:ext uri="{FF2B5EF4-FFF2-40B4-BE49-F238E27FC236}">
                <a16:creationId xmlns:a16="http://schemas.microsoft.com/office/drawing/2014/main" id="{611240CA-E7A0-436E-C668-99CF89E1DFC6}"/>
              </a:ext>
            </a:extLst>
          </p:cNvPr>
          <p:cNvPicPr>
            <a:picLocks noChangeAspect="1"/>
          </p:cNvPicPr>
          <p:nvPr/>
        </p:nvPicPr>
        <p:blipFill>
          <a:blip r:embed="rId2"/>
          <a:stretch>
            <a:fillRect/>
          </a:stretch>
        </p:blipFill>
        <p:spPr>
          <a:xfrm>
            <a:off x="7422082" y="287847"/>
            <a:ext cx="1441945" cy="1441945"/>
          </a:xfrm>
          <a:prstGeom prst="rect">
            <a:avLst/>
          </a:prstGeom>
        </p:spPr>
      </p:pic>
    </p:spTree>
    <p:extLst>
      <p:ext uri="{BB962C8B-B14F-4D97-AF65-F5344CB8AC3E}">
        <p14:creationId xmlns:p14="http://schemas.microsoft.com/office/powerpoint/2010/main" val="3768440874"/>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183</TotalTime>
  <Words>2144</Words>
  <Application>Microsoft Office PowerPoint</Application>
  <PresentationFormat>On-screen Show (16:9)</PresentationFormat>
  <Paragraphs>187</Paragraphs>
  <Slides>32</Slides>
  <Notes>25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Aptos Display</vt:lpstr>
      <vt:lpstr>Arial</vt:lpstr>
      <vt:lpstr>Calibri</vt:lpstr>
      <vt:lpstr>Courier New</vt:lpstr>
      <vt:lpstr>System Font Regular</vt:lpstr>
      <vt:lpstr>Times New Roman</vt:lpstr>
      <vt:lpstr>Wingdings</vt:lpstr>
      <vt:lpstr>Custom Design</vt:lpstr>
      <vt:lpstr>1_Custom Design</vt:lpstr>
      <vt:lpstr>PowerPoint Presentation</vt:lpstr>
      <vt:lpstr>Authenticity and Chromebooks</vt:lpstr>
      <vt:lpstr>GEAR UP for the FUTURE Goals</vt:lpstr>
      <vt:lpstr>Session Objectives</vt:lpstr>
      <vt:lpstr>How Much Do You Know About Google Workspace?</vt:lpstr>
      <vt:lpstr>Give Me Five! </vt:lpstr>
      <vt:lpstr>Task Cards</vt:lpstr>
      <vt:lpstr>Docs</vt:lpstr>
      <vt:lpstr>Docs</vt:lpstr>
      <vt:lpstr>Slides</vt:lpstr>
      <vt:lpstr>Sheets</vt:lpstr>
      <vt:lpstr>Drawings</vt:lpstr>
      <vt:lpstr>Forms</vt:lpstr>
      <vt:lpstr>Explore</vt:lpstr>
      <vt:lpstr>3-2-1</vt:lpstr>
      <vt:lpstr>Social Media: Can It Be a Positive Influence on Teens?</vt:lpstr>
      <vt:lpstr>Essential Questions</vt:lpstr>
      <vt:lpstr>Standards</vt:lpstr>
      <vt:lpstr>Technology Standards</vt:lpstr>
      <vt:lpstr>Card Sort</vt:lpstr>
      <vt:lpstr>Card Sort Remix </vt:lpstr>
      <vt:lpstr>Collaborative Definition</vt:lpstr>
      <vt:lpstr>I Notice, I Wonder </vt:lpstr>
      <vt:lpstr>I Notice, I Wonder </vt:lpstr>
      <vt:lpstr>Four Corners</vt:lpstr>
      <vt:lpstr>Collaborative Definition</vt:lpstr>
      <vt:lpstr>Gallery Walk</vt:lpstr>
      <vt:lpstr>Four Corners: Revisited</vt:lpstr>
      <vt:lpstr>PowerPoint Presentation</vt:lpstr>
      <vt:lpstr>Authentic Reflection Jigsaw</vt:lpstr>
      <vt:lpstr>How Can I Incorporate This in My Class?</vt:lpstr>
      <vt:lpstr>Rapid Feedback Form</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11</cp:revision>
  <dcterms:created xsi:type="dcterms:W3CDTF">2026-02-19T21:17:02Z</dcterms:created>
  <dcterms:modified xsi:type="dcterms:W3CDTF">2026-03-03T19:57:48Z</dcterms:modified>
  <cp:category/>
</cp:coreProperties>
</file>