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Palatino Linotype" panose="02040502050505030304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1D63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None/>
            </a:pPr>
            <a:endParaRPr sz="12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75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856700" y="1468825"/>
            <a:ext cx="3975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FEFF"/>
              </a:buClr>
              <a:buSzPts val="1500"/>
              <a:buFont typeface="Calibri"/>
              <a:buChar char="●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2FEFF"/>
              </a:buClr>
              <a:buSzPts val="1400"/>
              <a:buFont typeface="Calibri"/>
              <a:buChar char="○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 poin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5452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2400"/>
              <a:buFont typeface="Montserrat"/>
              <a:buNone/>
              <a:defRPr sz="2400"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473875"/>
            <a:ext cx="5696100" cy="30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1721476" y="672707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57199" y="397383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3017949" y="3302413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1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711344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eandmylaptop.net/my-blog/simplified-blooms-taxonomy-visua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db.ca/index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Math Questions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400"/>
              <a:t>What makes these shapes triangles?</a:t>
            </a:r>
            <a:endParaRPr sz="2400"/>
          </a:p>
        </p:txBody>
      </p:sp>
      <p:sp>
        <p:nvSpPr>
          <p:cNvPr id="176" name="Google Shape;176;p38"/>
          <p:cNvSpPr/>
          <p:nvPr/>
        </p:nvSpPr>
        <p:spPr>
          <a:xfrm>
            <a:off x="8383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C2FE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3690750" y="2499825"/>
            <a:ext cx="1762500" cy="1744500"/>
          </a:xfrm>
          <a:prstGeom prst="rtTriangle">
            <a:avLst/>
          </a:prstGeom>
          <a:solidFill>
            <a:srgbClr val="E91D6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8"/>
          <p:cNvSpPr/>
          <p:nvPr/>
        </p:nvSpPr>
        <p:spPr>
          <a:xfrm rot="4518859">
            <a:off x="6821573" y="2397254"/>
            <a:ext cx="937218" cy="1862791"/>
          </a:xfrm>
          <a:prstGeom prst="rtTriangle">
            <a:avLst/>
          </a:prstGeom>
          <a:solidFill>
            <a:srgbClr val="1C3678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8383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004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8"/>
          <p:cNvSpPr/>
          <p:nvPr/>
        </p:nvSpPr>
        <p:spPr>
          <a:xfrm>
            <a:off x="3690750" y="2499825"/>
            <a:ext cx="1762500" cy="1744500"/>
          </a:xfrm>
          <a:prstGeom prst="rtTriangl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8"/>
          <p:cNvSpPr/>
          <p:nvPr/>
        </p:nvSpPr>
        <p:spPr>
          <a:xfrm rot="4518859">
            <a:off x="6821573" y="2397254"/>
            <a:ext cx="937218" cy="1862791"/>
          </a:xfrm>
          <a:prstGeom prst="rtTriangle">
            <a:avLst/>
          </a:prstGeom>
          <a:solidFill>
            <a:srgbClr val="12274C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038" y="110275"/>
            <a:ext cx="5443925" cy="407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>
            <a:hlinkClick r:id="rId4"/>
          </p:cNvPr>
          <p:cNvSpPr txBox="1"/>
          <p:nvPr/>
        </p:nvSpPr>
        <p:spPr>
          <a:xfrm>
            <a:off x="2246150" y="4341600"/>
            <a:ext cx="48036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"/>
              <a:buNone/>
            </a:pPr>
            <a:r>
              <a:rPr lang="en" sz="25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Bloom’s Taxonomy </a:t>
            </a:r>
            <a:endParaRPr sz="25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1025150" y="462850"/>
            <a:ext cx="69684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Closed and Open Questions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>
                <a:solidFill>
                  <a:schemeClr val="accent4"/>
                </a:solidFill>
              </a:rPr>
              <a:t>Thinking About Closed and Open Questions</a:t>
            </a:r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>
                <a:solidFill>
                  <a:srgbClr val="000000"/>
                </a:solidFill>
              </a:rPr>
              <a:t>Closed Questions and Tasks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2"/>
          </p:nvPr>
        </p:nvSpPr>
        <p:spPr>
          <a:xfrm>
            <a:off x="4654964" y="1393145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Open Questions</a:t>
            </a:r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3"/>
          </p:nvPr>
        </p:nvSpPr>
        <p:spPr>
          <a:xfrm>
            <a:off x="235525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Count by twos until you get to twenty.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Color half of this picture of a cookie.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Who are the characters in this story?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What happened at the end of the story?</a:t>
            </a:r>
            <a:endParaRPr dirty="0"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4"/>
          </p:nvPr>
        </p:nvSpPr>
        <p:spPr>
          <a:xfrm>
            <a:off x="4275624" y="1974700"/>
            <a:ext cx="48006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numbers can you count by to land on twenty?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Half of the people in the family are men.  What might a drawing of the family look like?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Which character in this book would get along well with the character in another book?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do you think would happen if…?</a:t>
            </a: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"/>
              <a:t>What Do Closed and Open Questions Offer Students? </a:t>
            </a:r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Closed Questions</a:t>
            </a:r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Open Questions</a:t>
            </a:r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>
                <a:solidFill>
                  <a:srgbClr val="000000"/>
                </a:solidFill>
              </a:rPr>
              <a:t>A closed question can be used to start a conversation.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>
                <a:solidFill>
                  <a:srgbClr val="000000"/>
                </a:solidFill>
              </a:rPr>
              <a:t>Can be used for quick quantitative data or polls.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>
                <a:solidFill>
                  <a:srgbClr val="000000"/>
                </a:solidFill>
              </a:rPr>
              <a:t>Can assess what facts a student knows.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>
                <a:solidFill>
                  <a:srgbClr val="000000"/>
                </a:solidFill>
              </a:rPr>
              <a:t>Are often quick and simple to answer.</a:t>
            </a:r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>
                <a:solidFill>
                  <a:srgbClr val="000000"/>
                </a:solidFill>
              </a:rPr>
              <a:t>Allows students to explain their thinking and students can often find their own errors.  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>
                <a:solidFill>
                  <a:srgbClr val="000000"/>
                </a:solidFill>
              </a:rPr>
              <a:t>Allows for several acceptable answers.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>
                <a:solidFill>
                  <a:srgbClr val="000000"/>
                </a:solidFill>
              </a:rPr>
              <a:t>Requires more than remembering a fact. 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>
                <a:solidFill>
                  <a:srgbClr val="000000"/>
                </a:solidFill>
              </a:rPr>
              <a:t>Allows the teacher to see a student’s learning method or style.</a:t>
            </a: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100" y="110275"/>
            <a:ext cx="4987551" cy="37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3"/>
          <p:cNvSpPr txBox="1"/>
          <p:nvPr/>
        </p:nvSpPr>
        <p:spPr>
          <a:xfrm>
            <a:off x="514625" y="3956836"/>
            <a:ext cx="8318500" cy="132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on Bloom’s taxonomy would closed questions fall?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open questions fall?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 Notice, I Wonder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4"/>
          <p:cNvSpPr txBox="1">
            <a:spLocks noGrp="1"/>
          </p:cNvSpPr>
          <p:nvPr>
            <p:ph type="body" idx="1"/>
          </p:nvPr>
        </p:nvSpPr>
        <p:spPr>
          <a:xfrm>
            <a:off x="170975" y="1106000"/>
            <a:ext cx="44010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300" b="0"/>
              <a:t>What do you notice about this image?</a:t>
            </a:r>
            <a:endParaRPr sz="23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300" b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300" b="0"/>
              <a:t>What do you wonder about this picture? What questions do you have about it? </a:t>
            </a:r>
            <a:endParaRPr sz="2300" b="0"/>
          </a:p>
        </p:txBody>
      </p:sp>
      <p:pic>
        <p:nvPicPr>
          <p:cNvPr id="223" name="Google Shape;22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15875"/>
            <a:ext cx="3330875" cy="435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Parallel Questions</a:t>
            </a:r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Parallel Questions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 txBox="1">
            <a:spLocks noGrp="1"/>
          </p:cNvSpPr>
          <p:nvPr>
            <p:ph type="body" idx="1"/>
          </p:nvPr>
        </p:nvSpPr>
        <p:spPr>
          <a:xfrm>
            <a:off x="232400" y="1106000"/>
            <a:ext cx="3975600" cy="3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Set of tasks (usually 2-3).</a:t>
            </a:r>
            <a:endParaRPr sz="2400" b="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Designed to meet the needs of students at different levels.</a:t>
            </a:r>
            <a:endParaRPr sz="2400" b="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Share the same big idea.</a:t>
            </a:r>
            <a:endParaRPr sz="2400" b="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Close enough in context that they can be discussed simultaneously.</a:t>
            </a:r>
            <a:endParaRPr sz="2400" b="0" dirty="0"/>
          </a:p>
        </p:txBody>
      </p:sp>
      <p:sp>
        <p:nvSpPr>
          <p:cNvPr id="236" name="Google Shape;236;p46"/>
          <p:cNvSpPr txBox="1">
            <a:spLocks noGrp="1"/>
          </p:cNvSpPr>
          <p:nvPr>
            <p:ph type="body" idx="2"/>
          </p:nvPr>
        </p:nvSpPr>
        <p:spPr>
          <a:xfrm>
            <a:off x="4388475" y="1106175"/>
            <a:ext cx="45195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300" dirty="0"/>
              <a:t>Math Examples:</a:t>
            </a:r>
            <a:endParaRPr sz="2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900" b="0" dirty="0"/>
              <a:t>An object has a length of 5 paper clips. What might it be?</a:t>
            </a:r>
            <a:endParaRPr sz="19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900" b="0" dirty="0"/>
              <a:t>An object has a length greater than 5 paper clips. What might it be? </a:t>
            </a:r>
            <a:endParaRPr sz="19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9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78B1"/>
              </a:buClr>
              <a:buSzPts val="1900"/>
              <a:buFont typeface="Calibri"/>
              <a:buNone/>
            </a:pPr>
            <a:r>
              <a:rPr lang="en" sz="1900" b="0" dirty="0">
                <a:solidFill>
                  <a:schemeClr val="dk1"/>
                </a:solidFill>
              </a:rPr>
              <a:t>Would a clock ever say 6:63? Explain your thinking. </a:t>
            </a:r>
            <a:endParaRPr sz="1700" b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 b="0" dirty="0"/>
              <a:t>Would a clock ever say 2:03? Explain your thinking. </a:t>
            </a:r>
            <a:endParaRPr sz="11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1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1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 Whole Thing and </a:t>
            </a:r>
            <a:r>
              <a:rPr lang="en" sz="17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7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Teeny Tiny Details</a:t>
            </a:r>
            <a:endParaRPr sz="1700" i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851" y="1928826"/>
            <a:ext cx="2362526" cy="30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171650"/>
            <a:ext cx="2709876" cy="33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7"/>
          <p:cNvSpPr/>
          <p:nvPr/>
        </p:nvSpPr>
        <p:spPr>
          <a:xfrm>
            <a:off x="76200" y="1238250"/>
            <a:ext cx="2460900" cy="645600"/>
          </a:xfrm>
          <a:prstGeom prst="wedgeEllipseCallout">
            <a:avLst>
              <a:gd name="adj1" fmla="val 5192"/>
              <a:gd name="adj2" fmla="val 83495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WHOLE page is about...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/>
          <p:nvPr/>
        </p:nvSpPr>
        <p:spPr>
          <a:xfrm>
            <a:off x="7489975" y="1729050"/>
            <a:ext cx="1653900" cy="766500"/>
          </a:xfrm>
          <a:prstGeom prst="wedgeEllipseCallout">
            <a:avLst>
              <a:gd name="adj1" fmla="val -134624"/>
              <a:gd name="adj2" fmla="val 184164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this part about?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7"/>
          <p:cNvSpPr/>
          <p:nvPr/>
        </p:nvSpPr>
        <p:spPr>
          <a:xfrm>
            <a:off x="7368450" y="3731225"/>
            <a:ext cx="1775700" cy="766500"/>
          </a:xfrm>
          <a:prstGeom prst="wedgeEllipseCallout">
            <a:avLst>
              <a:gd name="adj1" fmla="val -182698"/>
              <a:gd name="adj2" fmla="val -73083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think this part is about?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Questioning Strategies to Support Young Learners</a:t>
            </a:r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Probing Questions</a:t>
            </a:r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 Like the Others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375" y="1106000"/>
            <a:ext cx="4531250" cy="3460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 Like the Others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50"/>
          <p:cNvPicPr preferRelativeResize="0"/>
          <p:nvPr/>
        </p:nvPicPr>
        <p:blipFill rotWithShape="1">
          <a:blip r:embed="rId3">
            <a:alphaModFix/>
          </a:blip>
          <a:srcRect l="19300" r="19696" b="3109"/>
          <a:stretch/>
        </p:blipFill>
        <p:spPr>
          <a:xfrm>
            <a:off x="2021937" y="1021525"/>
            <a:ext cx="4892976" cy="3591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50"/>
          <p:cNvSpPr txBox="1"/>
          <p:nvPr/>
        </p:nvSpPr>
        <p:spPr>
          <a:xfrm>
            <a:off x="311700" y="4613275"/>
            <a:ext cx="2649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600"/>
              <a:buFont typeface="Arial"/>
              <a:buNone/>
            </a:pPr>
            <a:r>
              <a:rPr lang="en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https://wodb.ca/index.html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Probing Questions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1"/>
          <p:cNvSpPr txBox="1">
            <a:spLocks noGrp="1"/>
          </p:cNvSpPr>
          <p:nvPr>
            <p:ph type="body" idx="1"/>
          </p:nvPr>
        </p:nvSpPr>
        <p:spPr>
          <a:xfrm>
            <a:off x="135900" y="1268625"/>
            <a:ext cx="4231200" cy="3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/>
              <a:t>Designed to encourage deep thought about a specific topic.  </a:t>
            </a:r>
            <a:endParaRPr sz="20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/>
              <a:t>Typically open-ended questions.</a:t>
            </a:r>
            <a:endParaRPr sz="20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/>
              <a:t>Intended to promote critical thinking.</a:t>
            </a:r>
            <a:endParaRPr sz="20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/>
              <a:t>Allow students to explore their personal thoughts and feelings about an idea or topic.   </a:t>
            </a:r>
            <a:endParaRPr sz="2000" b="0"/>
          </a:p>
        </p:txBody>
      </p:sp>
      <p:sp>
        <p:nvSpPr>
          <p:cNvPr id="272" name="Google Shape;272;p51"/>
          <p:cNvSpPr txBox="1">
            <a:spLocks noGrp="1"/>
          </p:cNvSpPr>
          <p:nvPr>
            <p:ph type="body" idx="2"/>
          </p:nvPr>
        </p:nvSpPr>
        <p:spPr>
          <a:xfrm>
            <a:off x="4601100" y="1001025"/>
            <a:ext cx="4231200" cy="3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000"/>
              <a:t>E</a:t>
            </a:r>
            <a:r>
              <a:rPr lang="en" sz="2200"/>
              <a:t>xamples of Probing Questions:</a:t>
            </a:r>
            <a:endParaRPr sz="22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0"/>
              <a:t>Why do you think that?</a:t>
            </a:r>
            <a:endParaRPr sz="2000" b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/>
              <a:t>What is your prediction?</a:t>
            </a:r>
            <a:endParaRPr sz="2000" b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/>
              <a:t>When have you done something like this before?</a:t>
            </a:r>
            <a:endParaRPr sz="2000" b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/>
              <a:t>What would need to change to make this happen?</a:t>
            </a:r>
            <a:endParaRPr sz="2000" b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0"/>
              <a:t>What would happen if...?</a:t>
            </a:r>
            <a:endParaRPr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>
            <a:spLocks noGrp="1"/>
          </p:cNvSpPr>
          <p:nvPr>
            <p:ph type="body" idx="1"/>
          </p:nvPr>
        </p:nvSpPr>
        <p:spPr>
          <a:xfrm>
            <a:off x="927500" y="3641750"/>
            <a:ext cx="66117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b="0"/>
              <a:t>Write a word about your picture.</a:t>
            </a:r>
            <a:endParaRPr b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b="0"/>
              <a:t>Write a sentence about your picture.</a:t>
            </a:r>
            <a:endParaRPr b="0"/>
          </a:p>
        </p:txBody>
      </p:sp>
      <p:grpSp>
        <p:nvGrpSpPr>
          <p:cNvPr id="278" name="Google Shape;278;p52"/>
          <p:cNvGrpSpPr/>
          <p:nvPr/>
        </p:nvGrpSpPr>
        <p:grpSpPr>
          <a:xfrm>
            <a:off x="1007550" y="2210213"/>
            <a:ext cx="7128900" cy="1349412"/>
            <a:chOff x="478450" y="1587013"/>
            <a:chExt cx="7128900" cy="1349412"/>
          </a:xfrm>
        </p:grpSpPr>
        <p:sp>
          <p:nvSpPr>
            <p:cNvPr id="279" name="Google Shape;279;p52"/>
            <p:cNvSpPr/>
            <p:nvPr/>
          </p:nvSpPr>
          <p:spPr>
            <a:xfrm>
              <a:off x="478450" y="1587025"/>
              <a:ext cx="2280000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2"/>
            <p:cNvSpPr/>
            <p:nvPr/>
          </p:nvSpPr>
          <p:spPr>
            <a:xfrm>
              <a:off x="3078275" y="1587025"/>
              <a:ext cx="2104625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2"/>
            <p:cNvSpPr/>
            <p:nvPr/>
          </p:nvSpPr>
          <p:spPr>
            <a:xfrm>
              <a:off x="5502725" y="1587013"/>
              <a:ext cx="2104625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2"/>
            <p:cNvSpPr/>
            <p:nvPr/>
          </p:nvSpPr>
          <p:spPr>
            <a:xfrm>
              <a:off x="527200" y="2031303"/>
              <a:ext cx="2184375" cy="783725"/>
            </a:xfrm>
            <a:custGeom>
              <a:avLst/>
              <a:gdLst/>
              <a:ahLst/>
              <a:cxnLst/>
              <a:rect l="l" t="t" r="r" b="b"/>
              <a:pathLst>
                <a:path w="87375" h="31349" extrusionOk="0">
                  <a:moveTo>
                    <a:pt x="0" y="31349"/>
                  </a:moveTo>
                  <a:cubicBezTo>
                    <a:pt x="13418" y="17931"/>
                    <a:pt x="33893" y="14098"/>
                    <a:pt x="51659" y="7433"/>
                  </a:cubicBezTo>
                  <a:cubicBezTo>
                    <a:pt x="62822" y="3245"/>
                    <a:pt x="83601" y="-5790"/>
                    <a:pt x="87375" y="55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2"/>
            <p:cNvSpPr/>
            <p:nvPr/>
          </p:nvSpPr>
          <p:spPr>
            <a:xfrm>
              <a:off x="3212875" y="1801858"/>
              <a:ext cx="1474825" cy="1052725"/>
            </a:xfrm>
            <a:custGeom>
              <a:avLst/>
              <a:gdLst/>
              <a:ahLst/>
              <a:cxnLst/>
              <a:rect l="l" t="t" r="r" b="b"/>
              <a:pathLst>
                <a:path w="58993" h="42109" extrusionOk="0">
                  <a:moveTo>
                    <a:pt x="0" y="41471"/>
                  </a:moveTo>
                  <a:cubicBezTo>
                    <a:pt x="6552" y="28378"/>
                    <a:pt x="7588" y="10369"/>
                    <a:pt x="19771" y="2249"/>
                  </a:cubicBezTo>
                  <a:cubicBezTo>
                    <a:pt x="23261" y="-77"/>
                    <a:pt x="28039" y="-128"/>
                    <a:pt x="32207" y="335"/>
                  </a:cubicBezTo>
                  <a:cubicBezTo>
                    <a:pt x="39612" y="1158"/>
                    <a:pt x="43863" y="10253"/>
                    <a:pt x="47195" y="16917"/>
                  </a:cubicBezTo>
                  <a:cubicBezTo>
                    <a:pt x="51342" y="25211"/>
                    <a:pt x="56061" y="33312"/>
                    <a:pt x="58993" y="42109"/>
                  </a:cubicBezTo>
                </a:path>
              </a:pathLst>
            </a:cu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4" name="Google Shape;284;p52"/>
            <p:cNvCxnSpPr/>
            <p:nvPr/>
          </p:nvCxnSpPr>
          <p:spPr>
            <a:xfrm>
              <a:off x="5787850" y="1905225"/>
              <a:ext cx="1100100" cy="495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5" name="Google Shape;285;p52"/>
            <p:cNvCxnSpPr/>
            <p:nvPr/>
          </p:nvCxnSpPr>
          <p:spPr>
            <a:xfrm>
              <a:off x="5787850" y="1905900"/>
              <a:ext cx="1243500" cy="119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6" name="Google Shape;286;p52"/>
          <p:cNvSpPr txBox="1">
            <a:spLocks noGrp="1"/>
          </p:cNvSpPr>
          <p:nvPr>
            <p:ph type="body" idx="1"/>
          </p:nvPr>
        </p:nvSpPr>
        <p:spPr>
          <a:xfrm>
            <a:off x="583425" y="1106000"/>
            <a:ext cx="64353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Draw a picture using one of these shapes as part of your drawing.</a:t>
            </a:r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623400" y="372500"/>
            <a:ext cx="7591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Squiggle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title"/>
          </p:nvPr>
        </p:nvSpPr>
        <p:spPr>
          <a:xfrm>
            <a:off x="311700" y="10075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Squiggle Thoughts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4294967295"/>
          </p:nvPr>
        </p:nvSpPr>
        <p:spPr>
          <a:xfrm>
            <a:off x="309175" y="3610375"/>
            <a:ext cx="44100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They can climb trees with their sticky feet.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">
                <a:solidFill>
                  <a:srgbClr val="38761D"/>
                </a:solidFill>
              </a:rPr>
              <a:t>Do lizards stay in the sun a lot?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94" name="Google Shape;294;p53"/>
          <p:cNvSpPr txBox="1">
            <a:spLocks noGrp="1"/>
          </p:cNvSpPr>
          <p:nvPr>
            <p:ph type="body" idx="4294967295"/>
          </p:nvPr>
        </p:nvSpPr>
        <p:spPr>
          <a:xfrm>
            <a:off x="4719175" y="3610375"/>
            <a:ext cx="4143900" cy="15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Porcupines have spiky backs.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">
                <a:solidFill>
                  <a:srgbClr val="38761D"/>
                </a:solidFill>
              </a:rPr>
              <a:t>Does it hurt to have spikes on your back?</a:t>
            </a:r>
            <a:r>
              <a:rPr lang="en"/>
              <a:t> </a:t>
            </a:r>
            <a:endParaRPr/>
          </a:p>
        </p:txBody>
      </p:sp>
      <p:pic>
        <p:nvPicPr>
          <p:cNvPr id="295" name="Google Shape;2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775" y="834238"/>
            <a:ext cx="3332799" cy="287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6664" y="834238"/>
            <a:ext cx="3448824" cy="28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780" y="108425"/>
            <a:ext cx="5333271" cy="39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 txBox="1"/>
          <p:nvPr/>
        </p:nvSpPr>
        <p:spPr>
          <a:xfrm>
            <a:off x="699750" y="4095925"/>
            <a:ext cx="77445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ontserrat"/>
              <a:buNone/>
            </a:pPr>
            <a:r>
              <a:rPr lang="en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Where on Bloom’s ta</a:t>
            </a:r>
            <a:r>
              <a:rPr lang="en" sz="2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xonomy </a:t>
            </a:r>
            <a:r>
              <a:rPr lang="en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would parallel and probing questions fall?</a:t>
            </a:r>
            <a:endParaRPr sz="2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8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en" sz="5400">
                <a:solidFill>
                  <a:srgbClr val="FFFFFF"/>
                </a:solidFill>
              </a:rPr>
              <a:t>Creating More Effective Questions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>
            <a:spLocks noGrp="1"/>
          </p:cNvSpPr>
          <p:nvPr>
            <p:ph type="title"/>
          </p:nvPr>
        </p:nvSpPr>
        <p:spPr>
          <a:xfrm>
            <a:off x="457200" y="39038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Calibri"/>
              <a:buNone/>
            </a:pPr>
            <a:r>
              <a:rPr lang="en" sz="4700"/>
              <a:t>From Closed to Open Questions</a:t>
            </a:r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>
                <a:solidFill>
                  <a:srgbClr val="CCCCCC"/>
                </a:solidFill>
              </a:rPr>
              <a:t>How much is two dimes and a nickel?</a:t>
            </a:r>
            <a:endParaRPr sz="2800">
              <a:solidFill>
                <a:srgbClr val="CCCC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Choose a number between 1 and 10. Show that number in as many ways as you can.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Create a Parallel Question/Task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you let Goldilocks into your house?</a:t>
            </a:r>
            <a:endParaRPr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75600" cy="3099900"/>
          </a:xfrm>
          <a:prstGeom prst="rect">
            <a:avLst/>
          </a:prstGeom>
          <a:noFill/>
          <a:ln w="28575" cap="flat" cmpd="sng">
            <a:solidFill>
              <a:srgbClr val="004F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dirty="0"/>
              <a:t>Yes</a:t>
            </a:r>
            <a:endParaRPr dirty="0"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2"/>
          </p:nvPr>
        </p:nvSpPr>
        <p:spPr>
          <a:xfrm>
            <a:off x="4856700" y="1468825"/>
            <a:ext cx="3975600" cy="3099900"/>
          </a:xfrm>
          <a:prstGeom prst="rect">
            <a:avLst/>
          </a:prstGeom>
          <a:noFill/>
          <a:ln w="28575" cap="flat" cmpd="sng">
            <a:solidFill>
              <a:srgbClr val="004F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No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title"/>
          </p:nvPr>
        </p:nvSpPr>
        <p:spPr>
          <a:xfrm>
            <a:off x="2282190" y="3921574"/>
            <a:ext cx="457962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" sz="2400"/>
              <a:t>Create some probing questions to use with this closed question. </a:t>
            </a:r>
            <a:endParaRPr sz="2400"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>
                <a:solidFill>
                  <a:srgbClr val="CCCCCC"/>
                </a:solidFill>
              </a:rPr>
              <a:t>Do all apple trees have red apples?</a:t>
            </a:r>
            <a:endParaRPr sz="2800">
              <a:solidFill>
                <a:srgbClr val="CCCC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425" y="2455175"/>
            <a:ext cx="1377125" cy="178164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9"/>
          <p:cNvSpPr txBox="1"/>
          <p:nvPr/>
        </p:nvSpPr>
        <p:spPr>
          <a:xfrm>
            <a:off x="477125" y="1529950"/>
            <a:ext cx="58233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Yes or No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 Notice, I Wonder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The Whole and the Teeny Tiny Details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Not Like the Others 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Squiggles 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3276" y="1208977"/>
            <a:ext cx="1377125" cy="17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Open Question Examples for Math and Language Arts 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/>
              <a:t>Bloom’s Taxonomy Chart with Question Stems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List of Yes and No Questions 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Which One Doesn’t Belong? webs</a:t>
            </a:r>
            <a:r>
              <a:rPr lang="en" sz="2800"/>
              <a:t>ite</a:t>
            </a:r>
            <a:endParaRPr sz="2800" u="sng">
              <a:solidFill>
                <a:schemeClr val="hlink"/>
              </a:solidFill>
            </a:endParaRPr>
          </a:p>
        </p:txBody>
      </p:sp>
      <p:sp>
        <p:nvSpPr>
          <p:cNvPr id="339" name="Google Shape;339;p6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Additional Resources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38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0"/>
              <a:t>How can we use questioning techniques to create an environment for differentiated learning?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530352" y="958530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530352" y="1980372"/>
            <a:ext cx="7772400" cy="245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0" dirty="0"/>
              <a:t>We will examine and revise questioning techniques to create an environment for differentiated learning.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 b="0" dirty="0"/>
              <a:t>We will implement questioning strategies that help students ask more thought provoking questions.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"/>
              <a:buNone/>
            </a:pPr>
            <a:endParaRPr sz="1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Palatino Linotype"/>
              <a:buNone/>
            </a:pPr>
            <a:b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/>
              <a:t>What makes a question effective?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2667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Effective questions r</a:t>
            </a:r>
            <a:r>
              <a:rPr lang="en" sz="2400" b="0"/>
              <a:t>equire more than </a:t>
            </a:r>
            <a:r>
              <a:rPr lang="en" sz="2400"/>
              <a:t>just </a:t>
            </a:r>
            <a:r>
              <a:rPr lang="en" sz="2400" b="0"/>
              <a:t>remembering a fact or reproducing a skill.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Students can learn by answering the questions, and teachers learn about students from their answers.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There may be several acceptable answers.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They stimulate reasoning and encourage students to think beyond literal answers.</a:t>
            </a:r>
            <a:endParaRPr sz="2400" b="0"/>
          </a:p>
          <a:p>
            <a:pPr marL="266700" lvl="0" indent="-101600" algn="l" rtl="0">
              <a:spcBef>
                <a:spcPts val="1800"/>
              </a:spcBef>
              <a:spcAft>
                <a:spcPts val="0"/>
              </a:spcAft>
              <a:buSzPts val="2600"/>
              <a:buNone/>
            </a:pPr>
            <a:endParaRPr sz="26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547B1B"/>
              </a:buClr>
              <a:buSzPts val="4400"/>
              <a:buFont typeface="Calibri"/>
              <a:buNone/>
            </a:pPr>
            <a:r>
              <a:rPr lang="en"/>
              <a:t>What Are Effective Questions?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body" idx="1"/>
          </p:nvPr>
        </p:nvSpPr>
        <p:spPr>
          <a:xfrm>
            <a:off x="4766922" y="1017400"/>
            <a:ext cx="3741000" cy="353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/>
              <a:t>Open and Closed Questions</a:t>
            </a:r>
            <a:endParaRPr sz="2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7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/>
              <a:t>Parallel Questions</a:t>
            </a:r>
            <a:endParaRPr sz="2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7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/>
              <a:t>Probing Questions</a:t>
            </a:r>
            <a:endParaRPr sz="2700"/>
          </a:p>
        </p:txBody>
      </p:sp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457200" y="5891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 Questions Are Not the Same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6"/>
          <p:cNvSpPr txBox="1"/>
          <p:nvPr/>
        </p:nvSpPr>
        <p:spPr>
          <a:xfrm>
            <a:off x="457200" y="1446437"/>
            <a:ext cx="4309722" cy="242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C58"/>
              </a:buClr>
              <a:buSzPts val="2700"/>
              <a:buFont typeface="Calibri"/>
              <a:buNone/>
            </a:pPr>
            <a:r>
              <a:rPr lang="en" sz="2700" b="0" i="0" u="none" strike="noStrike" cap="none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</a:rPr>
              <a:t>One of the most effective ways to differentiate instruction is by using different types of questions.</a:t>
            </a:r>
            <a:endParaRPr sz="1900" b="0" i="0" u="none" strike="noStrike" cap="none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Common Math Question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7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400"/>
              <a:t>Which of these shapes is a triangle? </a:t>
            </a:r>
            <a:endParaRPr sz="2400"/>
          </a:p>
        </p:txBody>
      </p:sp>
      <p:sp>
        <p:nvSpPr>
          <p:cNvPr id="167" name="Google Shape;167;p37"/>
          <p:cNvSpPr/>
          <p:nvPr/>
        </p:nvSpPr>
        <p:spPr>
          <a:xfrm>
            <a:off x="3694813" y="2463850"/>
            <a:ext cx="1636500" cy="17445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7"/>
          <p:cNvSpPr/>
          <p:nvPr/>
        </p:nvSpPr>
        <p:spPr>
          <a:xfrm>
            <a:off x="6185650" y="2463850"/>
            <a:ext cx="1762500" cy="1744500"/>
          </a:xfrm>
          <a:prstGeom prst="diamond">
            <a:avLst/>
          </a:prstGeom>
          <a:solidFill>
            <a:srgbClr val="1227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7"/>
          <p:cNvSpPr/>
          <p:nvPr/>
        </p:nvSpPr>
        <p:spPr>
          <a:xfrm>
            <a:off x="11431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004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827</Words>
  <Application>Microsoft Office PowerPoint</Application>
  <PresentationFormat>On-screen Show (16:9)</PresentationFormat>
  <Paragraphs>119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Montserrat</vt:lpstr>
      <vt:lpstr>Noto Sans Symbols</vt:lpstr>
      <vt:lpstr>Palatino Linotype</vt:lpstr>
      <vt:lpstr>Arial Rounded</vt:lpstr>
      <vt:lpstr>Calibri</vt:lpstr>
      <vt:lpstr>Arial</vt:lpstr>
      <vt:lpstr>LEARN theme</vt:lpstr>
      <vt:lpstr>LEARN theme</vt:lpstr>
      <vt:lpstr>PowerPoint Presentation</vt:lpstr>
      <vt:lpstr>Questioning Strategies to Support Young Learners</vt:lpstr>
      <vt:lpstr>Would you let Goldilocks into your house?</vt:lpstr>
      <vt:lpstr>Essential Question</vt:lpstr>
      <vt:lpstr>Learning Objectives</vt:lpstr>
      <vt:lpstr> What makes a question effective? </vt:lpstr>
      <vt:lpstr>What Are Effective Questions?</vt:lpstr>
      <vt:lpstr>All Questions Are Not the Same</vt:lpstr>
      <vt:lpstr>Common Math Question</vt:lpstr>
      <vt:lpstr>Math Questions</vt:lpstr>
      <vt:lpstr>PowerPoint Presentation</vt:lpstr>
      <vt:lpstr>Closed and Open Questions </vt:lpstr>
      <vt:lpstr>Thinking About Closed and Open Questions</vt:lpstr>
      <vt:lpstr>What Do Closed and Open Questions Offer Students? </vt:lpstr>
      <vt:lpstr>PowerPoint Presentation</vt:lpstr>
      <vt:lpstr>I Notice, I Wonder</vt:lpstr>
      <vt:lpstr>Parallel Questions</vt:lpstr>
      <vt:lpstr>Parallel Questions</vt:lpstr>
      <vt:lpstr>The Whole Thing and the Teeny Tiny Details</vt:lpstr>
      <vt:lpstr>Probing Questions</vt:lpstr>
      <vt:lpstr>Not Like the Others</vt:lpstr>
      <vt:lpstr>Not Like the Others</vt:lpstr>
      <vt:lpstr>Probing Questions</vt:lpstr>
      <vt:lpstr>Squiggle</vt:lpstr>
      <vt:lpstr>Squiggle Thoughts</vt:lpstr>
      <vt:lpstr>PowerPoint Presentation</vt:lpstr>
      <vt:lpstr>Creating More Effective Questions </vt:lpstr>
      <vt:lpstr>From Closed to Open Questions</vt:lpstr>
      <vt:lpstr>Create a Parallel Question/Task</vt:lpstr>
      <vt:lpstr>Create some probing questions to use with this closed question. </vt:lpstr>
      <vt:lpstr>Strategies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Strategies to Support Young Learners</dc:title>
  <dc:creator>K20 Center</dc:creator>
  <cp:lastModifiedBy>Lee, Brooke L.</cp:lastModifiedBy>
  <cp:revision>2</cp:revision>
  <dcterms:modified xsi:type="dcterms:W3CDTF">2022-03-08T18:28:13Z</dcterms:modified>
</cp:coreProperties>
</file>