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65" r:id="rId12"/>
    <p:sldId id="264" r:id="rId13"/>
    <p:sldId id="266" r:id="rId14"/>
    <p:sldId id="268" r:id="rId15"/>
    <p:sldId id="280" r:id="rId16"/>
    <p:sldId id="267" r:id="rId17"/>
    <p:sldId id="269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embeddedFontLst>
    <p:embeddedFont>
      <p:font typeface="Comfortaa" panose="020B0604020202020204" charset="0"/>
      <p:regular r:id="rId27"/>
      <p:bold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Oswald" panose="00000500000000000000" pitchFamily="2" charset="0"/>
      <p:regular r:id="rId37"/>
      <p:bold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92C070-50E4-4EA5-A487-EC6ED01AAB03}">
  <a:tblStyle styleId="{EA92C070-50E4-4EA5-A487-EC6ED01AAB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052" autoAdjust="0"/>
  </p:normalViewPr>
  <p:slideViewPr>
    <p:cSldViewPr snapToGrid="0">
      <p:cViewPr varScale="1">
        <p:scale>
          <a:sx n="120" d="100"/>
          <a:sy n="12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8F39B098-34F1-43C3-8163-2BA200C347B9}"/>
    <pc:docChg chg="modSld">
      <pc:chgData name="Bracken, Pam" userId="f3aa402d-8a3c-4841-b939-af5e5b41e404" providerId="ADAL" clId="{8F39B098-34F1-43C3-8163-2BA200C347B9}" dt="2024-03-11T16:53:32.797" v="59" actId="20577"/>
      <pc:docMkLst>
        <pc:docMk/>
      </pc:docMkLst>
      <pc:sldChg chg="modSp mod">
        <pc:chgData name="Bracken, Pam" userId="f3aa402d-8a3c-4841-b939-af5e5b41e404" providerId="ADAL" clId="{8F39B098-34F1-43C3-8163-2BA200C347B9}" dt="2024-03-11T16:45:13.612" v="8" actId="1076"/>
        <pc:sldMkLst>
          <pc:docMk/>
          <pc:sldMk cId="0" sldId="258"/>
        </pc:sldMkLst>
        <pc:spChg chg="mod">
          <ac:chgData name="Bracken, Pam" userId="f3aa402d-8a3c-4841-b939-af5e5b41e404" providerId="ADAL" clId="{8F39B098-34F1-43C3-8163-2BA200C347B9}" dt="2024-03-11T16:43:55.692" v="2" actId="1076"/>
          <ac:spMkLst>
            <pc:docMk/>
            <pc:sldMk cId="0" sldId="258"/>
            <ac:spMk id="88" creationId="{00000000-0000-0000-0000-000000000000}"/>
          </ac:spMkLst>
        </pc:spChg>
        <pc:spChg chg="mod">
          <ac:chgData name="Bracken, Pam" userId="f3aa402d-8a3c-4841-b939-af5e5b41e404" providerId="ADAL" clId="{8F39B098-34F1-43C3-8163-2BA200C347B9}" dt="2024-03-11T16:44:49.907" v="5" actId="12"/>
          <ac:spMkLst>
            <pc:docMk/>
            <pc:sldMk cId="0" sldId="258"/>
            <ac:spMk id="89" creationId="{00000000-0000-0000-0000-000000000000}"/>
          </ac:spMkLst>
        </pc:spChg>
        <pc:picChg chg="mod">
          <ac:chgData name="Bracken, Pam" userId="f3aa402d-8a3c-4841-b939-af5e5b41e404" providerId="ADAL" clId="{8F39B098-34F1-43C3-8163-2BA200C347B9}" dt="2024-03-11T16:45:13.612" v="8" actId="1076"/>
          <ac:picMkLst>
            <pc:docMk/>
            <pc:sldMk cId="0" sldId="258"/>
            <ac:picMk id="90" creationId="{00000000-0000-0000-0000-000000000000}"/>
          </ac:picMkLst>
        </pc:picChg>
      </pc:sldChg>
      <pc:sldChg chg="modSp mod">
        <pc:chgData name="Bracken, Pam" userId="f3aa402d-8a3c-4841-b939-af5e5b41e404" providerId="ADAL" clId="{8F39B098-34F1-43C3-8163-2BA200C347B9}" dt="2024-03-11T16:46:25.849" v="14" actId="12"/>
        <pc:sldMkLst>
          <pc:docMk/>
          <pc:sldMk cId="0" sldId="259"/>
        </pc:sldMkLst>
        <pc:spChg chg="mod">
          <ac:chgData name="Bracken, Pam" userId="f3aa402d-8a3c-4841-b939-af5e5b41e404" providerId="ADAL" clId="{8F39B098-34F1-43C3-8163-2BA200C347B9}" dt="2024-03-11T16:46:25.849" v="14" actId="12"/>
          <ac:spMkLst>
            <pc:docMk/>
            <pc:sldMk cId="0" sldId="259"/>
            <ac:spMk id="97" creationId="{00000000-0000-0000-0000-000000000000}"/>
          </ac:spMkLst>
        </pc:spChg>
      </pc:sldChg>
      <pc:sldChg chg="modSp mod">
        <pc:chgData name="Bracken, Pam" userId="f3aa402d-8a3c-4841-b939-af5e5b41e404" providerId="ADAL" clId="{8F39B098-34F1-43C3-8163-2BA200C347B9}" dt="2024-03-11T16:47:07.483" v="30" actId="20577"/>
        <pc:sldMkLst>
          <pc:docMk/>
          <pc:sldMk cId="0" sldId="260"/>
        </pc:sldMkLst>
        <pc:spChg chg="mod">
          <ac:chgData name="Bracken, Pam" userId="f3aa402d-8a3c-4841-b939-af5e5b41e404" providerId="ADAL" clId="{8F39B098-34F1-43C3-8163-2BA200C347B9}" dt="2024-03-11T16:46:45.243" v="15" actId="1076"/>
          <ac:spMkLst>
            <pc:docMk/>
            <pc:sldMk cId="0" sldId="260"/>
            <ac:spMk id="102" creationId="{00000000-0000-0000-0000-000000000000}"/>
          </ac:spMkLst>
        </pc:spChg>
        <pc:graphicFrameChg chg="mod modGraphic">
          <ac:chgData name="Bracken, Pam" userId="f3aa402d-8a3c-4841-b939-af5e5b41e404" providerId="ADAL" clId="{8F39B098-34F1-43C3-8163-2BA200C347B9}" dt="2024-03-11T16:47:07.483" v="30" actId="20577"/>
          <ac:graphicFrameMkLst>
            <pc:docMk/>
            <pc:sldMk cId="0" sldId="260"/>
            <ac:graphicFrameMk id="103" creationId="{00000000-0000-0000-0000-000000000000}"/>
          </ac:graphicFrameMkLst>
        </pc:graphicFrameChg>
      </pc:sldChg>
      <pc:sldChg chg="modSp mod">
        <pc:chgData name="Bracken, Pam" userId="f3aa402d-8a3c-4841-b939-af5e5b41e404" providerId="ADAL" clId="{8F39B098-34F1-43C3-8163-2BA200C347B9}" dt="2024-03-11T16:48:51.327" v="35" actId="1076"/>
        <pc:sldMkLst>
          <pc:docMk/>
          <pc:sldMk cId="0" sldId="263"/>
        </pc:sldMkLst>
        <pc:spChg chg="mod">
          <ac:chgData name="Bracken, Pam" userId="f3aa402d-8a3c-4841-b939-af5e5b41e404" providerId="ADAL" clId="{8F39B098-34F1-43C3-8163-2BA200C347B9}" dt="2024-03-11T16:48:36.898" v="34" actId="1076"/>
          <ac:spMkLst>
            <pc:docMk/>
            <pc:sldMk cId="0" sldId="263"/>
            <ac:spMk id="121" creationId="{00000000-0000-0000-0000-000000000000}"/>
          </ac:spMkLst>
        </pc:spChg>
        <pc:spChg chg="mod">
          <ac:chgData name="Bracken, Pam" userId="f3aa402d-8a3c-4841-b939-af5e5b41e404" providerId="ADAL" clId="{8F39B098-34F1-43C3-8163-2BA200C347B9}" dt="2024-03-11T16:48:51.327" v="35" actId="1076"/>
          <ac:spMkLst>
            <pc:docMk/>
            <pc:sldMk cId="0" sldId="263"/>
            <ac:spMk id="122" creationId="{00000000-0000-0000-0000-000000000000}"/>
          </ac:spMkLst>
        </pc:spChg>
      </pc:sldChg>
      <pc:sldChg chg="modSp mod">
        <pc:chgData name="Bracken, Pam" userId="f3aa402d-8a3c-4841-b939-af5e5b41e404" providerId="ADAL" clId="{8F39B098-34F1-43C3-8163-2BA200C347B9}" dt="2024-03-11T16:50:27.895" v="37" actId="1076"/>
        <pc:sldMkLst>
          <pc:docMk/>
          <pc:sldMk cId="0" sldId="264"/>
        </pc:sldMkLst>
        <pc:spChg chg="mod">
          <ac:chgData name="Bracken, Pam" userId="f3aa402d-8a3c-4841-b939-af5e5b41e404" providerId="ADAL" clId="{8F39B098-34F1-43C3-8163-2BA200C347B9}" dt="2024-03-11T16:50:19.118" v="36" actId="1076"/>
          <ac:spMkLst>
            <pc:docMk/>
            <pc:sldMk cId="0" sldId="264"/>
            <ac:spMk id="129" creationId="{00000000-0000-0000-0000-000000000000}"/>
          </ac:spMkLst>
        </pc:spChg>
        <pc:spChg chg="mod">
          <ac:chgData name="Bracken, Pam" userId="f3aa402d-8a3c-4841-b939-af5e5b41e404" providerId="ADAL" clId="{8F39B098-34F1-43C3-8163-2BA200C347B9}" dt="2024-03-11T16:50:27.895" v="37" actId="1076"/>
          <ac:spMkLst>
            <pc:docMk/>
            <pc:sldMk cId="0" sldId="264"/>
            <ac:spMk id="130" creationId="{00000000-0000-0000-0000-000000000000}"/>
          </ac:spMkLst>
        </pc:spChg>
      </pc:sldChg>
      <pc:sldChg chg="modSp mod">
        <pc:chgData name="Bracken, Pam" userId="f3aa402d-8a3c-4841-b939-af5e5b41e404" providerId="ADAL" clId="{8F39B098-34F1-43C3-8163-2BA200C347B9}" dt="2024-03-11T16:52:07.057" v="49" actId="1076"/>
        <pc:sldMkLst>
          <pc:docMk/>
          <pc:sldMk cId="0" sldId="269"/>
        </pc:sldMkLst>
        <pc:spChg chg="mod">
          <ac:chgData name="Bracken, Pam" userId="f3aa402d-8a3c-4841-b939-af5e5b41e404" providerId="ADAL" clId="{8F39B098-34F1-43C3-8163-2BA200C347B9}" dt="2024-03-11T16:52:07.057" v="49" actId="1076"/>
          <ac:spMkLst>
            <pc:docMk/>
            <pc:sldMk cId="0" sldId="269"/>
            <ac:spMk id="165" creationId="{00000000-0000-0000-0000-000000000000}"/>
          </ac:spMkLst>
        </pc:spChg>
      </pc:sldChg>
      <pc:sldChg chg="modSp mod">
        <pc:chgData name="Bracken, Pam" userId="f3aa402d-8a3c-4841-b939-af5e5b41e404" providerId="ADAL" clId="{8F39B098-34F1-43C3-8163-2BA200C347B9}" dt="2024-03-11T16:53:32.797" v="59" actId="20577"/>
        <pc:sldMkLst>
          <pc:docMk/>
          <pc:sldMk cId="0" sldId="277"/>
        </pc:sldMkLst>
        <pc:spChg chg="mod">
          <ac:chgData name="Bracken, Pam" userId="f3aa402d-8a3c-4841-b939-af5e5b41e404" providerId="ADAL" clId="{8F39B098-34F1-43C3-8163-2BA200C347B9}" dt="2024-03-11T16:53:32.797" v="59" actId="20577"/>
          <ac:spMkLst>
            <pc:docMk/>
            <pc:sldMk cId="0" sldId="277"/>
            <ac:spMk id="217" creationId="{00000000-0000-0000-0000-000000000000}"/>
          </ac:spMkLst>
        </pc:spChg>
      </pc:sldChg>
      <pc:sldChg chg="modSp mod">
        <pc:chgData name="Bracken, Pam" userId="f3aa402d-8a3c-4841-b939-af5e5b41e404" providerId="ADAL" clId="{8F39B098-34F1-43C3-8163-2BA200C347B9}" dt="2024-03-11T16:51:09.708" v="39" actId="1076"/>
        <pc:sldMkLst>
          <pc:docMk/>
          <pc:sldMk cId="1452497240" sldId="280"/>
        </pc:sldMkLst>
        <pc:spChg chg="mod">
          <ac:chgData name="Bracken, Pam" userId="f3aa402d-8a3c-4841-b939-af5e5b41e404" providerId="ADAL" clId="{8F39B098-34F1-43C3-8163-2BA200C347B9}" dt="2024-03-11T16:51:02.064" v="38" actId="1076"/>
          <ac:spMkLst>
            <pc:docMk/>
            <pc:sldMk cId="1452497240" sldId="280"/>
            <ac:spMk id="2" creationId="{1B9A2508-1608-423C-8A07-EEDA63DBB11E}"/>
          </ac:spMkLst>
        </pc:spChg>
        <pc:picChg chg="mod">
          <ac:chgData name="Bracken, Pam" userId="f3aa402d-8a3c-4841-b939-af5e5b41e404" providerId="ADAL" clId="{8F39B098-34F1-43C3-8163-2BA200C347B9}" dt="2024-03-11T16:51:09.708" v="39" actId="1076"/>
          <ac:picMkLst>
            <pc:docMk/>
            <pc:sldMk cId="1452497240" sldId="280"/>
            <ac:picMk id="5" creationId="{5065EDE6-07DD-4CAB-B3F9-B681E34902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earch?type=strategie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ed04dba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2ed04dba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2ed04dba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K20 LEARN (ou.edu)</a:t>
            </a:r>
            <a:endParaRPr dirty="0"/>
          </a:p>
        </p:txBody>
      </p:sp>
      <p:sp>
        <p:nvSpPr>
          <p:cNvPr id="139" name="Google Shape;139;ga2ed04dba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2ed04dba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2ed04dba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2ed04dba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2ed04dba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2ed04dba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2ed04dba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2ed04dba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2ed04dba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2ed04dba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2ed04dba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Oswald"/>
                <a:ea typeface="Oswald"/>
                <a:cs typeface="Oswald"/>
                <a:sym typeface="Oswald"/>
              </a:rPr>
              <a:t>Milton 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Oswald"/>
                <a:ea typeface="Oswald"/>
                <a:cs typeface="Oswald"/>
                <a:sym typeface="Oswald"/>
              </a:rPr>
              <a:t>Stop video at 4:18 when showing it without sound.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2ed04dba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2ed04dba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Milton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other videos do you use on a regular basis that you could substitute for the Tulsa video.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2ed04dba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2ed04dba7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2ed04dba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2ed04dba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2ed04dba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a2ed04dba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2ed04dba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2ed04dba7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K20 LEARN (ou.edu)</a:t>
            </a:r>
            <a:endParaRPr dirty="0"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K20 LEARN (ou.edu)</a:t>
            </a:r>
            <a:r>
              <a:rPr lang="en-US" dirty="0"/>
              <a:t> (Kick Me Instructional Strategy)</a:t>
            </a:r>
            <a:endParaRPr dirty="0"/>
          </a:p>
        </p:txBody>
      </p:sp>
      <p:sp>
        <p:nvSpPr>
          <p:cNvPr id="119" name="Google Shape;1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2ed04dba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2ed04dba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Before identifying the photo, have participants explore the scene using the questions below.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Ask participants to use the following questions to explore the scene depicted in the photo: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do you see or notice first? Share your observations about the image.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Break the image down into parts. What is happening in each quadrant? What does the placement of objects or people in the photo tell you about the scene?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other clues in the photo help you understand the scene? How would you characterize the interrelationships depicted in the image?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the image about? What is it an example of? Can you summarize the scene in one sentence?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would you title the image?</a:t>
            </a:r>
          </a:p>
          <a:p>
            <a:pPr marL="228600" indent="0">
              <a:buFont typeface="Arial" panose="020B0604020202020204" pitchFamily="34" charset="0"/>
              <a:buNone/>
            </a:pPr>
            <a:endParaRPr lang="en-US" dirty="0"/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~Source:  K20 Center photo.  Social studies classroom in Oklahoma City, OK. </a:t>
            </a:r>
          </a:p>
          <a:p>
            <a:pPr marL="228600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1343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600"/>
              <a:buNone/>
              <a:defRPr i="0" u="none" strike="noStrike" cap="none">
                <a:solidFill>
                  <a:srgbClr val="980000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￮"/>
              <a:defRPr sz="1800" i="0" u="none" strike="noStrike" cap="none">
                <a:solidFill>
                  <a:schemeClr val="dk2"/>
                </a:solidFill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￮"/>
              <a:defRPr sz="1400" i="0" u="none" strike="noStrike" cap="none">
                <a:solidFill>
                  <a:schemeClr val="dk2"/>
                </a:solidFill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￮"/>
              <a:defRPr sz="1400" i="0" u="none" strike="noStrike" cap="none">
                <a:solidFill>
                  <a:schemeClr val="dk2"/>
                </a:solidFill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￮"/>
              <a:defRPr sz="1400" i="0" u="none" strike="noStrike" cap="none">
                <a:solidFill>
                  <a:schemeClr val="dk2"/>
                </a:solidFill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￮"/>
              <a:defRPr sz="1400" i="0" u="none" strike="noStrike" cap="none">
                <a:solidFill>
                  <a:schemeClr val="dk2"/>
                </a:solidFill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￮"/>
              <a:defRPr sz="140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￮"/>
              <a:defRPr sz="140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￮"/>
              <a:defRPr sz="140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￮"/>
              <a:defRPr sz="140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043"/>
            <a:ext cx="860105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457200" y="2613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“It’s OPTIC-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AL”Strategy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3"/>
          </p:nvPr>
        </p:nvSpPr>
        <p:spPr>
          <a:xfrm>
            <a:off x="457200" y="1201040"/>
            <a:ext cx="6357600" cy="3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980000"/>
                </a:solidFill>
              </a:rPr>
              <a:t>O</a:t>
            </a:r>
            <a:r>
              <a:rPr lang="en-US" sz="2000" b="1" dirty="0"/>
              <a:t> </a:t>
            </a:r>
            <a:r>
              <a:rPr lang="en-US" sz="2000" dirty="0"/>
              <a:t>-</a:t>
            </a:r>
            <a:r>
              <a:rPr lang="en-US" sz="2000" b="1" dirty="0"/>
              <a:t> Observations:</a:t>
            </a:r>
            <a:r>
              <a:rPr lang="en-US" sz="2000" dirty="0"/>
              <a:t> What is happening in the photo? 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980000"/>
                </a:solidFill>
              </a:rPr>
              <a:t>P</a:t>
            </a:r>
            <a:r>
              <a:rPr lang="en-US" sz="2000" b="1" dirty="0"/>
              <a:t> </a:t>
            </a:r>
            <a:r>
              <a:rPr lang="en-US" sz="2000" dirty="0"/>
              <a:t>-</a:t>
            </a:r>
            <a:r>
              <a:rPr lang="en-US" sz="2000" b="1" dirty="0"/>
              <a:t> Parts:</a:t>
            </a:r>
            <a:r>
              <a:rPr lang="en-US" sz="2000" dirty="0"/>
              <a:t> Describe the placement of objects in the photo. 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980000"/>
                </a:solidFill>
              </a:rPr>
              <a:t>T</a:t>
            </a:r>
            <a:r>
              <a:rPr lang="en-US" sz="2000" b="1" dirty="0"/>
              <a:t> </a:t>
            </a:r>
            <a:r>
              <a:rPr lang="en-US" sz="2000" dirty="0"/>
              <a:t>-</a:t>
            </a:r>
            <a:r>
              <a:rPr lang="en-US" sz="2000" b="1" dirty="0"/>
              <a:t> Title: </a:t>
            </a:r>
            <a:r>
              <a:rPr lang="en-US" sz="2000" dirty="0"/>
              <a:t>What does the title tell you about the photo? 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en-US" sz="2000" b="1" dirty="0">
                <a:solidFill>
                  <a:srgbClr val="980000"/>
                </a:solidFill>
              </a:rPr>
              <a:t>I</a:t>
            </a:r>
            <a:r>
              <a:rPr lang="en-US" sz="2000" b="1" dirty="0"/>
              <a:t> </a:t>
            </a:r>
            <a:r>
              <a:rPr lang="en-US" sz="2000" dirty="0"/>
              <a:t>-</a:t>
            </a:r>
            <a:r>
              <a:rPr lang="en-US" sz="2000" b="1" dirty="0"/>
              <a:t> Inferences: </a:t>
            </a:r>
            <a:r>
              <a:rPr lang="en-US" sz="2000" dirty="0"/>
              <a:t>What clues in the photo help you to </a:t>
            </a:r>
            <a:br>
              <a:rPr lang="en-US" sz="2000" dirty="0"/>
            </a:br>
            <a:r>
              <a:rPr lang="en-US" sz="2000" dirty="0"/>
              <a:t>     understand the scene?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980000"/>
                </a:solidFill>
              </a:rPr>
              <a:t>C</a:t>
            </a:r>
            <a:r>
              <a:rPr lang="en-US" sz="2000" b="1" dirty="0"/>
              <a:t> </a:t>
            </a:r>
            <a:r>
              <a:rPr lang="en-US" sz="2000" dirty="0"/>
              <a:t>-</a:t>
            </a:r>
            <a:r>
              <a:rPr lang="en-US" sz="2000" b="1" dirty="0"/>
              <a:t> Conclusion:</a:t>
            </a:r>
            <a:r>
              <a:rPr lang="en-US" sz="2000" dirty="0"/>
              <a:t> Draw a conclusion to the meaning or </a:t>
            </a:r>
            <a:br>
              <a:rPr lang="en-US" sz="2000" dirty="0"/>
            </a:br>
            <a:r>
              <a:rPr lang="en-US" sz="2000" dirty="0"/>
              <a:t>      the message. 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595959"/>
              </a:solidFill>
            </a:endParaRPr>
          </a:p>
          <a:p>
            <a:pPr marL="231775" lvl="0" indent="-117475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595959"/>
              </a:solidFill>
            </a:endParaRPr>
          </a:p>
        </p:txBody>
      </p:sp>
      <p:pic>
        <p:nvPicPr>
          <p:cNvPr id="131" name="Google Shape;131;p28"/>
          <p:cNvPicPr preferRelativeResize="0"/>
          <p:nvPr/>
        </p:nvPicPr>
        <p:blipFill rotWithShape="1">
          <a:blip r:embed="rId3">
            <a:alphaModFix/>
          </a:blip>
          <a:srcRect t="-329" b="369"/>
          <a:stretch/>
        </p:blipFill>
        <p:spPr>
          <a:xfrm rot="429806">
            <a:off x="6570128" y="636553"/>
            <a:ext cx="1932459" cy="30754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00" dirty="0"/>
              <a:t>It’s OPTIC-AL</a:t>
            </a:r>
            <a:endParaRPr sz="3200" dirty="0"/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3"/>
          </p:nvPr>
        </p:nvSpPr>
        <p:spPr>
          <a:xfrm>
            <a:off x="457200" y="1571825"/>
            <a:ext cx="5890591" cy="3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This strategy is designed to generate observations and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draw inferences in order to analyze photographs, art, 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visuals.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chemeClr val="tx1"/>
                </a:solidFill>
              </a:rPr>
              <a:t>How does this strategy help students: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Analyze visual evidence?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Draw inferences?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Generate questions about the topic?</a:t>
            </a:r>
            <a:endParaRPr dirty="0">
              <a:solidFill>
                <a:schemeClr val="tx1"/>
              </a:solidFill>
            </a:endParaRPr>
          </a:p>
          <a:p>
            <a:pPr marL="0" lvl="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595959"/>
              </a:solidFill>
            </a:endParaRPr>
          </a:p>
          <a:p>
            <a:pPr marL="0" lvl="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tx1"/>
                </a:solidFill>
              </a:rPr>
              <a:t>How can you use this strategy in your classroom?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595959"/>
              </a:solidFill>
            </a:endParaRP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>
              <a:solidFill>
                <a:srgbClr val="980000"/>
              </a:solidFill>
            </a:endParaRPr>
          </a:p>
        </p:txBody>
      </p:sp>
      <p:pic>
        <p:nvPicPr>
          <p:cNvPr id="143" name="Google Shape;143;p30"/>
          <p:cNvPicPr preferRelativeResize="0"/>
          <p:nvPr/>
        </p:nvPicPr>
        <p:blipFill rotWithShape="1">
          <a:blip r:embed="rId3">
            <a:alphaModFix/>
          </a:blip>
          <a:srcRect t="-329" b="369"/>
          <a:stretch/>
        </p:blipFill>
        <p:spPr>
          <a:xfrm rot="429806">
            <a:off x="6532004" y="636552"/>
            <a:ext cx="1932459" cy="30754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/>
          <p:nvPr/>
        </p:nvSpPr>
        <p:spPr>
          <a:xfrm>
            <a:off x="4806775" y="254275"/>
            <a:ext cx="4004100" cy="40041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457200" y="708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Inside Out</a:t>
            </a:r>
            <a:endParaRPr sz="3200" dirty="0"/>
          </a:p>
        </p:txBody>
      </p:sp>
      <p:sp>
        <p:nvSpPr>
          <p:cNvPr id="157" name="Google Shape;157;p32"/>
          <p:cNvSpPr txBox="1">
            <a:spLocks noGrp="1"/>
          </p:cNvSpPr>
          <p:nvPr>
            <p:ph type="body" idx="1"/>
          </p:nvPr>
        </p:nvSpPr>
        <p:spPr>
          <a:xfrm>
            <a:off x="457200" y="994399"/>
            <a:ext cx="4643100" cy="3643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8761D"/>
                </a:solidFill>
              </a:rPr>
              <a:t>Innermost Circle: Prior Knowledge of Inquiry</a:t>
            </a:r>
            <a:endParaRPr sz="1800" b="1" dirty="0">
              <a:solidFill>
                <a:srgbClr val="38761D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tx1"/>
                </a:solidFill>
              </a:rPr>
              <a:t>What are the goals? What are the most important features? </a:t>
            </a:r>
            <a:endParaRPr sz="1800" i="1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D85C6"/>
                </a:solidFill>
              </a:rPr>
              <a:t>Second Circle: Partner Share </a:t>
            </a:r>
            <a:endParaRPr sz="1800" b="1" dirty="0">
              <a:solidFill>
                <a:srgbClr val="3D85C6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</a:rPr>
              <a:t>Read: Disciplined Inquiry</a:t>
            </a:r>
            <a:endParaRPr sz="1800" b="1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tx1"/>
                </a:solidFill>
              </a:rPr>
              <a:t>As you read, think about the goals, features, and characteristics of inquiry in the classroom. </a:t>
            </a:r>
            <a:endParaRPr sz="1800" i="1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674EA7"/>
                </a:solidFill>
              </a:rPr>
              <a:t>Outer Circle: New information you and your partner learned through reading and research.</a:t>
            </a:r>
            <a:endParaRPr sz="1800" b="1" dirty="0">
              <a:solidFill>
                <a:srgbClr val="674EA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</a:endParaRPr>
          </a:p>
        </p:txBody>
      </p:sp>
      <p:sp>
        <p:nvSpPr>
          <p:cNvPr id="158" name="Google Shape;158;p32"/>
          <p:cNvSpPr/>
          <p:nvPr/>
        </p:nvSpPr>
        <p:spPr>
          <a:xfrm>
            <a:off x="5420025" y="1475000"/>
            <a:ext cx="2582700" cy="2582700"/>
          </a:xfrm>
          <a:prstGeom prst="ellipse">
            <a:avLst/>
          </a:prstGeom>
          <a:solidFill>
            <a:srgbClr val="9FC5E8"/>
          </a:solidFill>
          <a:ln w="1905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2"/>
          <p:cNvSpPr/>
          <p:nvPr/>
        </p:nvSpPr>
        <p:spPr>
          <a:xfrm>
            <a:off x="6195975" y="2945450"/>
            <a:ext cx="1030800" cy="1030800"/>
          </a:xfrm>
          <a:prstGeom prst="ellipse">
            <a:avLst/>
          </a:prstGeom>
          <a:solidFill>
            <a:srgbClr val="6AA84F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2508-1608-423C-8A07-EEDA63DB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711"/>
            <a:ext cx="8229600" cy="857250"/>
          </a:xfrm>
        </p:spPr>
        <p:txBody>
          <a:bodyPr/>
          <a:lstStyle/>
          <a:p>
            <a:r>
              <a:rPr lang="en-US" dirty="0"/>
              <a:t>Inside Out: The Gettysburg Address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F4DF7-34D7-434D-8449-7F7EB9744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</a:rPr>
              <a:t>Using the Gettysburg Address as your primary text,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</a:rPr>
              <a:t>work with your partner to complete the Inside Out activity.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</a:rPr>
              <a:t>Follow the steps below: 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Write what you already know about the Address                                                      and the Civil War in the </a:t>
            </a:r>
            <a:r>
              <a:rPr lang="en-US" sz="1800" b="1" dirty="0">
                <a:solidFill>
                  <a:schemeClr val="tx1"/>
                </a:solidFill>
              </a:rPr>
              <a:t>inner circle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Add anything you have learned from your partner                                                     to the </a:t>
            </a:r>
            <a:r>
              <a:rPr lang="en-US" sz="1800" b="1" dirty="0">
                <a:solidFill>
                  <a:schemeClr val="tx1"/>
                </a:solidFill>
              </a:rPr>
              <a:t>second circle.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Read the Gettysburg Address.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Write down any new information you both learned in the </a:t>
            </a:r>
            <a:r>
              <a:rPr lang="en-US" sz="1800" b="1" dirty="0">
                <a:solidFill>
                  <a:schemeClr val="tx1"/>
                </a:solidFill>
              </a:rPr>
              <a:t>outer circle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5EDE6-07DD-4CAB-B3F9-B681E3490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0000">
            <a:off x="6984117" y="819341"/>
            <a:ext cx="1867692" cy="28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463826" y="74180"/>
            <a:ext cx="822297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Inside Out: Disciplined Inquiry</a:t>
            </a:r>
            <a:endParaRPr sz="3200" dirty="0"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457200" y="981157"/>
            <a:ext cx="5602357" cy="393539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Write down everything you already know                                                                         about inquiry in the classroom in the inner circle.            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1"/>
                </a:solidFill>
              </a:rPr>
              <a:t>What are the goals? 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1"/>
                </a:solidFill>
              </a:rPr>
              <a:t>What are the most important features?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1"/>
                </a:solidFill>
              </a:rPr>
              <a:t>What benefits will students derive?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With your Elbow Partner, complete the middle circle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Read the Disciplined Inquiry article.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Join the larger group and complete the outer circle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Share out the group’s understanding of inquiry as a tool in the classroom.</a:t>
            </a:r>
          </a:p>
          <a:p>
            <a:pPr indent="-342900">
              <a:lnSpc>
                <a:spcPct val="115000"/>
              </a:lnSpc>
              <a:spcBef>
                <a:spcPts val="0"/>
              </a:spcBef>
              <a:buSzPct val="100000"/>
            </a:pPr>
            <a:endParaRPr lang="en-US" sz="1800" dirty="0">
              <a:solidFill>
                <a:schemeClr val="tx1"/>
              </a:solidFill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ct val="100000"/>
              <a:buNone/>
            </a:pPr>
            <a:r>
              <a:rPr lang="en-US" sz="1800" b="1" dirty="0">
                <a:solidFill>
                  <a:schemeClr val="tx1"/>
                </a:solidFill>
              </a:rPr>
              <a:t>How can you use this strategy in your classroom?          </a:t>
            </a:r>
            <a:endParaRPr sz="18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B999E-6B83-4C1B-9FFD-0FCA38D07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455030" y="721155"/>
            <a:ext cx="1931785" cy="29676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>
            <a:spLocks noGrp="1"/>
          </p:cNvSpPr>
          <p:nvPr>
            <p:ph type="title"/>
          </p:nvPr>
        </p:nvSpPr>
        <p:spPr>
          <a:xfrm>
            <a:off x="540556" y="381265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INQUIRY </a:t>
            </a:r>
            <a:endParaRPr sz="3200" dirty="0"/>
          </a:p>
        </p:txBody>
      </p:sp>
      <p:sp>
        <p:nvSpPr>
          <p:cNvPr id="165" name="Google Shape;165;p33"/>
          <p:cNvSpPr txBox="1">
            <a:spLocks noGrp="1"/>
          </p:cNvSpPr>
          <p:nvPr>
            <p:ph type="body" idx="1"/>
          </p:nvPr>
        </p:nvSpPr>
        <p:spPr>
          <a:xfrm>
            <a:off x="-55770" y="1403065"/>
            <a:ext cx="8094030" cy="310672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800" dirty="0"/>
              <a:t>	Student-centered and question-driven, inquiry incorporates the following   	elements:</a:t>
            </a:r>
          </a:p>
          <a:p>
            <a:pPr marL="1200150" lvl="2" indent="-285750">
              <a:spcBef>
                <a:spcPts val="520"/>
              </a:spcBef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650" dirty="0"/>
              <a:t>Inquiry engages students.</a:t>
            </a:r>
          </a:p>
          <a:p>
            <a:pPr marL="1200150" lvl="2" indent="-285750">
              <a:spcBef>
                <a:spcPts val="520"/>
              </a:spcBef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650" dirty="0"/>
              <a:t>Inquiry empowers students to explore multiple sources of information.</a:t>
            </a:r>
          </a:p>
          <a:p>
            <a:pPr marL="1200150" lvl="2" indent="-285750">
              <a:spcBef>
                <a:spcPts val="520"/>
              </a:spcBef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650" dirty="0"/>
              <a:t>Inquiry inspires students to gather resources from those sources.</a:t>
            </a:r>
          </a:p>
          <a:p>
            <a:pPr marL="1200150" lvl="2" indent="-285750">
              <a:spcBef>
                <a:spcPts val="520"/>
              </a:spcBef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650" dirty="0"/>
              <a:t>Inquiry fosters investigation and discussion.</a:t>
            </a:r>
          </a:p>
          <a:p>
            <a:pPr marL="1200150" lvl="2" indent="-285750">
              <a:spcBef>
                <a:spcPts val="520"/>
              </a:spcBef>
              <a:buClr>
                <a:schemeClr val="bg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650" dirty="0"/>
              <a:t>Inquiry facilitates connecting ideas.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Option 1</a:t>
            </a:r>
            <a:endParaRPr sz="6000"/>
          </a:p>
        </p:txBody>
      </p:sp>
      <p:sp>
        <p:nvSpPr>
          <p:cNvPr id="185" name="Google Shape;185;p3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 Think/We Think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Think/We Think</a:t>
            </a:r>
            <a:endParaRPr dirty="0"/>
          </a:p>
        </p:txBody>
      </p:sp>
      <p:sp>
        <p:nvSpPr>
          <p:cNvPr id="191" name="Google Shape;191;p37"/>
          <p:cNvSpPr txBox="1">
            <a:spLocks noGrp="1"/>
          </p:cNvSpPr>
          <p:nvPr>
            <p:ph type="body" idx="1"/>
          </p:nvPr>
        </p:nvSpPr>
        <p:spPr>
          <a:xfrm>
            <a:off x="311700" y="1106000"/>
            <a:ext cx="5009048" cy="394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On the back of your Strategy Harvest handout,                                                                               write down what you think inquiry would look like in your classroom. 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dirty="0">
              <a:solidFill>
                <a:schemeClr val="tx1"/>
              </a:solidFill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Hypothesize with your partner about what                                                                         inquiry would look like. 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dirty="0">
              <a:solidFill>
                <a:schemeClr val="tx1"/>
              </a:solidFill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Share out. 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11430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2D2E2-7D1E-4000-8D57-86B6DD74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5695590" y="860302"/>
            <a:ext cx="2312935" cy="3222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 Think/We Think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38"/>
          <p:cNvSpPr txBox="1">
            <a:spLocks noGrp="1"/>
          </p:cNvSpPr>
          <p:nvPr>
            <p:ph type="body" idx="1"/>
          </p:nvPr>
        </p:nvSpPr>
        <p:spPr>
          <a:xfrm>
            <a:off x="311700" y="1267075"/>
            <a:ext cx="5005500" cy="36130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I Think/We Think is a strategy designed to encourage observation, guided inquiry, and discourse.</a:t>
            </a:r>
            <a:endParaRPr dirty="0">
              <a:solidFill>
                <a:schemeClr val="tx1"/>
              </a:solidFill>
            </a:endParaRPr>
          </a:p>
          <a:p>
            <a:pPr marL="0" lvl="0" indent="11430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1143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How does this strategy foster the following: 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Char char="●"/>
            </a:pPr>
            <a:r>
              <a:rPr lang="en-US" dirty="0">
                <a:solidFill>
                  <a:schemeClr val="tx1"/>
                </a:solidFill>
              </a:rPr>
              <a:t>Help students identify things they already know and understand about a topic? 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5000"/>
              <a:buChar char="●"/>
            </a:pPr>
            <a:r>
              <a:rPr lang="en-US" dirty="0">
                <a:solidFill>
                  <a:schemeClr val="tx1"/>
                </a:solidFill>
              </a:rPr>
              <a:t>Help students generate questions related to the topic?</a:t>
            </a:r>
            <a:endParaRPr dirty="0">
              <a:solidFill>
                <a:schemeClr val="tx1"/>
              </a:solidFill>
            </a:endParaRPr>
          </a:p>
          <a:p>
            <a:pPr marL="0" lvl="0" indent="11430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1143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595959"/>
                </a:solidFill>
              </a:rPr>
              <a:t>How can you use this strategy in your classroom?</a:t>
            </a:r>
            <a:endParaRPr b="1" dirty="0"/>
          </a:p>
          <a:p>
            <a:pPr marL="0" lvl="0" indent="11430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11430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</a:endParaRPr>
          </a:p>
        </p:txBody>
      </p:sp>
      <p:pic>
        <p:nvPicPr>
          <p:cNvPr id="198" name="Google Shape;19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9688">
            <a:off x="5768736" y="650717"/>
            <a:ext cx="2378297" cy="3477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ctrTitle"/>
          </p:nvPr>
        </p:nvSpPr>
        <p:spPr>
          <a:xfrm>
            <a:off x="533400" y="1409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Inquiry in Social Studies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Option 2</a:t>
            </a:r>
            <a:endParaRPr sz="6000"/>
          </a:p>
        </p:txBody>
      </p:sp>
      <p:sp>
        <p:nvSpPr>
          <p:cNvPr id="205" name="Google Shape;205;p3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Think-Pair-Share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Think-Pair-Share</a:t>
            </a:r>
            <a:endParaRPr dirty="0"/>
          </a:p>
        </p:txBody>
      </p:sp>
      <p:sp>
        <p:nvSpPr>
          <p:cNvPr id="211" name="Google Shape;211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06004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55600">
              <a:buClr>
                <a:srgbClr val="98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Consider the following question:                                                                       </a:t>
            </a:r>
            <a:r>
              <a:rPr lang="en-US" sz="2000" i="1" dirty="0">
                <a:solidFill>
                  <a:schemeClr val="tx1"/>
                </a:solidFill>
              </a:rPr>
              <a:t>How could I promote inquiry in my classroom? </a:t>
            </a:r>
            <a:endParaRPr sz="2000" i="1" dirty="0">
              <a:solidFill>
                <a:schemeClr val="tx1"/>
              </a:solidFill>
            </a:endParaRPr>
          </a:p>
          <a:p>
            <a:pPr indent="-355600">
              <a:spcBef>
                <a:spcPts val="1000"/>
              </a:spcBef>
              <a:buClr>
                <a:srgbClr val="98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Discuss your answer to that question                                                                       with your elbow partner. </a:t>
            </a:r>
          </a:p>
          <a:p>
            <a:pPr indent="-355600">
              <a:spcBef>
                <a:spcPts val="1000"/>
              </a:spcBef>
              <a:buClr>
                <a:srgbClr val="98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Share out with the whole group.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377FB-9342-4469-893C-E7942EA83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5867918" y="801704"/>
            <a:ext cx="2399553" cy="319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Think-Pair-Share</a:t>
            </a:r>
          </a:p>
        </p:txBody>
      </p:sp>
      <p:sp>
        <p:nvSpPr>
          <p:cNvPr id="217" name="Google Shape;217;p41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5989709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1143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Think-Pair-Share is a strategy designed to encourage </a:t>
            </a:r>
            <a:r>
              <a:rPr lang="en-US">
                <a:solidFill>
                  <a:schemeClr val="tx1"/>
                </a:solidFill>
              </a:rPr>
              <a:t>inquiry    	and </a:t>
            </a:r>
            <a:r>
              <a:rPr lang="en-US" dirty="0">
                <a:solidFill>
                  <a:schemeClr val="tx1"/>
                </a:solidFill>
              </a:rPr>
              <a:t>discourse.</a:t>
            </a:r>
          </a:p>
          <a:p>
            <a:pPr marL="0" lvl="0" indent="11430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lvl="0" indent="1143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How does this strategy foster the following:</a:t>
            </a:r>
          </a:p>
          <a:p>
            <a:pPr>
              <a:buClr>
                <a:schemeClr val="accent4"/>
              </a:buClr>
              <a:buSzPct val="131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Help students pick out things they already know 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understand about a topic? </a:t>
            </a:r>
          </a:p>
          <a:p>
            <a:pPr>
              <a:buClr>
                <a:schemeClr val="accent4"/>
              </a:buClr>
              <a:buSzPct val="131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Help students generate questions related to the topic?</a:t>
            </a:r>
            <a:endParaRPr dirty="0">
              <a:solidFill>
                <a:schemeClr val="tx1"/>
              </a:solidFill>
            </a:endParaRPr>
          </a:p>
          <a:p>
            <a:pPr marL="0" lvl="0" indent="11430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11430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1143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How can you use this strategy in your classroom?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7" name="Google Shape;218;p41">
            <a:extLst>
              <a:ext uri="{FF2B5EF4-FFF2-40B4-BE49-F238E27FC236}">
                <a16:creationId xmlns:a16="http://schemas.microsoft.com/office/drawing/2014/main" id="{C1126CF7-E904-46C5-A3E1-051C35C4874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123">
            <a:off x="6533338" y="980732"/>
            <a:ext cx="2005326" cy="265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Exit Ticket</a:t>
            </a:r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On a sticky note, answer this question… </a:t>
            </a:r>
            <a:endParaRPr sz="2000" dirty="0"/>
          </a:p>
          <a:p>
            <a:pPr marL="0" lvl="0" indent="45720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i="1" dirty="0"/>
              <a:t>How will you promote inquiry in your classroom? </a:t>
            </a:r>
            <a:endParaRPr sz="2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457200" y="3121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00" dirty="0"/>
              <a:t>“Kick Me”</a:t>
            </a:r>
            <a:endParaRPr sz="3200" dirty="0"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457200" y="1019800"/>
            <a:ext cx="61449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indent="-342900">
              <a:lnSpc>
                <a:spcPct val="115000"/>
              </a:lnSpc>
              <a:spcBef>
                <a:spcPts val="1600"/>
              </a:spcBef>
              <a:buClr>
                <a:srgbClr val="980000"/>
              </a:buClr>
              <a:buSzPct val="125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Each of you have a nametag on your back that identifies you as a political figure. Some are historical; some are contemporary.</a:t>
            </a:r>
          </a:p>
          <a:p>
            <a:pPr indent="-342900">
              <a:lnSpc>
                <a:spcPct val="115000"/>
              </a:lnSpc>
              <a:spcBef>
                <a:spcPts val="1600"/>
              </a:spcBef>
              <a:buClr>
                <a:srgbClr val="980000"/>
              </a:buClr>
              <a:buSzPct val="125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Find a partner and ask them “yes” or “no” questions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to help figure out your persona.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indent="-342900">
              <a:lnSpc>
                <a:spcPct val="115000"/>
              </a:lnSpc>
              <a:spcBef>
                <a:spcPts val="1000"/>
              </a:spcBef>
              <a:buClr>
                <a:srgbClr val="980000"/>
              </a:buClr>
              <a:buSzPct val="125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Once you figure out who you are, find a group that has a thematic connection to your persona. 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90" name="Google Shape;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29809">
            <a:off x="6670903" y="445371"/>
            <a:ext cx="2083088" cy="286335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00" dirty="0"/>
              <a:t>How can you use this strategy in your classroom?</a:t>
            </a:r>
            <a:endParaRPr sz="3200" dirty="0"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387350" y="155956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25000"/>
              <a:buFont typeface="Roboto"/>
              <a:buChar char="•"/>
            </a:pP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Help students create and solidify definitions of key terms/people. </a:t>
            </a:r>
            <a:endParaRPr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ct val="125000"/>
              <a:buFont typeface="Roboto"/>
              <a:buChar char="•"/>
            </a:pP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Help students identify themes and/or associations between the terms/people. 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ct val="125000"/>
              <a:buFont typeface="Roboto"/>
              <a:buChar char="•"/>
            </a:pP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Have students generate questions related to the terms that can be used in a research project. </a:t>
            </a:r>
            <a:endParaRPr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457200" y="21691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00" dirty="0"/>
              <a:t>“Kick Me” Groupings</a:t>
            </a:r>
            <a:endParaRPr sz="3200" dirty="0"/>
          </a:p>
        </p:txBody>
      </p:sp>
      <p:graphicFrame>
        <p:nvGraphicFramePr>
          <p:cNvPr id="103" name="Google Shape;103;p24"/>
          <p:cNvGraphicFramePr/>
          <p:nvPr>
            <p:extLst>
              <p:ext uri="{D42A27DB-BD31-4B8C-83A1-F6EECF244321}">
                <p14:modId xmlns:p14="http://schemas.microsoft.com/office/powerpoint/2010/main" val="4082395161"/>
              </p:ext>
            </p:extLst>
          </p:nvPr>
        </p:nvGraphicFramePr>
        <p:xfrm>
          <a:off x="457200" y="1216375"/>
          <a:ext cx="7350450" cy="3567850"/>
        </p:xfrm>
        <a:graphic>
          <a:graphicData uri="http://schemas.openxmlformats.org/drawingml/2006/table">
            <a:tbl>
              <a:tblPr>
                <a:noFill/>
                <a:tableStyleId>{EA92C070-50E4-4EA5-A487-EC6ED01AAB03}</a:tableStyleId>
              </a:tblPr>
              <a:tblGrid>
                <a:gridCol w="26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Legislative</a:t>
                      </a:r>
                      <a:endParaRPr sz="1100" b="1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Executive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Judicial </a:t>
                      </a:r>
                      <a:endParaRPr sz="1100" b="1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Nancy Pelosi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Barack Obama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Ruth Bader Ginsburg 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Mitch McConnell 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Bill Clinton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Thurgood Marshall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Newt Gingrich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George W. Bush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Sandra Day O’Connor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Paul Ryan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Ronald Reagan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Sonia Sotomayor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John Boehner 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Theodore Roosevelt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Antonin Scalia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Tom Cole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Jimmy Carter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Clarence Thomas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Stephanie Bice</a:t>
                      </a:r>
                      <a:endParaRPr sz="11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Harry Truman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John Roberts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Tammy Duckworth 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Richard Nixon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John Marshall 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Alexandria Ocasio-Cortez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Abraham Lincoln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William H. Taft</a:t>
                      </a:r>
                      <a:endParaRPr sz="11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Carl Albert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Franklin Delano Roosevelt</a:t>
                      </a:r>
                      <a:endParaRPr sz="11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Oliver Wendell Holmes, Jr. </a:t>
                      </a:r>
                      <a:endParaRPr sz="11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How can we promote inquiry in the </a:t>
            </a:r>
            <a:br>
              <a:rPr lang="en-US" dirty="0"/>
            </a:br>
            <a:r>
              <a:rPr lang="en-US" dirty="0"/>
              <a:t>social studies classroom?</a:t>
            </a:r>
            <a:endParaRPr dirty="0"/>
          </a:p>
        </p:txBody>
      </p:sp>
      <p:sp>
        <p:nvSpPr>
          <p:cNvPr id="110" name="Google Shape;110;p25"/>
          <p:cNvSpPr txBox="1"/>
          <p:nvPr/>
        </p:nvSpPr>
        <p:spPr>
          <a:xfrm>
            <a:off x="5762725" y="222525"/>
            <a:ext cx="2326800" cy="3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0" b="1" dirty="0">
                <a:solidFill>
                  <a:srgbClr val="134F5C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30000" b="1" dirty="0">
              <a:solidFill>
                <a:srgbClr val="134F5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3722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Participate in strategies that promote inquiry and discourse in the classroom </a:t>
            </a: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Connect inquiry and discourse to social studies instruction </a:t>
            </a: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Model the implementation of strategies that engage students in inquiry and discourse</a:t>
            </a:r>
            <a:endParaRPr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482369" y="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00" dirty="0"/>
              <a:t>“Kick Me” Strategy</a:t>
            </a:r>
            <a:endParaRPr sz="3200" dirty="0"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3"/>
          </p:nvPr>
        </p:nvSpPr>
        <p:spPr>
          <a:xfrm>
            <a:off x="444269" y="857250"/>
            <a:ext cx="5999400" cy="3500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</a:rPr>
              <a:t>“Kick Me” is a strategy used to actively engage students with vocabulary in order to make connections.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How does this strategy enable students to perform the following: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Identify themes and/or associations between the terms/people?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Generate questions related to the terms that can be used in a research project?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tx1"/>
                </a:solidFill>
              </a:rPr>
              <a:t>How can you use this strategy as a teaching tool? </a:t>
            </a:r>
            <a:endParaRPr b="1" dirty="0">
              <a:solidFill>
                <a:schemeClr val="tx1"/>
              </a:solidFill>
            </a:endParaRPr>
          </a:p>
          <a:p>
            <a:pPr marL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595959"/>
              </a:solidFill>
            </a:endParaRP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23" name="Google Shape;1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29809">
            <a:off x="6618058" y="637977"/>
            <a:ext cx="1932453" cy="27104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F5CA1-C264-41A2-B7DD-B89289705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6" y="266203"/>
            <a:ext cx="8229600" cy="857250"/>
          </a:xfrm>
        </p:spPr>
        <p:txBody>
          <a:bodyPr/>
          <a:lstStyle/>
          <a:p>
            <a:r>
              <a:rPr lang="en-US" sz="3200" dirty="0"/>
              <a:t>“Strategy Harvest”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6E672-1C9D-407C-BAEB-CE4A4FEC1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856" y="1240847"/>
            <a:ext cx="5490302" cy="3542943"/>
          </a:xfrm>
        </p:spPr>
        <p:txBody>
          <a:bodyPr/>
          <a:lstStyle/>
          <a:p>
            <a:pPr marL="63500" indent="0">
              <a:buNone/>
            </a:pPr>
            <a:r>
              <a:rPr lang="en-US" sz="1800" dirty="0"/>
              <a:t>“Strategy Harvest” enables students to analyze a topic                                                             or solve a problem by working collaboratively to come                                                       to a conclusion or reach a solution.</a:t>
            </a:r>
          </a:p>
          <a:p>
            <a:r>
              <a:rPr lang="en-US" sz="1800" dirty="0"/>
              <a:t>One partner writes down the process used to figure                                                 out the persona assigned in “Kick Me.”</a:t>
            </a:r>
          </a:p>
          <a:p>
            <a:r>
              <a:rPr lang="en-US" sz="1800" dirty="0"/>
              <a:t>The other partner asks questions and provides                                                  feedback to identify the process steps. </a:t>
            </a:r>
          </a:p>
          <a:p>
            <a:r>
              <a:rPr lang="en-US" sz="1800" dirty="0"/>
              <a:t>Partners switch roles and repeat the process.</a:t>
            </a:r>
          </a:p>
          <a:p>
            <a:r>
              <a:rPr lang="en-US" sz="1800" dirty="0"/>
              <a:t>Partners share their strategies with the whole group. </a:t>
            </a:r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r>
              <a:rPr lang="en-US" sz="1800" b="1" dirty="0"/>
              <a:t>How can you use this strategy in your classroom?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C1FF50-46AD-450B-91B4-7F749F860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0000">
            <a:off x="6180338" y="553956"/>
            <a:ext cx="2075731" cy="32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</TotalTime>
  <Words>1256</Words>
  <Application>Microsoft Office PowerPoint</Application>
  <PresentationFormat>On-screen Show (16:9)</PresentationFormat>
  <Paragraphs>170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Georgia</vt:lpstr>
      <vt:lpstr>Constantia</vt:lpstr>
      <vt:lpstr>Comfortaa</vt:lpstr>
      <vt:lpstr>Oswald</vt:lpstr>
      <vt:lpstr>Calibri</vt:lpstr>
      <vt:lpstr>Roboto</vt:lpstr>
      <vt:lpstr>Wingdings</vt:lpstr>
      <vt:lpstr>LEARN theme</vt:lpstr>
      <vt:lpstr>LEARN theme</vt:lpstr>
      <vt:lpstr>PowerPoint Presentation</vt:lpstr>
      <vt:lpstr>Inquiry in Social Studies</vt:lpstr>
      <vt:lpstr>“Kick Me”</vt:lpstr>
      <vt:lpstr>How can you use this strategy in your classroom?</vt:lpstr>
      <vt:lpstr>“Kick Me” Groupings</vt:lpstr>
      <vt:lpstr>Essential Question</vt:lpstr>
      <vt:lpstr>Objectives</vt:lpstr>
      <vt:lpstr>“Kick Me” Strategy</vt:lpstr>
      <vt:lpstr>“Strategy Harvest” </vt:lpstr>
      <vt:lpstr>PowerPoint Presentation</vt:lpstr>
      <vt:lpstr>“It’s OPTIC-AL”Strategy</vt:lpstr>
      <vt:lpstr>It’s OPTIC-AL</vt:lpstr>
      <vt:lpstr>Inside Out</vt:lpstr>
      <vt:lpstr>Inside Out: The Gettysburg Address</vt:lpstr>
      <vt:lpstr>Inside Out: Disciplined Inquiry</vt:lpstr>
      <vt:lpstr>INQUIRY </vt:lpstr>
      <vt:lpstr>Option 1</vt:lpstr>
      <vt:lpstr>I Think/We Think</vt:lpstr>
      <vt:lpstr>I Think/We Think </vt:lpstr>
      <vt:lpstr>Option 2</vt:lpstr>
      <vt:lpstr>Think-Pair-Share</vt:lpstr>
      <vt:lpstr>Think-Pair-Share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Bracken, Pam</cp:lastModifiedBy>
  <cp:revision>9</cp:revision>
  <dcterms:modified xsi:type="dcterms:W3CDTF">2024-03-11T16:53:33Z</dcterms:modified>
</cp:coreProperties>
</file>