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42" autoAdjust="0"/>
  </p:normalViewPr>
  <p:slideViewPr>
    <p:cSldViewPr snapToGrid="0">
      <p:cViewPr varScale="1">
        <p:scale>
          <a:sx n="86" d="100"/>
          <a:sy n="86" d="100"/>
        </p:scale>
        <p:origin x="12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commons.wikimedia.org/wiki/File:IRobot_Roomba_780.jpg" TargetMode="External"/><Relationship Id="rId3" Type="http://schemas.openxmlformats.org/officeDocument/2006/relationships/hyperlink" Target="https://commons.wikimedia.org/wiki/File:Washer_and_dryer.jpg" TargetMode="External"/><Relationship Id="rId7" Type="http://schemas.openxmlformats.org/officeDocument/2006/relationships/hyperlink" Target="https://commons.wikimedia.org/wiki/File:Sophia_at_the_AI_for_Good_Global_Summit_2018_(27254369347)_(cropped).jp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commons.wikimedia.org/wiki/File:Johnny5_03.jpg" TargetMode="External"/><Relationship Id="rId5" Type="http://schemas.openxmlformats.org/officeDocument/2006/relationships/hyperlink" Target="https://en.wikipedia.org/wiki/Robot" TargetMode="External"/><Relationship Id="rId4" Type="http://schemas.openxmlformats.org/officeDocument/2006/relationships/hyperlink" Target="https://www.pexels.com/photo/gray-and-white-robot-73910/" TargetMode="External"/><Relationship Id="rId9" Type="http://schemas.openxmlformats.org/officeDocument/2006/relationships/hyperlink" Target="https://www.flickr.com/photos/131292477@N08/2521911637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10-15 minutes</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Teachers also to complete Scavenger hunt as they play</a:t>
            </a:r>
            <a:endParaRPr b="1"/>
          </a:p>
          <a:p>
            <a:pPr marL="0" lvl="0" indent="0" algn="l" rtl="0">
              <a:lnSpc>
                <a:spcPct val="100000"/>
              </a:lnSpc>
              <a:spcBef>
                <a:spcPts val="0"/>
              </a:spcBef>
              <a:spcAft>
                <a:spcPts val="0"/>
              </a:spcAft>
              <a:buSzPts val="1400"/>
              <a:buNone/>
            </a:pPr>
            <a:r>
              <a:rPr lang="en-US" b="1"/>
              <a:t>***Model how to turn on robot and get it to run code</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(individual or in pairs) </a:t>
            </a:r>
            <a:endParaRPr/>
          </a:p>
          <a:p>
            <a:pPr marL="0" lvl="0" indent="0" algn="l" rtl="0">
              <a:lnSpc>
                <a:spcPct val="100000"/>
              </a:lnSpc>
              <a:spcBef>
                <a:spcPts val="0"/>
              </a:spcBef>
              <a:spcAft>
                <a:spcPts val="0"/>
              </a:spcAft>
              <a:buSzPts val="1400"/>
              <a:buNone/>
            </a:pPr>
            <a:r>
              <a:rPr lang="en-US"/>
              <a:t>Given a simple instruction, such as make the robot move and turn,</a:t>
            </a:r>
            <a:endParaRPr/>
          </a:p>
          <a:p>
            <a:pPr marL="0" lvl="0" indent="0" algn="l" rtl="0">
              <a:lnSpc>
                <a:spcPct val="100000"/>
              </a:lnSpc>
              <a:spcBef>
                <a:spcPts val="0"/>
              </a:spcBef>
              <a:spcAft>
                <a:spcPts val="0"/>
              </a:spcAft>
              <a:buSzPts val="1400"/>
              <a:buNone/>
            </a:pPr>
            <a:r>
              <a:rPr lang="en-US"/>
              <a:t>teachers will explore the Mindstorms software on Chromebooks and</a:t>
            </a:r>
            <a:endParaRPr/>
          </a:p>
          <a:p>
            <a:pPr marL="0" lvl="0" indent="0" algn="l" rtl="0">
              <a:lnSpc>
                <a:spcPct val="100000"/>
              </a:lnSpc>
              <a:spcBef>
                <a:spcPts val="0"/>
              </a:spcBef>
              <a:spcAft>
                <a:spcPts val="0"/>
              </a:spcAft>
              <a:buSzPts val="1400"/>
              <a:buNone/>
            </a:pPr>
            <a:r>
              <a:rPr lang="en-US"/>
              <a:t>familiarize themselves with the drag and drop programming</a:t>
            </a:r>
            <a:endParaRPr/>
          </a:p>
          <a:p>
            <a:pPr marL="0" lvl="0" indent="0" algn="l" rtl="0">
              <a:lnSpc>
                <a:spcPct val="100000"/>
              </a:lnSpc>
              <a:spcBef>
                <a:spcPts val="0"/>
              </a:spcBef>
              <a:spcAft>
                <a:spcPts val="0"/>
              </a:spcAft>
              <a:buSzPts val="1400"/>
              <a:buNone/>
            </a:pPr>
            <a:r>
              <a:rPr lang="en-US"/>
              <a:t>structure.</a:t>
            </a:r>
            <a:endParaRPr/>
          </a:p>
          <a:p>
            <a:pPr marL="0" lvl="0" indent="0" algn="l" rtl="0">
              <a:lnSpc>
                <a:spcPct val="100000"/>
              </a:lnSpc>
              <a:spcBef>
                <a:spcPts val="0"/>
              </a:spcBef>
              <a:spcAft>
                <a:spcPts val="0"/>
              </a:spcAft>
              <a:buSzPts val="1400"/>
              <a:buNone/>
            </a:pPr>
            <a:r>
              <a:rPr lang="en-US"/>
              <a:t> Teachers to self-reflect with troubleshooting reflection sheet (under</a:t>
            </a:r>
            <a:endParaRPr/>
          </a:p>
          <a:p>
            <a:pPr marL="0" lvl="0" indent="0" algn="l" rtl="0">
              <a:lnSpc>
                <a:spcPct val="100000"/>
              </a:lnSpc>
              <a:spcBef>
                <a:spcPts val="0"/>
              </a:spcBef>
              <a:spcAft>
                <a:spcPts val="0"/>
              </a:spcAft>
              <a:buSzPts val="1400"/>
              <a:buNone/>
            </a:pPr>
            <a:r>
              <a:rPr lang="en-US"/>
              <a:t>Explain)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3-5 minutes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Math connection: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***How could you calculate how far the robot is going to go? (radians)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30+ minutes</a:t>
            </a:r>
            <a:endParaRPr/>
          </a:p>
          <a:p>
            <a:pPr marL="457200" marR="0" lvl="0" indent="-228600" algn="l" rtl="0">
              <a:lnSpc>
                <a:spcPct val="100000"/>
              </a:lnSpc>
              <a:spcBef>
                <a:spcPts val="0"/>
              </a:spcBef>
              <a:spcAft>
                <a:spcPts val="0"/>
              </a:spcAft>
              <a:buSzPts val="1400"/>
              <a:buNone/>
            </a:pPr>
            <a:r>
              <a:rPr lang="en-US"/>
              <a:t>Self-Directed Learning</a:t>
            </a:r>
            <a:endParaRPr/>
          </a:p>
          <a:p>
            <a:pPr marL="457200" marR="0" lvl="0" indent="-228600" algn="l" rtl="0">
              <a:lnSpc>
                <a:spcPct val="100000"/>
              </a:lnSpc>
              <a:spcBef>
                <a:spcPts val="0"/>
              </a:spcBef>
              <a:spcAft>
                <a:spcPts val="0"/>
              </a:spcAft>
              <a:buSzPts val="1400"/>
              <a:buNone/>
            </a:pPr>
            <a:r>
              <a:rPr lang="en-US"/>
              <a:t> Teachers will be given differentiated task cards with open-ended</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tasks, such as</a:t>
            </a:r>
            <a:endParaRPr/>
          </a:p>
          <a:p>
            <a:pPr marL="457200" marR="0" lvl="0" indent="-228600" algn="l" rtl="0">
              <a:lnSpc>
                <a:spcPct val="100000"/>
              </a:lnSpc>
              <a:spcBef>
                <a:spcPts val="0"/>
              </a:spcBef>
              <a:spcAft>
                <a:spcPts val="0"/>
              </a:spcAft>
              <a:buSzPts val="1400"/>
              <a:buNone/>
            </a:pPr>
            <a:r>
              <a:rPr lang="en-US"/>
              <a:t>o Program your robot to drive forward, turn left 90 degrees,</a:t>
            </a:r>
            <a:endParaRPr/>
          </a:p>
          <a:p>
            <a:pPr marL="457200" marR="0" lvl="0" indent="-228600" algn="l" rtl="0">
              <a:lnSpc>
                <a:spcPct val="100000"/>
              </a:lnSpc>
              <a:spcBef>
                <a:spcPts val="0"/>
              </a:spcBef>
              <a:spcAft>
                <a:spcPts val="0"/>
              </a:spcAft>
              <a:buSzPts val="1400"/>
              <a:buNone/>
            </a:pPr>
            <a:r>
              <a:rPr lang="en-US"/>
              <a:t>and continue driving.</a:t>
            </a:r>
            <a:endParaRPr/>
          </a:p>
          <a:p>
            <a:pPr marL="457200" marR="0" lvl="0" indent="-228600" algn="l" rtl="0">
              <a:lnSpc>
                <a:spcPct val="100000"/>
              </a:lnSpc>
              <a:spcBef>
                <a:spcPts val="0"/>
              </a:spcBef>
              <a:spcAft>
                <a:spcPts val="0"/>
              </a:spcAft>
              <a:buSzPts val="1400"/>
              <a:buNone/>
            </a:pPr>
            <a:r>
              <a:rPr lang="en-US"/>
              <a:t>o Program your robot to drive forward, turn right 90 degrees,</a:t>
            </a:r>
            <a:endParaRPr/>
          </a:p>
          <a:p>
            <a:pPr marL="457200" marR="0" lvl="0" indent="-228600" algn="l" rtl="0">
              <a:lnSpc>
                <a:spcPct val="100000"/>
              </a:lnSpc>
              <a:spcBef>
                <a:spcPts val="0"/>
              </a:spcBef>
              <a:spcAft>
                <a:spcPts val="0"/>
              </a:spcAft>
              <a:buSzPts val="1400"/>
              <a:buNone/>
            </a:pPr>
            <a:r>
              <a:rPr lang="en-US"/>
              <a:t>and continue driving.</a:t>
            </a:r>
            <a:endParaRPr/>
          </a:p>
          <a:p>
            <a:pPr marL="457200" marR="0" lvl="0" indent="-228600" algn="l" rtl="0">
              <a:lnSpc>
                <a:spcPct val="100000"/>
              </a:lnSpc>
              <a:spcBef>
                <a:spcPts val="0"/>
              </a:spcBef>
              <a:spcAft>
                <a:spcPts val="0"/>
              </a:spcAft>
              <a:buSzPts val="1400"/>
              <a:buNone/>
            </a:pPr>
            <a:r>
              <a:rPr lang="en-US"/>
              <a:t>o Program your robot to drive forward, turn 180 degrees, and</a:t>
            </a:r>
            <a:endParaRPr/>
          </a:p>
          <a:p>
            <a:pPr marL="457200" marR="0" lvl="0" indent="-228600" algn="l" rtl="0">
              <a:lnSpc>
                <a:spcPct val="100000"/>
              </a:lnSpc>
              <a:spcBef>
                <a:spcPts val="0"/>
              </a:spcBef>
              <a:spcAft>
                <a:spcPts val="0"/>
              </a:spcAft>
              <a:buSzPts val="1400"/>
              <a:buNone/>
            </a:pPr>
            <a:r>
              <a:rPr lang="en-US"/>
              <a:t>continue driving.</a:t>
            </a:r>
            <a:endParaRPr/>
          </a:p>
          <a:p>
            <a:pPr marL="457200" marR="0" lvl="0" indent="-228600" algn="l" rtl="0">
              <a:lnSpc>
                <a:spcPct val="100000"/>
              </a:lnSpc>
              <a:spcBef>
                <a:spcPts val="0"/>
              </a:spcBef>
              <a:spcAft>
                <a:spcPts val="0"/>
              </a:spcAft>
              <a:buSzPts val="1400"/>
              <a:buNone/>
            </a:pPr>
            <a:r>
              <a:rPr lang="en-US"/>
              <a:t>o Program your robot to drive forward and make 90 degree</a:t>
            </a:r>
            <a:endParaRPr/>
          </a:p>
          <a:p>
            <a:pPr marL="457200" marR="0" lvl="0" indent="-228600" algn="l" rtl="0">
              <a:lnSpc>
                <a:spcPct val="100000"/>
              </a:lnSpc>
              <a:spcBef>
                <a:spcPts val="0"/>
              </a:spcBef>
              <a:spcAft>
                <a:spcPts val="0"/>
              </a:spcAft>
              <a:buSzPts val="1400"/>
              <a:buNone/>
            </a:pPr>
            <a:r>
              <a:rPr lang="en-US"/>
              <a:t>turns around an obstacle.</a:t>
            </a:r>
            <a:endParaRPr/>
          </a:p>
          <a:p>
            <a:pPr marL="457200" marR="0" lvl="0" indent="-228600" algn="l" rtl="0">
              <a:lnSpc>
                <a:spcPct val="100000"/>
              </a:lnSpc>
              <a:spcBef>
                <a:spcPts val="0"/>
              </a:spcBef>
              <a:spcAft>
                <a:spcPts val="0"/>
              </a:spcAft>
              <a:buSzPts val="1400"/>
              <a:buNone/>
            </a:pPr>
            <a:r>
              <a:rPr lang="en-US"/>
              <a:t> Guidance will be provided as necessary.</a:t>
            </a:r>
            <a:endParaRPr/>
          </a:p>
          <a:p>
            <a:pPr marL="457200" marR="0" lvl="0" indent="-228600" algn="l" rtl="0">
              <a:lnSpc>
                <a:spcPct val="100000"/>
              </a:lnSpc>
              <a:spcBef>
                <a:spcPts val="0"/>
              </a:spcBef>
              <a:spcAft>
                <a:spcPts val="0"/>
              </a:spcAft>
              <a:buSzPts val="1400"/>
              <a:buNone/>
            </a:pPr>
            <a:r>
              <a:rPr lang="en-US"/>
              <a:t> Teachers to self-reflect with troubleshooting reflection sheet (under</a:t>
            </a:r>
            <a:endParaRPr/>
          </a:p>
          <a:p>
            <a:pPr marL="457200" marR="0" lvl="0" indent="-228600" algn="l" rtl="0">
              <a:lnSpc>
                <a:spcPct val="100000"/>
              </a:lnSpc>
              <a:spcBef>
                <a:spcPts val="0"/>
              </a:spcBef>
              <a:spcAft>
                <a:spcPts val="0"/>
              </a:spcAft>
              <a:buSzPts val="1400"/>
              <a:buNone/>
            </a:pPr>
            <a:r>
              <a:rPr lang="en-US"/>
              <a:t>Explain)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3-5 minutes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Troubleshooting Reflection Sheet [start with a group that completed only one task if every group does all tasks]</a:t>
            </a:r>
            <a:endParaRPr/>
          </a:p>
          <a:p>
            <a:pPr marL="457200" marR="0" lvl="0" indent="-228600" algn="l" rtl="0">
              <a:lnSpc>
                <a:spcPct val="100000"/>
              </a:lnSpc>
              <a:spcBef>
                <a:spcPts val="0"/>
              </a:spcBef>
              <a:spcAft>
                <a:spcPts val="0"/>
              </a:spcAft>
              <a:buSzPts val="1400"/>
              <a:buNone/>
            </a:pPr>
            <a:r>
              <a:rPr lang="en-US"/>
              <a:t> The reflection sheet will have three columns: Task, Problem, and</a:t>
            </a:r>
            <a:endParaRPr/>
          </a:p>
          <a:p>
            <a:pPr marL="457200" marR="0" lvl="0" indent="-228600" algn="l" rtl="0">
              <a:lnSpc>
                <a:spcPct val="100000"/>
              </a:lnSpc>
              <a:spcBef>
                <a:spcPts val="0"/>
              </a:spcBef>
              <a:spcAft>
                <a:spcPts val="0"/>
              </a:spcAft>
              <a:buSzPts val="1400"/>
              <a:buNone/>
            </a:pPr>
            <a:r>
              <a:rPr lang="en-US"/>
              <a:t>Solution.</a:t>
            </a:r>
            <a:endParaRPr/>
          </a:p>
          <a:p>
            <a:pPr marL="457200" marR="0" lvl="0" indent="-228600" algn="l" rtl="0">
              <a:lnSpc>
                <a:spcPct val="100000"/>
              </a:lnSpc>
              <a:spcBef>
                <a:spcPts val="0"/>
              </a:spcBef>
              <a:spcAft>
                <a:spcPts val="0"/>
              </a:spcAft>
              <a:buSzPts val="1400"/>
              <a:buNone/>
            </a:pPr>
            <a:r>
              <a:rPr lang="en-US"/>
              <a:t> Teachers will document their experiences for each of the tasks</a:t>
            </a:r>
            <a:endParaRPr/>
          </a:p>
          <a:p>
            <a:pPr marL="457200" marR="0" lvl="0" indent="-228600" algn="l" rtl="0">
              <a:lnSpc>
                <a:spcPct val="100000"/>
              </a:lnSpc>
              <a:spcBef>
                <a:spcPts val="0"/>
              </a:spcBef>
              <a:spcAft>
                <a:spcPts val="0"/>
              </a:spcAft>
              <a:buSzPts val="1400"/>
              <a:buNone/>
            </a:pPr>
            <a:r>
              <a:rPr lang="en-US"/>
              <a:t>provided to them.</a:t>
            </a:r>
            <a:endParaRPr/>
          </a:p>
          <a:p>
            <a:pPr marL="457200" marR="0" lvl="0" indent="-228600" algn="l" rtl="0">
              <a:lnSpc>
                <a:spcPct val="100000"/>
              </a:lnSpc>
              <a:spcBef>
                <a:spcPts val="0"/>
              </a:spcBef>
              <a:spcAft>
                <a:spcPts val="0"/>
              </a:spcAft>
              <a:buSzPts val="1400"/>
              <a:buNone/>
            </a:pPr>
            <a:r>
              <a:rPr lang="en-US"/>
              <a:t>Share Out</a:t>
            </a:r>
            <a:endParaRPr/>
          </a:p>
          <a:p>
            <a:pPr marL="457200" marR="0" lvl="0" indent="-228600" algn="l" rtl="0">
              <a:lnSpc>
                <a:spcPct val="100000"/>
              </a:lnSpc>
              <a:spcBef>
                <a:spcPts val="0"/>
              </a:spcBef>
              <a:spcAft>
                <a:spcPts val="0"/>
              </a:spcAft>
              <a:buSzPts val="1400"/>
              <a:buNone/>
            </a:pPr>
            <a:r>
              <a:rPr lang="en-US"/>
              <a:t> Teachers to share out in response to questions such as, what did</a:t>
            </a:r>
            <a:endParaRPr/>
          </a:p>
          <a:p>
            <a:pPr marL="457200" marR="0" lvl="0" indent="-228600" algn="l" rtl="0">
              <a:lnSpc>
                <a:spcPct val="100000"/>
              </a:lnSpc>
              <a:spcBef>
                <a:spcPts val="0"/>
              </a:spcBef>
              <a:spcAft>
                <a:spcPts val="0"/>
              </a:spcAft>
              <a:buSzPts val="1400"/>
              <a:buNone/>
            </a:pPr>
            <a:r>
              <a:rPr lang="en-US"/>
              <a:t>you do, and what did your robot do? What troubleshooting steps did</a:t>
            </a:r>
            <a:endParaRPr/>
          </a:p>
          <a:p>
            <a:pPr marL="457200" marR="0" lvl="0" indent="-228600" algn="l" rtl="0">
              <a:lnSpc>
                <a:spcPct val="100000"/>
              </a:lnSpc>
              <a:spcBef>
                <a:spcPts val="0"/>
              </a:spcBef>
              <a:spcAft>
                <a:spcPts val="0"/>
              </a:spcAft>
              <a:buSzPts val="1400"/>
              <a:buNone/>
            </a:pPr>
            <a:r>
              <a:rPr lang="en-US"/>
              <a:t>you have to take? How did you fix it?</a:t>
            </a:r>
            <a:endParaRPr/>
          </a:p>
          <a:p>
            <a:pPr marL="457200" marR="0" lvl="0" indent="-228600" algn="l" rtl="0">
              <a:lnSpc>
                <a:spcPct val="100000"/>
              </a:lnSpc>
              <a:spcBef>
                <a:spcPts val="0"/>
              </a:spcBef>
              <a:spcAft>
                <a:spcPts val="0"/>
              </a:spcAft>
              <a:buSzPts val="1400"/>
              <a:buNone/>
            </a:pPr>
            <a:r>
              <a:rPr lang="en-US"/>
              <a:t>Connect to Research</a:t>
            </a:r>
            <a:endParaRPr/>
          </a:p>
          <a:p>
            <a:pPr marL="457200" marR="0" lvl="0" indent="-228600" algn="l" rtl="0">
              <a:lnSpc>
                <a:spcPct val="100000"/>
              </a:lnSpc>
              <a:spcBef>
                <a:spcPts val="0"/>
              </a:spcBef>
              <a:spcAft>
                <a:spcPts val="0"/>
              </a:spcAft>
              <a:buSzPts val="1400"/>
              <a:buNone/>
            </a:pPr>
            <a:r>
              <a:rPr lang="en-US"/>
              <a:t> Teachers to decide if the activity aligned to the research statement:</a:t>
            </a:r>
            <a:endParaRPr/>
          </a:p>
          <a:p>
            <a:pPr marL="457200" marR="0" lvl="0" indent="-228600" algn="l" rtl="0">
              <a:lnSpc>
                <a:spcPct val="100000"/>
              </a:lnSpc>
              <a:spcBef>
                <a:spcPts val="0"/>
              </a:spcBef>
              <a:spcAft>
                <a:spcPts val="0"/>
              </a:spcAft>
              <a:buSzPts val="1400"/>
              <a:buNone/>
            </a:pPr>
            <a:r>
              <a:rPr lang="en-US"/>
              <a:t>was it practical, fun, and/or doable? (Agreement circles?)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[5-10 minutes]</a:t>
            </a:r>
            <a:endParaRPr b="1"/>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Using the strategy, Agreement Circles, engage participants in these questions.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Connect to Lesson Goals</a:t>
            </a:r>
            <a:endParaRPr/>
          </a:p>
          <a:p>
            <a:pPr marL="457200" marR="0" lvl="0" indent="-228600" algn="l" rtl="0">
              <a:lnSpc>
                <a:spcPct val="100000"/>
              </a:lnSpc>
              <a:spcBef>
                <a:spcPts val="0"/>
              </a:spcBef>
              <a:spcAft>
                <a:spcPts val="0"/>
              </a:spcAft>
              <a:buSzPts val="1400"/>
              <a:buNone/>
            </a:pPr>
            <a:r>
              <a:rPr lang="en-US"/>
              <a:t> Narrative- “Students need to connect what we have done to</a:t>
            </a:r>
            <a:endParaRPr/>
          </a:p>
          <a:p>
            <a:pPr marL="457200" marR="0" lvl="0" indent="-228600" algn="l" rtl="0">
              <a:lnSpc>
                <a:spcPct val="100000"/>
              </a:lnSpc>
              <a:spcBef>
                <a:spcPts val="0"/>
              </a:spcBef>
              <a:spcAft>
                <a:spcPts val="0"/>
              </a:spcAft>
              <a:buSzPts val="1400"/>
              <a:buNone/>
            </a:pPr>
            <a:r>
              <a:rPr lang="en-US"/>
              <a:t>engineering practices and to real life…”</a:t>
            </a:r>
            <a:endParaRPr/>
          </a:p>
          <a:p>
            <a:pPr marL="457200" marR="0" lvl="0" indent="-228600" algn="l" rtl="0">
              <a:lnSpc>
                <a:spcPct val="100000"/>
              </a:lnSpc>
              <a:spcBef>
                <a:spcPts val="0"/>
              </a:spcBef>
              <a:spcAft>
                <a:spcPts val="0"/>
              </a:spcAft>
              <a:buSzPts val="1400"/>
              <a:buNone/>
            </a:pPr>
            <a:r>
              <a:rPr lang="en-US"/>
              <a:t> NSTA Science and Engineering Practices- Teachers to connect</a:t>
            </a:r>
            <a:endParaRPr/>
          </a:p>
          <a:p>
            <a:pPr marL="457200" marR="0" lvl="0" indent="-228600" algn="l" rtl="0">
              <a:lnSpc>
                <a:spcPct val="100000"/>
              </a:lnSpc>
              <a:spcBef>
                <a:spcPts val="0"/>
              </a:spcBef>
              <a:spcAft>
                <a:spcPts val="0"/>
              </a:spcAft>
              <a:buSzPts val="1400"/>
              <a:buNone/>
            </a:pPr>
            <a:r>
              <a:rPr lang="en-US"/>
              <a:t>activity to 1-2 different standards.</a:t>
            </a:r>
            <a:endParaRPr/>
          </a:p>
          <a:p>
            <a:pPr marL="457200" marR="0" lvl="0" indent="-228600" algn="l" rtl="0">
              <a:lnSpc>
                <a:spcPct val="100000"/>
              </a:lnSpc>
              <a:spcBef>
                <a:spcPts val="0"/>
              </a:spcBef>
              <a:spcAft>
                <a:spcPts val="0"/>
              </a:spcAft>
              <a:buSzPts val="1400"/>
              <a:buNone/>
            </a:pPr>
            <a:r>
              <a:rPr lang="en-US"/>
              <a:t> Reflection- How are students going to connect these practices to</a:t>
            </a:r>
            <a:endParaRPr/>
          </a:p>
          <a:p>
            <a:pPr marL="457200" marR="0" lvl="0" indent="-228600" algn="l" rtl="0">
              <a:lnSpc>
                <a:spcPct val="100000"/>
              </a:lnSpc>
              <a:spcBef>
                <a:spcPts val="0"/>
              </a:spcBef>
              <a:spcAft>
                <a:spcPts val="0"/>
              </a:spcAft>
              <a:buSzPts val="1400"/>
              <a:buNone/>
            </a:pPr>
            <a:r>
              <a:rPr lang="en-US"/>
              <a:t>their lives?</a:t>
            </a:r>
            <a:endParaRPr/>
          </a:p>
          <a:p>
            <a:pPr marL="457200" marR="0" lvl="0" indent="-228600" algn="l" rtl="0">
              <a:lnSpc>
                <a:spcPct val="100000"/>
              </a:lnSpc>
              <a:spcBef>
                <a:spcPts val="0"/>
              </a:spcBef>
              <a:spcAft>
                <a:spcPts val="0"/>
              </a:spcAft>
              <a:buSzPts val="1400"/>
              <a:buNone/>
            </a:pPr>
            <a:r>
              <a:rPr lang="en-US"/>
              <a:t>Strategy for Process</a:t>
            </a:r>
            <a:endParaRPr/>
          </a:p>
          <a:p>
            <a:pPr marL="457200" marR="0" lvl="0" indent="-228600" algn="l" rtl="0">
              <a:lnSpc>
                <a:spcPct val="100000"/>
              </a:lnSpc>
              <a:spcBef>
                <a:spcPts val="0"/>
              </a:spcBef>
              <a:spcAft>
                <a:spcPts val="0"/>
              </a:spcAft>
              <a:buSzPts val="1400"/>
              <a:buNone/>
            </a:pPr>
            <a:r>
              <a:rPr lang="en-US"/>
              <a:t> Use think, pair, share to answer the first question and then use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100"/>
              <a:buFont typeface="Arial"/>
              <a:buNone/>
            </a:pPr>
            <a:r>
              <a:rPr lang="en-US"/>
              <a:t>(goal is to see get teachers to see how robotics can enhance the teaching and learning environment to create authentic learning experiences.)</a:t>
            </a:r>
            <a:endParaRPr/>
          </a:p>
          <a:p>
            <a:pPr marL="457200" marR="0" lvl="0" indent="-228600" algn="l" rtl="0">
              <a:lnSpc>
                <a:spcPct val="100000"/>
              </a:lnSpc>
              <a:spcBef>
                <a:spcPts val="0"/>
              </a:spcBef>
              <a:spcAft>
                <a:spcPts val="0"/>
              </a:spcAft>
              <a:buSzPts val="1100"/>
              <a:buNone/>
            </a:pPr>
            <a:r>
              <a:rPr lang="en-US"/>
              <a:t>Share out a few responses</a:t>
            </a:r>
            <a:endParaRPr/>
          </a:p>
          <a:p>
            <a:pPr marL="457200" marR="0" lvl="0" indent="-228600" algn="l" rtl="0">
              <a:lnSpc>
                <a:spcPct val="100000"/>
              </a:lnSpc>
              <a:spcBef>
                <a:spcPts val="0"/>
              </a:spcBef>
              <a:spcAft>
                <a:spcPts val="0"/>
              </a:spcAft>
              <a:buSzPts val="1400"/>
              <a:buNone/>
            </a:pPr>
            <a:r>
              <a:rPr lang="en-US"/>
              <a:t>Connect to Teaching Practice</a:t>
            </a:r>
            <a:endParaRPr/>
          </a:p>
          <a:p>
            <a:pPr marL="457200" marR="0" lvl="0" indent="-228600" algn="l" rtl="0">
              <a:lnSpc>
                <a:spcPct val="100000"/>
              </a:lnSpc>
              <a:spcBef>
                <a:spcPts val="0"/>
              </a:spcBef>
              <a:spcAft>
                <a:spcPts val="0"/>
              </a:spcAft>
              <a:buSzPts val="1400"/>
              <a:buNone/>
            </a:pPr>
            <a:r>
              <a:rPr lang="en-US"/>
              <a:t> Written Response- As a teacher in the classroom, how am I going to</a:t>
            </a:r>
            <a:endParaRPr/>
          </a:p>
          <a:p>
            <a:pPr marL="457200" marR="0" lvl="0" indent="-228600" algn="l" rtl="0">
              <a:lnSpc>
                <a:spcPct val="100000"/>
              </a:lnSpc>
              <a:spcBef>
                <a:spcPts val="0"/>
              </a:spcBef>
              <a:spcAft>
                <a:spcPts val="0"/>
              </a:spcAft>
              <a:buSzPts val="1400"/>
              <a:buNone/>
            </a:pPr>
            <a:r>
              <a:rPr lang="en-US"/>
              <a:t>integrate LEGO Mindstorms into my practice? (WEBSITE</a:t>
            </a:r>
            <a:endParaRPr/>
          </a:p>
          <a:p>
            <a:pPr marL="457200" marR="0" lvl="0" indent="-228600" algn="l" rtl="0">
              <a:lnSpc>
                <a:spcPct val="100000"/>
              </a:lnSpc>
              <a:spcBef>
                <a:spcPts val="0"/>
              </a:spcBef>
              <a:spcAft>
                <a:spcPts val="0"/>
              </a:spcAft>
              <a:buSzPts val="1400"/>
              <a:buNone/>
            </a:pPr>
            <a:r>
              <a:rPr lang="en-US"/>
              <a:t>RESOURCES) (10-15 minutes to explore resources)</a:t>
            </a:r>
            <a:endParaRPr/>
          </a:p>
          <a:p>
            <a:pPr marL="457200" marR="0" lvl="0" indent="-228600" algn="l" rtl="0">
              <a:lnSpc>
                <a:spcPct val="100000"/>
              </a:lnSpc>
              <a:spcBef>
                <a:spcPts val="0"/>
              </a:spcBef>
              <a:spcAft>
                <a:spcPts val="0"/>
              </a:spcAft>
              <a:buSzPts val="1400"/>
              <a:buNone/>
            </a:pPr>
            <a:r>
              <a:rPr lang="en-US"/>
              <a:t>(ROBOTICS SUMO COMPETITION/YOUTUBE PLAYLIST)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3-2-1</a:t>
            </a:r>
            <a:endParaRPr/>
          </a:p>
          <a:p>
            <a:pPr marL="457200" marR="0" lvl="0" indent="-228600" algn="l" rtl="0">
              <a:lnSpc>
                <a:spcPct val="100000"/>
              </a:lnSpc>
              <a:spcBef>
                <a:spcPts val="0"/>
              </a:spcBef>
              <a:spcAft>
                <a:spcPts val="0"/>
              </a:spcAft>
              <a:buSzPts val="1400"/>
              <a:buNone/>
            </a:pPr>
            <a:r>
              <a:rPr lang="en-US"/>
              <a:t> What are 3 activities with robotics you could use in your classroom? </a:t>
            </a:r>
            <a:r>
              <a:rPr lang="en-US" b="1"/>
              <a:t>(CIRCLE ONE THAT YOU COULD IMPLEMENT IN THE NEXT TWO WEEKS)</a:t>
            </a:r>
            <a:endParaRPr/>
          </a:p>
          <a:p>
            <a:pPr marL="457200" marR="0" lvl="0" indent="-228600" algn="l" rtl="0">
              <a:lnSpc>
                <a:spcPct val="100000"/>
              </a:lnSpc>
              <a:spcBef>
                <a:spcPts val="0"/>
              </a:spcBef>
              <a:spcAft>
                <a:spcPts val="0"/>
              </a:spcAft>
              <a:buSzPts val="1400"/>
              <a:buNone/>
            </a:pPr>
            <a:r>
              <a:rPr lang="en-US"/>
              <a:t> What are 2 different NSTA Science and Engineering Practices that</a:t>
            </a:r>
            <a:endParaRPr/>
          </a:p>
          <a:p>
            <a:pPr marL="457200" marR="0" lvl="0" indent="-228600" algn="l" rtl="0">
              <a:lnSpc>
                <a:spcPct val="100000"/>
              </a:lnSpc>
              <a:spcBef>
                <a:spcPts val="0"/>
              </a:spcBef>
              <a:spcAft>
                <a:spcPts val="0"/>
              </a:spcAft>
              <a:buSzPts val="1400"/>
              <a:buNone/>
            </a:pPr>
            <a:r>
              <a:rPr lang="en-US"/>
              <a:t>you could incorporate in a lesson?</a:t>
            </a:r>
            <a:endParaRPr/>
          </a:p>
          <a:p>
            <a:pPr marL="457200" marR="0" lvl="0" indent="-228600" algn="l" rtl="0">
              <a:lnSpc>
                <a:spcPct val="100000"/>
              </a:lnSpc>
              <a:spcBef>
                <a:spcPts val="0"/>
              </a:spcBef>
              <a:spcAft>
                <a:spcPts val="0"/>
              </a:spcAft>
              <a:buSzPts val="1400"/>
              <a:buNone/>
            </a:pPr>
            <a:r>
              <a:rPr lang="en-US"/>
              <a:t> What is 1 question or problem that students might have, and how do</a:t>
            </a:r>
            <a:endParaRPr/>
          </a:p>
          <a:p>
            <a:pPr marL="457200" marR="0" lvl="0" indent="-228600" algn="l" rtl="0">
              <a:lnSpc>
                <a:spcPct val="100000"/>
              </a:lnSpc>
              <a:spcBef>
                <a:spcPts val="0"/>
              </a:spcBef>
              <a:spcAft>
                <a:spcPts val="0"/>
              </a:spcAft>
              <a:buSzPts val="1400"/>
              <a:buNone/>
            </a:pPr>
            <a:r>
              <a:rPr lang="en-US"/>
              <a:t>you plan on answering it?</a:t>
            </a:r>
            <a:endParaRPr/>
          </a:p>
          <a:p>
            <a:pPr marL="457200" marR="0" lvl="0" indent="-228600" algn="l" rtl="0">
              <a:lnSpc>
                <a:spcPct val="100000"/>
              </a:lnSpc>
              <a:spcBef>
                <a:spcPts val="0"/>
              </a:spcBef>
              <a:spcAft>
                <a:spcPts val="0"/>
              </a:spcAft>
              <a:buSzPts val="1400"/>
              <a:buNone/>
            </a:pPr>
            <a:r>
              <a:rPr lang="en-US"/>
              <a:t>Resources</a:t>
            </a:r>
            <a:endParaRPr/>
          </a:p>
          <a:p>
            <a:pPr marL="457200" marR="0" lvl="0" indent="-228600" algn="l" rtl="0">
              <a:lnSpc>
                <a:spcPct val="100000"/>
              </a:lnSpc>
              <a:spcBef>
                <a:spcPts val="0"/>
              </a:spcBef>
              <a:spcAft>
                <a:spcPts val="0"/>
              </a:spcAft>
              <a:buSzPts val="1400"/>
              <a:buNone/>
            </a:pPr>
            <a:r>
              <a:rPr lang="en-US"/>
              <a:t> Share web and other resources with teachers (Format undecided:</a:t>
            </a:r>
            <a:endParaRPr/>
          </a:p>
          <a:p>
            <a:pPr marL="457200" marR="0" lvl="0" indent="-228600" algn="l" rtl="0">
              <a:lnSpc>
                <a:spcPct val="100000"/>
              </a:lnSpc>
              <a:spcBef>
                <a:spcPts val="0"/>
              </a:spcBef>
              <a:spcAft>
                <a:spcPts val="0"/>
              </a:spcAft>
              <a:buSzPts val="1400"/>
              <a:buNone/>
            </a:pPr>
            <a:r>
              <a:rPr lang="en-US"/>
              <a:t>handout, google drive, google classroom?)</a:t>
            </a:r>
            <a:endParaRPr/>
          </a:p>
          <a:p>
            <a:pPr marL="457200" marR="0" lvl="0" indent="-228600" algn="l" rtl="0">
              <a:lnSpc>
                <a:spcPct val="100000"/>
              </a:lnSpc>
              <a:spcBef>
                <a:spcPts val="0"/>
              </a:spcBef>
              <a:spcAft>
                <a:spcPts val="0"/>
              </a:spcAft>
              <a:buSzPts val="1400"/>
              <a:buNone/>
            </a:pPr>
            <a:r>
              <a:rPr lang="en-US"/>
              <a:t>TREK Evaluation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dirty="0"/>
              <a:t>5 minutes</a:t>
            </a:r>
            <a:endParaRPr dirty="0"/>
          </a:p>
          <a:p>
            <a:pPr marL="457200" marR="0" lvl="0" indent="-228600" algn="l" rtl="0">
              <a:lnSpc>
                <a:spcPct val="100000"/>
              </a:lnSpc>
              <a:spcBef>
                <a:spcPts val="0"/>
              </a:spcBef>
              <a:spcAft>
                <a:spcPts val="0"/>
              </a:spcAft>
              <a:buSzPts val="1400"/>
              <a:buNone/>
            </a:pPr>
            <a:r>
              <a:rPr lang="en-US" dirty="0"/>
              <a:t>Bellringer- Is this a robot? Show a variety of images to activate prior</a:t>
            </a:r>
            <a:endParaRPr dirty="0"/>
          </a:p>
          <a:p>
            <a:pPr marL="457200" marR="0" lvl="0" indent="-228600" algn="l" rtl="0">
              <a:lnSpc>
                <a:spcPct val="100000"/>
              </a:lnSpc>
              <a:spcBef>
                <a:spcPts val="0"/>
              </a:spcBef>
              <a:spcAft>
                <a:spcPts val="0"/>
              </a:spcAft>
              <a:buSzPts val="1400"/>
              <a:buNone/>
            </a:pPr>
            <a:r>
              <a:rPr lang="en-US" dirty="0"/>
              <a:t>robotics knowledge of the session participants. These images can include</a:t>
            </a:r>
            <a:endParaRPr dirty="0"/>
          </a:p>
          <a:p>
            <a:pPr marL="457200" marR="0" lvl="0" indent="-228600" algn="l" rtl="0">
              <a:lnSpc>
                <a:spcPct val="100000"/>
              </a:lnSpc>
              <a:spcBef>
                <a:spcPts val="0"/>
              </a:spcBef>
              <a:spcAft>
                <a:spcPts val="0"/>
              </a:spcAft>
              <a:buSzPts val="1400"/>
              <a:buNone/>
            </a:pPr>
            <a:r>
              <a:rPr lang="en-US" dirty="0"/>
              <a:t>real and fictional robots, but also red herrings, such as washing machines,</a:t>
            </a:r>
            <a:endParaRPr dirty="0"/>
          </a:p>
          <a:p>
            <a:pPr marL="457200" marR="0" lvl="0" indent="-228600" algn="l" rtl="0">
              <a:lnSpc>
                <a:spcPct val="100000"/>
              </a:lnSpc>
              <a:spcBef>
                <a:spcPts val="0"/>
              </a:spcBef>
              <a:spcAft>
                <a:spcPts val="0"/>
              </a:spcAft>
              <a:buSzPts val="1400"/>
              <a:buNone/>
            </a:pPr>
            <a:r>
              <a:rPr lang="en-US" dirty="0"/>
              <a:t>to spur the discussion of what a robot isn’t.</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Washer and Dryer pic - </a:t>
            </a:r>
            <a:r>
              <a:rPr lang="en-US" u="sng" dirty="0">
                <a:solidFill>
                  <a:schemeClr val="hlink"/>
                </a:solidFill>
                <a:hlinkClick r:id="rId3"/>
              </a:rPr>
              <a:t>https://commons.wikimedia.org/wiki/File:Washer_and_dryer.jpg</a:t>
            </a:r>
            <a:endParaRPr dirty="0"/>
          </a:p>
          <a:p>
            <a:pPr marL="457200" marR="0" lvl="0" indent="-228600" algn="l" rtl="0">
              <a:lnSpc>
                <a:spcPct val="100000"/>
              </a:lnSpc>
              <a:spcBef>
                <a:spcPts val="0"/>
              </a:spcBef>
              <a:spcAft>
                <a:spcPts val="0"/>
              </a:spcAft>
              <a:buSzPts val="1400"/>
              <a:buNone/>
            </a:pPr>
            <a:r>
              <a:rPr lang="en-US" dirty="0"/>
              <a:t>Gray and White Robot pic - </a:t>
            </a:r>
            <a:r>
              <a:rPr lang="en-US" u="sng" dirty="0">
                <a:solidFill>
                  <a:schemeClr val="hlink"/>
                </a:solidFill>
                <a:hlinkClick r:id="rId4"/>
              </a:rPr>
              <a:t>https://www.pexels.com/photo/gray-and-white-robot-73910/</a:t>
            </a:r>
            <a:endParaRPr dirty="0"/>
          </a:p>
          <a:p>
            <a:pPr marL="457200" marR="0" lvl="0" indent="-228600" algn="l" rtl="0">
              <a:lnSpc>
                <a:spcPct val="100000"/>
              </a:lnSpc>
              <a:spcBef>
                <a:spcPts val="0"/>
              </a:spcBef>
              <a:spcAft>
                <a:spcPts val="0"/>
              </a:spcAft>
              <a:buSzPts val="1400"/>
              <a:buNone/>
            </a:pPr>
            <a:r>
              <a:rPr lang="en-US" dirty="0"/>
              <a:t>Industrial robots pic - </a:t>
            </a:r>
            <a:r>
              <a:rPr lang="en-US" u="sng" dirty="0">
                <a:solidFill>
                  <a:schemeClr val="hlink"/>
                </a:solidFill>
                <a:hlinkClick r:id="rId5"/>
              </a:rPr>
              <a:t>https://en.wikipedia.org/wiki/Robot</a:t>
            </a:r>
            <a:endParaRPr dirty="0"/>
          </a:p>
          <a:p>
            <a:pPr marL="457200" marR="0" lvl="0" indent="-228600" algn="l" rtl="0">
              <a:lnSpc>
                <a:spcPct val="100000"/>
              </a:lnSpc>
              <a:spcBef>
                <a:spcPts val="0"/>
              </a:spcBef>
              <a:spcAft>
                <a:spcPts val="0"/>
              </a:spcAft>
              <a:buSzPts val="1400"/>
              <a:buNone/>
            </a:pPr>
            <a:r>
              <a:rPr lang="en-US" dirty="0"/>
              <a:t>Johnny 5 pic - </a:t>
            </a:r>
            <a:r>
              <a:rPr lang="en-US" u="sng" dirty="0">
                <a:solidFill>
                  <a:schemeClr val="hlink"/>
                </a:solidFill>
                <a:hlinkClick r:id="rId6"/>
              </a:rPr>
              <a:t>https://commons.wikimedia.org/wiki/File:Johnny5_03.jpg</a:t>
            </a:r>
            <a:endParaRPr dirty="0"/>
          </a:p>
          <a:p>
            <a:pPr marL="457200" marR="0" lvl="0" indent="-228600" algn="l" rtl="0">
              <a:lnSpc>
                <a:spcPct val="100000"/>
              </a:lnSpc>
              <a:spcBef>
                <a:spcPts val="0"/>
              </a:spcBef>
              <a:spcAft>
                <a:spcPts val="0"/>
              </a:spcAft>
              <a:buSzPts val="1400"/>
              <a:buNone/>
            </a:pPr>
            <a:r>
              <a:rPr lang="en-US" dirty="0"/>
              <a:t>Sophia pic - </a:t>
            </a:r>
            <a:r>
              <a:rPr lang="en-US" u="sng" dirty="0">
                <a:solidFill>
                  <a:schemeClr val="hlink"/>
                </a:solidFill>
                <a:hlinkClick r:id="rId7"/>
              </a:rPr>
              <a:t>https://commons.wikimedia.org/wiki/File:Sophia_at_the_AI_for_Good_Global_Summit_2018_(27254369347)_(cropped).jpg</a:t>
            </a:r>
            <a:endParaRPr dirty="0"/>
          </a:p>
          <a:p>
            <a:pPr marL="457200" marR="0" lvl="0" indent="-228600" algn="l" rtl="0">
              <a:lnSpc>
                <a:spcPct val="100000"/>
              </a:lnSpc>
              <a:spcBef>
                <a:spcPts val="0"/>
              </a:spcBef>
              <a:spcAft>
                <a:spcPts val="0"/>
              </a:spcAft>
              <a:buSzPts val="1400"/>
              <a:buNone/>
            </a:pPr>
            <a:r>
              <a:rPr lang="en-US" dirty="0"/>
              <a:t>iRobot pic - </a:t>
            </a:r>
            <a:r>
              <a:rPr lang="en-US" u="sng" dirty="0">
                <a:solidFill>
                  <a:schemeClr val="hlink"/>
                </a:solidFill>
                <a:hlinkClick r:id="rId8"/>
              </a:rPr>
              <a:t>https://commons.wikimedia.org/wiki/File:IRobot_Roomba_780.jpg</a:t>
            </a:r>
            <a:endParaRPr dirty="0"/>
          </a:p>
          <a:p>
            <a:pPr marL="457200" marR="0" lvl="0" indent="-228600" algn="l" rtl="0">
              <a:lnSpc>
                <a:spcPct val="100000"/>
              </a:lnSpc>
              <a:spcBef>
                <a:spcPts val="0"/>
              </a:spcBef>
              <a:spcAft>
                <a:spcPts val="0"/>
              </a:spcAft>
              <a:buSzPts val="1400"/>
              <a:buNone/>
            </a:pPr>
            <a:r>
              <a:rPr lang="en-US" dirty="0"/>
              <a:t>Amazon Alexa - </a:t>
            </a:r>
            <a:r>
              <a:rPr lang="en-US" u="sng" dirty="0">
                <a:solidFill>
                  <a:schemeClr val="hlink"/>
                </a:solidFill>
                <a:hlinkClick r:id="rId9"/>
              </a:rPr>
              <a:t>https://www.flickr.com/photos/131292477@N08/25219116374</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5 minutes</a:t>
            </a:r>
            <a:endParaRPr/>
          </a:p>
          <a:p>
            <a:pPr marL="0" lvl="0" indent="0" algn="l" rtl="0">
              <a:lnSpc>
                <a:spcPct val="100000"/>
              </a:lnSpc>
              <a:spcBef>
                <a:spcPts val="0"/>
              </a:spcBef>
              <a:spcAft>
                <a:spcPts val="0"/>
              </a:spcAft>
              <a:buSzPts val="1400"/>
              <a:buNone/>
            </a:pPr>
            <a:r>
              <a:rPr lang="en-US"/>
              <a:t>Guiding Question- What is a robot?</a:t>
            </a:r>
            <a:endParaRPr/>
          </a:p>
          <a:p>
            <a:pPr marL="0" lvl="0" indent="0" algn="l" rtl="0">
              <a:lnSpc>
                <a:spcPct val="100000"/>
              </a:lnSpc>
              <a:spcBef>
                <a:spcPts val="0"/>
              </a:spcBef>
              <a:spcAft>
                <a:spcPts val="0"/>
              </a:spcAft>
              <a:buSzPts val="1400"/>
              <a:buNone/>
            </a:pPr>
            <a:r>
              <a:rPr lang="en-US"/>
              <a:t>Guided Discussion:</a:t>
            </a:r>
            <a:endParaRPr/>
          </a:p>
          <a:p>
            <a:pPr marL="0" lvl="0" indent="0" algn="l" rtl="0">
              <a:lnSpc>
                <a:spcPct val="100000"/>
              </a:lnSpc>
              <a:spcBef>
                <a:spcPts val="0"/>
              </a:spcBef>
              <a:spcAft>
                <a:spcPts val="0"/>
              </a:spcAft>
              <a:buSzPts val="1400"/>
              <a:buNone/>
            </a:pPr>
            <a:r>
              <a:rPr lang="en-US"/>
              <a:t> What are the characteristics of a robot? Sample discussion points</a:t>
            </a:r>
            <a:endParaRPr/>
          </a:p>
          <a:p>
            <a:pPr marL="0" lvl="0" indent="0" algn="l" rtl="0">
              <a:lnSpc>
                <a:spcPct val="100000"/>
              </a:lnSpc>
              <a:spcBef>
                <a:spcPts val="0"/>
              </a:spcBef>
              <a:spcAft>
                <a:spcPts val="0"/>
              </a:spcAft>
              <a:buSzPts val="1400"/>
              <a:buNone/>
            </a:pPr>
            <a:r>
              <a:rPr lang="en-US"/>
              <a:t>include that they are manufactured, they can sense their</a:t>
            </a:r>
            <a:endParaRPr/>
          </a:p>
          <a:p>
            <a:pPr marL="0" lvl="0" indent="0" algn="l" rtl="0">
              <a:lnSpc>
                <a:spcPct val="100000"/>
              </a:lnSpc>
              <a:spcBef>
                <a:spcPts val="0"/>
              </a:spcBef>
              <a:spcAft>
                <a:spcPts val="0"/>
              </a:spcAft>
              <a:buSzPts val="1400"/>
              <a:buNone/>
            </a:pPr>
            <a:r>
              <a:rPr lang="en-US"/>
              <a:t>environment, they follow instructions, they move, and so on.</a:t>
            </a:r>
            <a:endParaRPr/>
          </a:p>
          <a:p>
            <a:pPr marL="0" lvl="0" indent="0" algn="l" rtl="0">
              <a:lnSpc>
                <a:spcPct val="100000"/>
              </a:lnSpc>
              <a:spcBef>
                <a:spcPts val="0"/>
              </a:spcBef>
              <a:spcAft>
                <a:spcPts val="0"/>
              </a:spcAft>
              <a:buSzPts val="1400"/>
              <a:buNone/>
            </a:pPr>
            <a:r>
              <a:rPr lang="en-US"/>
              <a:t> What is an example of a robot, real or fictional, that you can share?</a:t>
            </a:r>
            <a:endParaRPr/>
          </a:p>
          <a:p>
            <a:pPr marL="0" lvl="0" indent="0" algn="l" rtl="0">
              <a:lnSpc>
                <a:spcPct val="100000"/>
              </a:lnSpc>
              <a:spcBef>
                <a:spcPts val="0"/>
              </a:spcBef>
              <a:spcAft>
                <a:spcPts val="0"/>
              </a:spcAft>
              <a:buSzPts val="1400"/>
              <a:buNone/>
            </a:pPr>
            <a:r>
              <a:rPr lang="en-US"/>
              <a:t> How does your robot match the characteristics that we just</a:t>
            </a:r>
            <a:endParaRPr/>
          </a:p>
          <a:p>
            <a:pPr marL="0" lvl="0" indent="0" algn="l" rtl="0">
              <a:lnSpc>
                <a:spcPct val="100000"/>
              </a:lnSpc>
              <a:spcBef>
                <a:spcPts val="0"/>
              </a:spcBef>
              <a:spcAft>
                <a:spcPts val="0"/>
              </a:spcAft>
              <a:buSzPts val="1400"/>
              <a:buNone/>
            </a:pPr>
            <a:r>
              <a:rPr lang="en-US"/>
              <a:t>discussed?</a:t>
            </a:r>
            <a:endParaRPr/>
          </a:p>
          <a:p>
            <a:pPr marL="0" lvl="0" indent="0" algn="l" rtl="0">
              <a:lnSpc>
                <a:spcPct val="100000"/>
              </a:lnSpc>
              <a:spcBef>
                <a:spcPts val="0"/>
              </a:spcBef>
              <a:spcAft>
                <a:spcPts val="0"/>
              </a:spcAft>
              <a:buSzPts val="1400"/>
              <a:buNone/>
            </a:pPr>
            <a:r>
              <a:rPr lang="en-US"/>
              <a:t> Why do we make robots? Or, what is the purpose of robotics?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1-2 minutes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2-3 minutes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44ef95f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44ef95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12"/>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25" name="Google Shape;25;p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8"/>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6" name="Google Shape;36;p8"/>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8"/>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
        <p:cNvGrpSpPr/>
        <p:nvPr/>
      </p:nvGrpSpPr>
      <p:grpSpPr>
        <a:xfrm>
          <a:off x="0" y="0"/>
          <a:ext cx="0" cy="0"/>
          <a:chOff x="0" y="0"/>
          <a:chExt cx="0" cy="0"/>
        </a:xfrm>
      </p:grpSpPr>
      <p:pic>
        <p:nvPicPr>
          <p:cNvPr id="43" name="Google Shape;43;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bit.ly/2xfJPp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cDA3_5982h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a:t>Practice with Coding</a:t>
            </a:r>
            <a:endParaRPr/>
          </a:p>
        </p:txBody>
      </p:sp>
      <p:sp>
        <p:nvSpPr>
          <p:cNvPr id="207" name="Google Shape;207;p39"/>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SzPts val="2600"/>
              <a:buNone/>
            </a:pPr>
            <a:r>
              <a:rPr lang="en-US"/>
              <a:t>Drag and Drop Coding</a:t>
            </a:r>
            <a:endParaRPr/>
          </a:p>
          <a:p>
            <a:pPr marL="0" lvl="0" indent="0" algn="l" rtl="0">
              <a:lnSpc>
                <a:spcPct val="100000"/>
              </a:lnSpc>
              <a:spcBef>
                <a:spcPts val="520"/>
              </a:spcBef>
              <a:spcAft>
                <a:spcPts val="0"/>
              </a:spcAft>
              <a:buSzPts val="2600"/>
              <a:buNone/>
            </a:pPr>
            <a:endParaRPr/>
          </a:p>
          <a:p>
            <a:pPr marL="0" lvl="0" indent="0" algn="l" rtl="0">
              <a:lnSpc>
                <a:spcPct val="100000"/>
              </a:lnSpc>
              <a:spcBef>
                <a:spcPts val="520"/>
              </a:spcBef>
              <a:spcAft>
                <a:spcPts val="0"/>
              </a:spcAft>
              <a:buSzPts val="2600"/>
              <a:buNone/>
            </a:pPr>
            <a:r>
              <a:rPr lang="en-US"/>
              <a:t>Play with the coding features within the Mindstorms program and record your process on your troubleshooting reflection sheet. </a:t>
            </a:r>
            <a:endParaRPr/>
          </a:p>
        </p:txBody>
      </p:sp>
      <p:sp>
        <p:nvSpPr>
          <p:cNvPr id="208" name="Google Shape;208;p39"/>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520"/>
              </a:spcBef>
              <a:spcAft>
                <a:spcPts val="0"/>
              </a:spcAft>
              <a:buSzPts val="2600"/>
              <a:buNone/>
            </a:pPr>
            <a:r>
              <a:rPr lang="en-US"/>
              <a:t>Insert Image of example for coding site. </a:t>
            </a:r>
            <a:endParaRPr/>
          </a:p>
        </p:txBody>
      </p:sp>
      <p:pic>
        <p:nvPicPr>
          <p:cNvPr id="209" name="Google Shape;209;p39"/>
          <p:cNvPicPr preferRelativeResize="0"/>
          <p:nvPr/>
        </p:nvPicPr>
        <p:blipFill rotWithShape="1">
          <a:blip r:embed="rId3">
            <a:alphaModFix/>
          </a:blip>
          <a:srcRect/>
          <a:stretch/>
        </p:blipFill>
        <p:spPr>
          <a:xfrm>
            <a:off x="4684957" y="514451"/>
            <a:ext cx="4372828" cy="2211450"/>
          </a:xfrm>
          <a:prstGeom prst="rect">
            <a:avLst/>
          </a:prstGeom>
          <a:noFill/>
          <a:ln>
            <a:noFill/>
          </a:ln>
        </p:spPr>
      </p:pic>
      <p:pic>
        <p:nvPicPr>
          <p:cNvPr id="210" name="Google Shape;210;p39"/>
          <p:cNvPicPr preferRelativeResize="0"/>
          <p:nvPr/>
        </p:nvPicPr>
        <p:blipFill rotWithShape="1">
          <a:blip r:embed="rId4">
            <a:alphaModFix/>
          </a:blip>
          <a:srcRect/>
          <a:stretch/>
        </p:blipFill>
        <p:spPr>
          <a:xfrm>
            <a:off x="4687797" y="2724367"/>
            <a:ext cx="4369988" cy="10878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Share out</a:t>
            </a:r>
            <a:endParaRPr/>
          </a:p>
        </p:txBody>
      </p:sp>
      <p:sp>
        <p:nvSpPr>
          <p:cNvPr id="216" name="Google Shape;216;p4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a:t>What did you get your robot to do?</a:t>
            </a:r>
            <a:endParaRPr/>
          </a:p>
          <a:p>
            <a:pPr marL="457200" lvl="0" indent="-393700" algn="l" rtl="0">
              <a:lnSpc>
                <a:spcPct val="100000"/>
              </a:lnSpc>
              <a:spcBef>
                <a:spcPts val="520"/>
              </a:spcBef>
              <a:spcAft>
                <a:spcPts val="0"/>
              </a:spcAft>
              <a:buClr>
                <a:schemeClr val="accent4"/>
              </a:buClr>
              <a:buSzPts val="2600"/>
              <a:buFont typeface="Arial"/>
              <a:buChar char="•"/>
            </a:pPr>
            <a:r>
              <a:rPr lang="en-US"/>
              <a:t>What did you notice about programing your robot?</a:t>
            </a:r>
            <a:endParaRPr/>
          </a:p>
          <a:p>
            <a:pPr marL="457200" lvl="0" indent="-393700" algn="l" rtl="0">
              <a:lnSpc>
                <a:spcPct val="100000"/>
              </a:lnSpc>
              <a:spcBef>
                <a:spcPts val="520"/>
              </a:spcBef>
              <a:spcAft>
                <a:spcPts val="0"/>
              </a:spcAft>
              <a:buClr>
                <a:schemeClr val="accent4"/>
              </a:buClr>
              <a:buSzPts val="2600"/>
              <a:buFont typeface="Arial"/>
              <a:buChar char="•"/>
            </a:pPr>
            <a:r>
              <a:rPr lang="en-US"/>
              <a:t>How can you relate to the kids experience in the PB&amp;J video after working on your robot?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Task Cards</a:t>
            </a:r>
            <a:endParaRPr/>
          </a:p>
        </p:txBody>
      </p:sp>
      <p:sp>
        <p:nvSpPr>
          <p:cNvPr id="222" name="Google Shape;222;p4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dirty="0"/>
              <a:t>Program your robot according to your task card.</a:t>
            </a:r>
            <a:endParaRPr dirty="0"/>
          </a:p>
          <a:p>
            <a:pPr marL="63500" lvl="0" indent="0" algn="l" rtl="0">
              <a:lnSpc>
                <a:spcPct val="100000"/>
              </a:lnSpc>
              <a:spcBef>
                <a:spcPts val="520"/>
              </a:spcBef>
              <a:spcAft>
                <a:spcPts val="0"/>
              </a:spcAft>
              <a:buSzPts val="2600"/>
              <a:buNone/>
            </a:pPr>
            <a:endParaRPr dirty="0"/>
          </a:p>
          <a:p>
            <a:pPr marL="63500" lvl="0" indent="0" algn="l" rtl="0">
              <a:lnSpc>
                <a:spcPct val="100000"/>
              </a:lnSpc>
              <a:spcBef>
                <a:spcPts val="520"/>
              </a:spcBef>
              <a:spcAft>
                <a:spcPts val="0"/>
              </a:spcAft>
              <a:buSzPts val="2600"/>
              <a:buNone/>
            </a:pPr>
            <a:r>
              <a:rPr lang="en-US" dirty="0"/>
              <a:t>Record your task, problems, and solutions on your note sheet.</a:t>
            </a:r>
            <a:endParaRPr dirty="0"/>
          </a:p>
        </p:txBody>
      </p:sp>
      <p:sp>
        <p:nvSpPr>
          <p:cNvPr id="223" name="Google Shape;223;p41"/>
          <p:cNvSpPr/>
          <p:nvPr/>
        </p:nvSpPr>
        <p:spPr>
          <a:xfrm>
            <a:off x="3934048" y="3346328"/>
            <a:ext cx="637952" cy="1170910"/>
          </a:xfrm>
          <a:prstGeom prst="rightArrow">
            <a:avLst>
              <a:gd name="adj1" fmla="val 50000"/>
              <a:gd name="adj2" fmla="val 66667"/>
            </a:avLst>
          </a:prstGeom>
          <a:solidFill>
            <a:schemeClr val="accent1"/>
          </a:solidFill>
          <a:ln w="25400" cap="flat" cmpd="sng">
            <a:solidFill>
              <a:srgbClr val="A087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4" name="Google Shape;224;p41"/>
          <p:cNvPicPr preferRelativeResize="0"/>
          <p:nvPr/>
        </p:nvPicPr>
        <p:blipFill>
          <a:blip r:embed="rId3">
            <a:alphaModFix/>
          </a:blip>
          <a:stretch>
            <a:fillRect/>
          </a:stretch>
        </p:blipFill>
        <p:spPr>
          <a:xfrm>
            <a:off x="4672624" y="3097526"/>
            <a:ext cx="4471377" cy="2045975"/>
          </a:xfrm>
          <a:prstGeom prst="rect">
            <a:avLst/>
          </a:prstGeom>
          <a:noFill/>
          <a:ln>
            <a:noFill/>
          </a:ln>
        </p:spPr>
      </p:pic>
      <p:pic>
        <p:nvPicPr>
          <p:cNvPr id="225" name="Google Shape;225;p41"/>
          <p:cNvPicPr preferRelativeResize="0"/>
          <p:nvPr/>
        </p:nvPicPr>
        <p:blipFill>
          <a:blip r:embed="rId4">
            <a:alphaModFix/>
          </a:blip>
          <a:stretch>
            <a:fillRect/>
          </a:stretch>
        </p:blipFill>
        <p:spPr>
          <a:xfrm>
            <a:off x="1608951" y="3097525"/>
            <a:ext cx="2224474" cy="204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Reflect and Share Out</a:t>
            </a:r>
            <a:endParaRPr/>
          </a:p>
        </p:txBody>
      </p:sp>
      <p:sp>
        <p:nvSpPr>
          <p:cNvPr id="231" name="Google Shape;231;p4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dirty="0"/>
              <a:t>Show us your robot’s movements.</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What problems did you come across?</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How did you troubleshoot and fix the problem?</a:t>
            </a:r>
            <a:endParaRPr dirty="0"/>
          </a:p>
          <a:p>
            <a:pPr marL="457200" lvl="0" indent="-228600" algn="l" rtl="0">
              <a:lnSpc>
                <a:spcPct val="100000"/>
              </a:lnSpc>
              <a:spcBef>
                <a:spcPts val="520"/>
              </a:spcBef>
              <a:spcAft>
                <a:spcPts val="0"/>
              </a:spcAft>
              <a:buClr>
                <a:schemeClr val="accent4"/>
              </a:buClr>
              <a:buSzPts val="2600"/>
              <a:buFont typeface="Arial"/>
              <a:buNone/>
            </a:pPr>
            <a:endParaRPr dirty="0"/>
          </a:p>
          <a:p>
            <a:pPr marL="457200" lvl="0" indent="-228600" algn="l" rtl="0">
              <a:lnSpc>
                <a:spcPct val="100000"/>
              </a:lnSpc>
              <a:spcBef>
                <a:spcPts val="520"/>
              </a:spcBef>
              <a:spcAft>
                <a:spcPts val="0"/>
              </a:spcAft>
              <a:buClr>
                <a:schemeClr val="accent4"/>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3"/>
          <p:cNvPicPr preferRelativeResize="0"/>
          <p:nvPr/>
        </p:nvPicPr>
        <p:blipFill rotWithShape="1">
          <a:blip r:embed="rId3">
            <a:alphaModFix/>
          </a:blip>
          <a:srcRect/>
          <a:stretch/>
        </p:blipFill>
        <p:spPr>
          <a:xfrm>
            <a:off x="5782310" y="40640"/>
            <a:ext cx="3046730" cy="3046730"/>
          </a:xfrm>
          <a:prstGeom prst="rect">
            <a:avLst/>
          </a:prstGeom>
          <a:noFill/>
          <a:ln>
            <a:noFill/>
          </a:ln>
        </p:spPr>
      </p:pic>
      <p:sp>
        <p:nvSpPr>
          <p:cNvPr id="237" name="Google Shape;237;p43"/>
          <p:cNvSpPr txBox="1">
            <a:spLocks noGrp="1"/>
          </p:cNvSpPr>
          <p:nvPr>
            <p:ph type="title"/>
          </p:nvPr>
        </p:nvSpPr>
        <p:spPr>
          <a:xfrm>
            <a:off x="457200" y="528066"/>
            <a:ext cx="86868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Agreement Circles: </a:t>
            </a:r>
            <a:br>
              <a:rPr lang="en-US"/>
            </a:br>
            <a:r>
              <a:rPr lang="en-US"/>
              <a:t>Connection to Research</a:t>
            </a:r>
            <a:endParaRPr/>
          </a:p>
        </p:txBody>
      </p:sp>
      <p:sp>
        <p:nvSpPr>
          <p:cNvPr id="238" name="Google Shape;238;p4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dirty="0"/>
              <a:t>Were the task cards fun?</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Were the task cards doable?</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Were the task cards practical?</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How do these robotics tasks prompt a student to </a:t>
            </a:r>
            <a:endParaRPr dirty="0"/>
          </a:p>
          <a:p>
            <a:pPr marL="63500" lvl="0" indent="0" algn="l" rtl="0">
              <a:lnSpc>
                <a:spcPct val="100000"/>
              </a:lnSpc>
              <a:spcBef>
                <a:spcPts val="520"/>
              </a:spcBef>
              <a:spcAft>
                <a:spcPts val="0"/>
              </a:spcAft>
              <a:buSzPts val="2600"/>
              <a:buNone/>
            </a:pPr>
            <a:r>
              <a:rPr lang="en-US" dirty="0"/>
              <a:t>     think like a scientist or an engineer? </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How do these robotics tasks aid in the development of a student’s critical thinking and problem-solving skills?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4"/>
          <p:cNvPicPr preferRelativeResize="0"/>
          <p:nvPr/>
        </p:nvPicPr>
        <p:blipFill rotWithShape="1">
          <a:blip r:embed="rId3">
            <a:alphaModFix/>
          </a:blip>
          <a:srcRect/>
          <a:stretch/>
        </p:blipFill>
        <p:spPr>
          <a:xfrm>
            <a:off x="699512" y="2365577"/>
            <a:ext cx="1610876" cy="2249857"/>
          </a:xfrm>
          <a:prstGeom prst="rect">
            <a:avLst/>
          </a:prstGeom>
          <a:noFill/>
          <a:ln>
            <a:noFill/>
          </a:ln>
        </p:spPr>
      </p:pic>
      <p:sp>
        <p:nvSpPr>
          <p:cNvPr id="244" name="Google Shape;244;p4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1800"/>
              <a:buNone/>
            </a:pPr>
            <a:r>
              <a:rPr lang="en-US"/>
              <a:t>NSTA Science &amp; Engineering Practices</a:t>
            </a:r>
            <a:endParaRPr/>
          </a:p>
        </p:txBody>
      </p:sp>
      <p:sp>
        <p:nvSpPr>
          <p:cNvPr id="245" name="Google Shape;245;p44"/>
          <p:cNvSpPr txBox="1">
            <a:spLocks noGrp="1"/>
          </p:cNvSpPr>
          <p:nvPr>
            <p:ph type="body" idx="1"/>
          </p:nvPr>
        </p:nvSpPr>
        <p:spPr>
          <a:xfrm>
            <a:off x="457200" y="1440064"/>
            <a:ext cx="7388942" cy="332613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480"/>
              </a:spcBef>
              <a:spcAft>
                <a:spcPts val="0"/>
              </a:spcAft>
              <a:buSzPts val="2400"/>
              <a:buNone/>
            </a:pPr>
            <a:r>
              <a:rPr lang="en-US" dirty="0"/>
              <a:t>How would these robotic activities connect to the NSTA Science &amp; Engineering Practices?</a:t>
            </a:r>
            <a:endParaRPr dirty="0"/>
          </a:p>
          <a:p>
            <a:pPr marL="76200" lvl="0" indent="0" algn="l" rtl="0">
              <a:lnSpc>
                <a:spcPct val="100000"/>
              </a:lnSpc>
              <a:spcBef>
                <a:spcPts val="480"/>
              </a:spcBef>
              <a:spcAft>
                <a:spcPts val="0"/>
              </a:spcAft>
              <a:buSzPts val="2400"/>
              <a:buNone/>
            </a:pPr>
            <a:r>
              <a:rPr lang="en-US" dirty="0"/>
              <a:t>		     </a:t>
            </a:r>
            <a:endParaRPr dirty="0"/>
          </a:p>
          <a:p>
            <a:pPr marL="76200" lvl="0" indent="0" algn="l" rtl="0">
              <a:lnSpc>
                <a:spcPct val="100000"/>
              </a:lnSpc>
              <a:spcBef>
                <a:spcPts val="480"/>
              </a:spcBef>
              <a:spcAft>
                <a:spcPts val="0"/>
              </a:spcAft>
              <a:buSzPts val="2400"/>
              <a:buNone/>
            </a:pPr>
            <a:endParaRPr u="sng" dirty="0">
              <a:solidFill>
                <a:schemeClr val="hlink"/>
              </a:solidFill>
              <a:hlinkClick r:id="rId4"/>
            </a:endParaRPr>
          </a:p>
          <a:p>
            <a:pPr marL="76200" lvl="0" indent="0" algn="l" rtl="0">
              <a:lnSpc>
                <a:spcPct val="100000"/>
              </a:lnSpc>
              <a:spcBef>
                <a:spcPts val="480"/>
              </a:spcBef>
              <a:spcAft>
                <a:spcPts val="0"/>
              </a:spcAft>
              <a:buSzPts val="2400"/>
              <a:buNone/>
            </a:pPr>
            <a:endParaRPr u="sng" dirty="0">
              <a:solidFill>
                <a:schemeClr val="hlink"/>
              </a:solidFill>
              <a:hlinkClick r:id="rId4"/>
            </a:endParaRPr>
          </a:p>
          <a:p>
            <a:pPr marL="76200" lvl="0" indent="0" algn="ctr" rtl="0">
              <a:lnSpc>
                <a:spcPct val="100000"/>
              </a:lnSpc>
              <a:spcBef>
                <a:spcPts val="480"/>
              </a:spcBef>
              <a:spcAft>
                <a:spcPts val="0"/>
              </a:spcAft>
              <a:buSzPts val="2400"/>
              <a:buNone/>
            </a:pPr>
            <a:r>
              <a:rPr lang="en-US" sz="2800" u="sng" dirty="0">
                <a:solidFill>
                  <a:schemeClr val="hlink"/>
                </a:solidFill>
                <a:hlinkClick r:id="rId4"/>
              </a:rPr>
              <a:t>https://bit.ly/2xfJPpU</a:t>
            </a:r>
            <a:endParaRPr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1800"/>
              <a:buNone/>
            </a:pPr>
            <a:r>
              <a:rPr lang="en-US"/>
              <a:t>Sticky Bars</a:t>
            </a:r>
            <a:endParaRPr/>
          </a:p>
        </p:txBody>
      </p:sp>
      <p:sp>
        <p:nvSpPr>
          <p:cNvPr id="251" name="Google Shape;251;p45"/>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480"/>
              </a:spcBef>
              <a:spcAft>
                <a:spcPts val="0"/>
              </a:spcAft>
              <a:buSzPts val="2400"/>
              <a:buNone/>
            </a:pPr>
            <a:r>
              <a:rPr lang="en-US" dirty="0"/>
              <a:t>Reflect:</a:t>
            </a:r>
            <a:endParaRPr dirty="0"/>
          </a:p>
          <a:p>
            <a:pPr marL="63500" lvl="0" indent="0" algn="l" rtl="0">
              <a:lnSpc>
                <a:spcPct val="100000"/>
              </a:lnSpc>
              <a:spcBef>
                <a:spcPts val="480"/>
              </a:spcBef>
              <a:spcAft>
                <a:spcPts val="0"/>
              </a:spcAft>
              <a:buSzPts val="2400"/>
              <a:buNone/>
            </a:pPr>
            <a:r>
              <a:rPr lang="en-US" dirty="0"/>
              <a:t>Choose one of the practices that students can connect to their lives.</a:t>
            </a:r>
            <a:endParaRPr dirty="0"/>
          </a:p>
        </p:txBody>
      </p:sp>
      <p:pic>
        <p:nvPicPr>
          <p:cNvPr id="252" name="Google Shape;252;p45"/>
          <p:cNvPicPr preferRelativeResize="0"/>
          <p:nvPr/>
        </p:nvPicPr>
        <p:blipFill rotWithShape="1">
          <a:blip r:embed="rId3">
            <a:alphaModFix/>
          </a:blip>
          <a:srcRect/>
          <a:stretch/>
        </p:blipFill>
        <p:spPr>
          <a:xfrm>
            <a:off x="4313582" y="-595884"/>
            <a:ext cx="4572000" cy="4572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Connections to My Classroom</a:t>
            </a:r>
            <a:endParaRPr/>
          </a:p>
        </p:txBody>
      </p:sp>
      <p:sp>
        <p:nvSpPr>
          <p:cNvPr id="258" name="Google Shape;258;p4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a:t>Using the resources provided, begin identifying lessons or activities that foster the development of skills and knowledge needed within your content area. </a:t>
            </a:r>
            <a:endParaRPr/>
          </a:p>
          <a:p>
            <a:pPr marL="63500" lvl="0" indent="0" algn="l" rtl="0">
              <a:lnSpc>
                <a:spcPct val="100000"/>
              </a:lnSpc>
              <a:spcBef>
                <a:spcPts val="520"/>
              </a:spcBef>
              <a:spcAft>
                <a:spcPts val="0"/>
              </a:spcAft>
              <a:buSzPts val="2600"/>
              <a:buNone/>
            </a:pPr>
            <a:endParaRPr/>
          </a:p>
          <a:p>
            <a:pPr marL="63500" lvl="0" indent="0" algn="l" rtl="0">
              <a:lnSpc>
                <a:spcPct val="100000"/>
              </a:lnSpc>
              <a:spcBef>
                <a:spcPts val="52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7"/>
          <p:cNvSpPr txBox="1">
            <a:spLocks noGrp="1"/>
          </p:cNvSpPr>
          <p:nvPr>
            <p:ph type="title"/>
          </p:nvPr>
        </p:nvSpPr>
        <p:spPr>
          <a:xfrm>
            <a:off x="457200" y="2232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3-2-1</a:t>
            </a:r>
            <a:endParaRPr/>
          </a:p>
        </p:txBody>
      </p:sp>
      <p:sp>
        <p:nvSpPr>
          <p:cNvPr id="264" name="Google Shape;264;p47"/>
          <p:cNvSpPr txBox="1">
            <a:spLocks noGrp="1"/>
          </p:cNvSpPr>
          <p:nvPr>
            <p:ph type="body" idx="1"/>
          </p:nvPr>
        </p:nvSpPr>
        <p:spPr>
          <a:xfrm>
            <a:off x="457200" y="1080516"/>
            <a:ext cx="8229600" cy="3662934"/>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sz="2400"/>
              <a:t>What are </a:t>
            </a:r>
            <a:r>
              <a:rPr lang="en-US" sz="2400">
                <a:solidFill>
                  <a:schemeClr val="accent4"/>
                </a:solidFill>
              </a:rPr>
              <a:t>3 activities with LEGO Mindstorms </a:t>
            </a:r>
            <a:r>
              <a:rPr lang="en-US" sz="2400"/>
              <a:t>you could use in your classroom?</a:t>
            </a:r>
            <a:endParaRPr/>
          </a:p>
          <a:p>
            <a:pPr marL="63500" lvl="0" indent="0" algn="l" rtl="0">
              <a:lnSpc>
                <a:spcPct val="100000"/>
              </a:lnSpc>
              <a:spcBef>
                <a:spcPts val="520"/>
              </a:spcBef>
              <a:spcAft>
                <a:spcPts val="0"/>
              </a:spcAft>
              <a:buSzPts val="2600"/>
              <a:buNone/>
            </a:pPr>
            <a:endParaRPr sz="2400"/>
          </a:p>
          <a:p>
            <a:pPr marL="63500" lvl="0" indent="0" algn="l" rtl="0">
              <a:lnSpc>
                <a:spcPct val="100000"/>
              </a:lnSpc>
              <a:spcBef>
                <a:spcPts val="520"/>
              </a:spcBef>
              <a:spcAft>
                <a:spcPts val="0"/>
              </a:spcAft>
              <a:buSzPts val="2600"/>
              <a:buNone/>
            </a:pPr>
            <a:r>
              <a:rPr lang="en-US" sz="2400"/>
              <a:t>What are </a:t>
            </a:r>
            <a:r>
              <a:rPr lang="en-US" sz="2400">
                <a:solidFill>
                  <a:schemeClr val="accent4"/>
                </a:solidFill>
              </a:rPr>
              <a:t>2 different NSTA Science and Engineering Practices </a:t>
            </a:r>
            <a:r>
              <a:rPr lang="en-US" sz="2400"/>
              <a:t>that would be supported by incorporating a Mindstorms lesson?</a:t>
            </a:r>
            <a:endParaRPr/>
          </a:p>
          <a:p>
            <a:pPr marL="63500" lvl="0" indent="0" algn="l" rtl="0">
              <a:lnSpc>
                <a:spcPct val="100000"/>
              </a:lnSpc>
              <a:spcBef>
                <a:spcPts val="520"/>
              </a:spcBef>
              <a:spcAft>
                <a:spcPts val="0"/>
              </a:spcAft>
              <a:buSzPts val="2600"/>
              <a:buNone/>
            </a:pPr>
            <a:endParaRPr sz="2400"/>
          </a:p>
          <a:p>
            <a:pPr marL="63500" lvl="0" indent="0" algn="l" rtl="0">
              <a:lnSpc>
                <a:spcPct val="100000"/>
              </a:lnSpc>
              <a:spcBef>
                <a:spcPts val="520"/>
              </a:spcBef>
              <a:spcAft>
                <a:spcPts val="0"/>
              </a:spcAft>
              <a:buSzPts val="2600"/>
              <a:buNone/>
            </a:pPr>
            <a:r>
              <a:rPr lang="en-US" sz="2400"/>
              <a:t>What is </a:t>
            </a:r>
            <a:r>
              <a:rPr lang="en-US" sz="2400">
                <a:solidFill>
                  <a:schemeClr val="accent4"/>
                </a:solidFill>
              </a:rPr>
              <a:t>1 question or problem </a:t>
            </a:r>
            <a:r>
              <a:rPr lang="en-US" sz="2400"/>
              <a:t>that students might have, and how do you plan on answering it (or supporting their struggle to solve it themselves)?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ctrTitle"/>
          </p:nvPr>
        </p:nvSpPr>
        <p:spPr>
          <a:xfrm>
            <a:off x="533400" y="1454829"/>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dirty="0"/>
              <a:t>Mind-Crafting Robotics Through LEGO® Mindstorms</a:t>
            </a:r>
            <a:endParaRPr dirty="0"/>
          </a:p>
        </p:txBody>
      </p:sp>
      <p:sp>
        <p:nvSpPr>
          <p:cNvPr id="151" name="Google Shape;151;p31"/>
          <p:cNvSpPr txBox="1">
            <a:spLocks noGrp="1"/>
          </p:cNvSpPr>
          <p:nvPr>
            <p:ph type="subTitle" idx="1"/>
          </p:nvPr>
        </p:nvSpPr>
        <p:spPr>
          <a:xfrm>
            <a:off x="533400" y="2847531"/>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dirty="0"/>
              <a:t>An Introduction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2" descr="A picture containing appliance, indoor, white goods, wall&#10;&#10;Description automatically generated"/>
          <p:cNvPicPr preferRelativeResize="0"/>
          <p:nvPr/>
        </p:nvPicPr>
        <p:blipFill rotWithShape="1">
          <a:blip r:embed="rId3">
            <a:alphaModFix/>
          </a:blip>
          <a:srcRect l="13641" t="14445" r="9013" b="3888"/>
          <a:stretch/>
        </p:blipFill>
        <p:spPr>
          <a:xfrm>
            <a:off x="7211529" y="143777"/>
            <a:ext cx="1932470" cy="4855948"/>
          </a:xfrm>
          <a:prstGeom prst="rect">
            <a:avLst/>
          </a:prstGeom>
          <a:noFill/>
          <a:ln>
            <a:noFill/>
          </a:ln>
        </p:spPr>
      </p:pic>
      <p:pic>
        <p:nvPicPr>
          <p:cNvPr id="157" name="Google Shape;157;p32" descr="A picture containing wall, indoor, floor, object&#10;&#10;Description automatically generated"/>
          <p:cNvPicPr preferRelativeResize="0"/>
          <p:nvPr/>
        </p:nvPicPr>
        <p:blipFill rotWithShape="1">
          <a:blip r:embed="rId4">
            <a:alphaModFix/>
          </a:blip>
          <a:srcRect/>
          <a:stretch/>
        </p:blipFill>
        <p:spPr>
          <a:xfrm>
            <a:off x="5497033" y="137103"/>
            <a:ext cx="3646966" cy="4862621"/>
          </a:xfrm>
          <a:prstGeom prst="rect">
            <a:avLst/>
          </a:prstGeom>
          <a:noFill/>
          <a:ln>
            <a:noFill/>
          </a:ln>
        </p:spPr>
      </p:pic>
      <p:pic>
        <p:nvPicPr>
          <p:cNvPr id="158" name="Google Shape;158;p32"/>
          <p:cNvPicPr preferRelativeResize="0"/>
          <p:nvPr/>
        </p:nvPicPr>
        <p:blipFill rotWithShape="1">
          <a:blip r:embed="rId5">
            <a:alphaModFix/>
          </a:blip>
          <a:srcRect/>
          <a:stretch/>
        </p:blipFill>
        <p:spPr>
          <a:xfrm>
            <a:off x="5280176" y="132674"/>
            <a:ext cx="3863823" cy="4903144"/>
          </a:xfrm>
          <a:prstGeom prst="rect">
            <a:avLst/>
          </a:prstGeom>
          <a:noFill/>
          <a:ln>
            <a:noFill/>
          </a:ln>
        </p:spPr>
      </p:pic>
      <p:pic>
        <p:nvPicPr>
          <p:cNvPr id="159" name="Google Shape;159;p32" descr="A close up of a lens&#10;&#10;Description automatically generated"/>
          <p:cNvPicPr preferRelativeResize="0"/>
          <p:nvPr/>
        </p:nvPicPr>
        <p:blipFill rotWithShape="1">
          <a:blip r:embed="rId6">
            <a:alphaModFix/>
          </a:blip>
          <a:srcRect l="13232" t="-175" r="7243" b="174"/>
          <a:stretch/>
        </p:blipFill>
        <p:spPr>
          <a:xfrm>
            <a:off x="4585678" y="101608"/>
            <a:ext cx="5245992" cy="4947458"/>
          </a:xfrm>
          <a:prstGeom prst="rect">
            <a:avLst/>
          </a:prstGeom>
          <a:noFill/>
          <a:ln>
            <a:noFill/>
          </a:ln>
        </p:spPr>
      </p:pic>
      <p:pic>
        <p:nvPicPr>
          <p:cNvPr id="160" name="Google Shape;160;p32" descr="A picture containing orange, tool, parked&#10;&#10;Description automatically generated"/>
          <p:cNvPicPr preferRelativeResize="0"/>
          <p:nvPr/>
        </p:nvPicPr>
        <p:blipFill rotWithShape="1">
          <a:blip r:embed="rId7">
            <a:alphaModFix/>
          </a:blip>
          <a:srcRect b="3421"/>
          <a:stretch/>
        </p:blipFill>
        <p:spPr>
          <a:xfrm>
            <a:off x="4136064" y="187540"/>
            <a:ext cx="5105879" cy="4861526"/>
          </a:xfrm>
          <a:prstGeom prst="rect">
            <a:avLst/>
          </a:prstGeom>
          <a:noFill/>
          <a:ln>
            <a:noFill/>
          </a:ln>
        </p:spPr>
      </p:pic>
      <p:pic>
        <p:nvPicPr>
          <p:cNvPr id="161" name="Google Shape;161;p32"/>
          <p:cNvPicPr preferRelativeResize="0"/>
          <p:nvPr/>
        </p:nvPicPr>
        <p:blipFill rotWithShape="1">
          <a:blip r:embed="rId8">
            <a:alphaModFix/>
          </a:blip>
          <a:srcRect l="5003" t="1801" r="6817" b="116"/>
          <a:stretch/>
        </p:blipFill>
        <p:spPr>
          <a:xfrm>
            <a:off x="3200400" y="187540"/>
            <a:ext cx="5943600" cy="4871076"/>
          </a:xfrm>
          <a:prstGeom prst="rect">
            <a:avLst/>
          </a:prstGeom>
          <a:noFill/>
          <a:ln>
            <a:noFill/>
          </a:ln>
        </p:spPr>
      </p:pic>
      <p:pic>
        <p:nvPicPr>
          <p:cNvPr id="162" name="Google Shape;162;p32" descr="A picture containing sky, ground, outdoor&#10;&#10;Description automatically generated"/>
          <p:cNvPicPr preferRelativeResize="0"/>
          <p:nvPr/>
        </p:nvPicPr>
        <p:blipFill rotWithShape="1">
          <a:blip r:embed="rId9">
            <a:alphaModFix/>
          </a:blip>
          <a:srcRect/>
          <a:stretch/>
        </p:blipFill>
        <p:spPr>
          <a:xfrm>
            <a:off x="3024963" y="186560"/>
            <a:ext cx="6145618" cy="4872056"/>
          </a:xfrm>
          <a:prstGeom prst="rect">
            <a:avLst/>
          </a:prstGeom>
          <a:noFill/>
          <a:ln>
            <a:noFill/>
          </a:ln>
        </p:spPr>
      </p:pic>
      <p:pic>
        <p:nvPicPr>
          <p:cNvPr id="163" name="Google Shape;163;p32" descr="A picture containing indoor, wall, sitting, table&#10;&#10;Description automatically generated"/>
          <p:cNvPicPr preferRelativeResize="0"/>
          <p:nvPr/>
        </p:nvPicPr>
        <p:blipFill rotWithShape="1">
          <a:blip r:embed="rId10">
            <a:alphaModFix/>
          </a:blip>
          <a:srcRect l="4763" r="11616"/>
          <a:stretch/>
        </p:blipFill>
        <p:spPr>
          <a:xfrm>
            <a:off x="3024963" y="154185"/>
            <a:ext cx="6157608" cy="4904431"/>
          </a:xfrm>
          <a:prstGeom prst="rect">
            <a:avLst/>
          </a:prstGeom>
          <a:noFill/>
          <a:ln>
            <a:noFill/>
          </a:ln>
        </p:spPr>
      </p:pic>
      <p:sp>
        <p:nvSpPr>
          <p:cNvPr id="164" name="Google Shape;164;p32"/>
          <p:cNvSpPr txBox="1"/>
          <p:nvPr/>
        </p:nvSpPr>
        <p:spPr>
          <a:xfrm>
            <a:off x="457200" y="400049"/>
            <a:ext cx="2257425" cy="1528763"/>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Are these Robots?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What Are the Characteristics of a Robot?</a:t>
            </a:r>
            <a:endParaRPr dirty="0"/>
          </a:p>
        </p:txBody>
      </p:sp>
      <p:sp>
        <p:nvSpPr>
          <p:cNvPr id="170" name="Google Shape;170;p3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520"/>
              </a:spcBef>
              <a:spcAft>
                <a:spcPts val="0"/>
              </a:spcAft>
              <a:buSzPts val="2600"/>
              <a:buChar char="•"/>
            </a:pPr>
            <a:r>
              <a:rPr lang="en-US"/>
              <a:t>Machine</a:t>
            </a:r>
            <a:endParaRPr/>
          </a:p>
          <a:p>
            <a:pPr marL="457200" lvl="0" indent="-457200" algn="l" rtl="0">
              <a:lnSpc>
                <a:spcPct val="100000"/>
              </a:lnSpc>
              <a:spcBef>
                <a:spcPts val="520"/>
              </a:spcBef>
              <a:spcAft>
                <a:spcPts val="0"/>
              </a:spcAft>
              <a:buSzPts val="2600"/>
              <a:buChar char="•"/>
            </a:pPr>
            <a:r>
              <a:rPr lang="en-US"/>
              <a:t>Programmable</a:t>
            </a:r>
            <a:endParaRPr/>
          </a:p>
          <a:p>
            <a:pPr marL="457200" lvl="0" indent="-457200" algn="l" rtl="0">
              <a:lnSpc>
                <a:spcPct val="100000"/>
              </a:lnSpc>
              <a:spcBef>
                <a:spcPts val="520"/>
              </a:spcBef>
              <a:spcAft>
                <a:spcPts val="0"/>
              </a:spcAft>
              <a:buSzPts val="2600"/>
              <a:buChar char="•"/>
            </a:pPr>
            <a:r>
              <a:rPr lang="en-US"/>
              <a:t>Automated (completes complex tasks automatically)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Objectives</a:t>
            </a:r>
            <a:endParaRPr/>
          </a:p>
        </p:txBody>
      </p:sp>
      <p:sp>
        <p:nvSpPr>
          <p:cNvPr id="176" name="Google Shape;176;p3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a:t>Apply research-based practices to support the use of robotics technology in curriculum.</a:t>
            </a:r>
            <a:endParaRPr/>
          </a:p>
          <a:p>
            <a:pPr marL="457200" lvl="0" indent="-393700" algn="l" rtl="0">
              <a:lnSpc>
                <a:spcPct val="100000"/>
              </a:lnSpc>
              <a:spcBef>
                <a:spcPts val="520"/>
              </a:spcBef>
              <a:spcAft>
                <a:spcPts val="0"/>
              </a:spcAft>
              <a:buClr>
                <a:schemeClr val="accent4"/>
              </a:buClr>
              <a:buSzPts val="2600"/>
              <a:buFont typeface="Arial"/>
              <a:buChar char="•"/>
            </a:pPr>
            <a:r>
              <a:rPr lang="en-US"/>
              <a:t>Through the lens of science and engineering practices, connect the impact of classroom robotics technology on students’ lives outside of the classroom.</a:t>
            </a:r>
            <a:endParaRPr/>
          </a:p>
          <a:p>
            <a:pPr marL="457200" lvl="0" indent="-393700" algn="l" rtl="0">
              <a:lnSpc>
                <a:spcPct val="100000"/>
              </a:lnSpc>
              <a:spcBef>
                <a:spcPts val="520"/>
              </a:spcBef>
              <a:spcAft>
                <a:spcPts val="0"/>
              </a:spcAft>
              <a:buClr>
                <a:schemeClr val="accent4"/>
              </a:buClr>
              <a:buSzPts val="2600"/>
              <a:buFont typeface="Arial"/>
              <a:buChar char="•"/>
            </a:pPr>
            <a:r>
              <a:rPr lang="en-US"/>
              <a:t>Troubleshoot potential difficulties for the student learning experience (building and coding) with robotics technology using the Mindstorms platform.</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Essential Question</a:t>
            </a:r>
            <a:endParaRPr/>
          </a:p>
        </p:txBody>
      </p:sp>
      <p:sp>
        <p:nvSpPr>
          <p:cNvPr id="182" name="Google Shape;182;p3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sz="3200"/>
              <a:t>How does the use of robotics in class help students begin to think like a scientist or an engineer?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314960" y="358775"/>
            <a:ext cx="8016240" cy="44259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sz="4000" dirty="0"/>
              <a:t>You DON’T have to know everything for robotics to work in your classroom! You only have to provide activities </a:t>
            </a:r>
            <a:r>
              <a:rPr lang="en-US" sz="4000" b="1" dirty="0"/>
              <a:t>with clear instructions</a:t>
            </a:r>
            <a:r>
              <a:rPr lang="en-US" sz="4000" dirty="0"/>
              <a:t> that are </a:t>
            </a:r>
            <a:r>
              <a:rPr lang="en-US" sz="4000" b="1" i="1" dirty="0"/>
              <a:t>practical, fun, and doable </a:t>
            </a:r>
            <a:r>
              <a:rPr lang="en-US" sz="4000" dirty="0"/>
              <a:t>under time constraints.</a:t>
            </a:r>
            <a:endParaRPr sz="4400" dirty="0"/>
          </a:p>
        </p:txBody>
      </p:sp>
      <p:sp>
        <p:nvSpPr>
          <p:cNvPr id="188" name="Google Shape;188;p36"/>
          <p:cNvSpPr txBox="1">
            <a:spLocks noGrp="1"/>
          </p:cNvSpPr>
          <p:nvPr>
            <p:ph type="body" idx="1"/>
          </p:nvPr>
        </p:nvSpPr>
        <p:spPr>
          <a:xfrm>
            <a:off x="5384800" y="4643120"/>
            <a:ext cx="2653792" cy="500380"/>
          </a:xfrm>
          <a:prstGeom prst="rect">
            <a:avLst/>
          </a:prstGeom>
          <a:noFill/>
          <a:ln>
            <a:noFill/>
          </a:ln>
        </p:spPr>
        <p:txBody>
          <a:bodyPr spcFirstLastPara="1" wrap="square" lIns="45700" tIns="45700" rIns="45700" bIns="45700" anchor="t" anchorCtr="0">
            <a:noAutofit/>
          </a:bodyPr>
          <a:lstStyle/>
          <a:p>
            <a:pPr marL="457200" lvl="0" indent="-228600" algn="l" rtl="0">
              <a:lnSpc>
                <a:spcPct val="100000"/>
              </a:lnSpc>
              <a:spcBef>
                <a:spcPts val="520"/>
              </a:spcBef>
              <a:spcAft>
                <a:spcPts val="0"/>
              </a:spcAft>
              <a:buSzPts val="2600"/>
              <a:buNone/>
            </a:pPr>
            <a:r>
              <a:rPr lang="en-US" sz="1800"/>
              <a:t>(Bhounsule et al, 2018)</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Peanut Butter Jelly Time</a:t>
            </a:r>
            <a:endParaRPr dirty="0"/>
          </a:p>
        </p:txBody>
      </p:sp>
      <p:sp>
        <p:nvSpPr>
          <p:cNvPr id="194" name="Google Shape;194;p37"/>
          <p:cNvSpPr txBox="1">
            <a:spLocks noGrp="1"/>
          </p:cNvSpPr>
          <p:nvPr>
            <p:ph type="body" idx="1"/>
          </p:nvPr>
        </p:nvSpPr>
        <p:spPr>
          <a:xfrm>
            <a:off x="457200" y="1451610"/>
            <a:ext cx="4793944" cy="3163824"/>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dirty="0"/>
              <a:t>Robots will only do what the code instructs them to do. So, when building code, it must be explicit and step-by-step. </a:t>
            </a:r>
            <a:endParaRPr dirty="0"/>
          </a:p>
        </p:txBody>
      </p:sp>
      <p:pic>
        <p:nvPicPr>
          <p:cNvPr id="195" name="Google Shape;195;p37" descr="Exact Instructions Challenge PB&amp;J edition&#10;Another Challenge with Johnna and Evan: https://www.youtube.com/watch?v=sLaVM6af-RE&amp;t=121s&#10;&#10;We asked the kids to write instructions for a simple task but left out that we were going to be following their instructions EXACTLY as written. Great lesson for communication and a fun practice in patience!&#10;&#10;Please LIKE and SUBSCRIBE!&#10;&#10;***UPDATE!!*** BALLINGER FAMILY EXACT INSTRUCTIONS CHALLENGE VIDEO IS UP! You have to see this!! 😂https://www.youtube.com/watch?v=_eLM6O9JJvk&amp;feature=youtu.be&#10;EH BEE FAMILY EXACT INSTRUCTIONS CHALLENGE VIDEO IS UP! 😄  https://www.youtube.com/watch?v=_gei2tMiYrc&#10;&#10;TURN ON OUR NOTIFICATIONS! Thanks for liking this video &amp; subscribing to my channels! &#10;&#10;📸 INSTAGRAM: @joshdarnit&#10;http://instagram.com/joshdarnit&#10;👤 FACEBOOK: /joshdarnit &#10;https://facebook.com/joshdarnit&#10;🐥 TWITTER: @joshdarnit&#10;https://twitter.com/joshdarnit&#10;🎵 Musical.ly | Live.ly: @joshdarnit&#10;https://musical.ly&#10;👻 SNAPCHAT: joshdarnit&#10;http://snapchat.com&#10;📧 EMAIL: biz@joshdarnit.com&#10;✉️ PO Box: &#10;3460 Marron Road&#10;Suite 103 - 118&#10;Oceanside, CA 92056&#10;&#10;Music: &#10;Curious Fun by Klubz Productions: https://www.youtube.com/watch?v=6fVojps4PR0&amp;feature=youtu.be&#10;Background Cartoon Music Loop by Mattia Cupelli: https://m.youtube.com/watch?feature=youtu.be&amp;v=uIYBnfsB37k fails code evancredible coding lol" title="Exact Instructions Challenge - THIS is why my kids want to kill me. | Josh Darnit">
            <a:hlinkClick r:id="rId3"/>
          </p:cNvPr>
          <p:cNvPicPr preferRelativeResize="0"/>
          <p:nvPr/>
        </p:nvPicPr>
        <p:blipFill>
          <a:blip r:embed="rId4">
            <a:alphaModFix/>
          </a:blip>
          <a:stretch>
            <a:fillRect/>
          </a:stretch>
        </p:blipFill>
        <p:spPr>
          <a:xfrm>
            <a:off x="5577001" y="1547750"/>
            <a:ext cx="2730676" cy="204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1000"/>
                                        <p:tgtEl>
                                          <p:spTgt spid="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Scavenger Hunt</a:t>
            </a:r>
            <a:endParaRPr/>
          </a:p>
        </p:txBody>
      </p:sp>
      <p:sp>
        <p:nvSpPr>
          <p:cNvPr id="201" name="Google Shape;201;p3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Determine what each element of the drag and drop coding interface does using the Mindstorms Chromebook application.</a:t>
            </a: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On-screen Show (16:9)</PresentationFormat>
  <Paragraphs>161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Arial</vt:lpstr>
      <vt:lpstr>Georgia</vt:lpstr>
      <vt:lpstr>Noto Sans Symbols</vt:lpstr>
      <vt:lpstr>Constantia</vt:lpstr>
      <vt:lpstr>LEARN theme</vt:lpstr>
      <vt:lpstr>PowerPoint Presentation</vt:lpstr>
      <vt:lpstr>Mind-Crafting Robotics Through LEGO® Mindstorms</vt:lpstr>
      <vt:lpstr>PowerPoint Presentation</vt:lpstr>
      <vt:lpstr>What Are the Characteristics of a Robot?</vt:lpstr>
      <vt:lpstr>Objectives</vt:lpstr>
      <vt:lpstr>Essential Question</vt:lpstr>
      <vt:lpstr>You DON’T have to know everything for robotics to work in your classroom! You only have to provide activities with clear instructions that are practical, fun, and doable under time constraints.</vt:lpstr>
      <vt:lpstr>Peanut Butter Jelly Time</vt:lpstr>
      <vt:lpstr>Scavenger Hunt</vt:lpstr>
      <vt:lpstr>Practice with Coding</vt:lpstr>
      <vt:lpstr>Share out</vt:lpstr>
      <vt:lpstr>Task Cards</vt:lpstr>
      <vt:lpstr>Reflect and Share Out</vt:lpstr>
      <vt:lpstr>Agreement Circles:  Connection to Research</vt:lpstr>
      <vt:lpstr>NSTA Science &amp; Engineering Practices</vt:lpstr>
      <vt:lpstr>Sticky Bars</vt:lpstr>
      <vt:lpstr>Connections to My Classroom</vt:lpstr>
      <vt:lpstr>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K20 Center</cp:lastModifiedBy>
  <cp:revision>1</cp:revision>
  <dcterms:modified xsi:type="dcterms:W3CDTF">2021-08-31T19:51:03Z</dcterms:modified>
</cp:coreProperties>
</file>