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5"/>
  </p:notesMasterIdLst>
  <p:sldIdLst>
    <p:sldId id="276" r:id="rId2"/>
    <p:sldId id="256" r:id="rId3"/>
    <p:sldId id="275" r:id="rId4"/>
    <p:sldId id="27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589"/>
  </p:normalViewPr>
  <p:slideViewPr>
    <p:cSldViewPr snapToGrid="0" snapToObjects="1">
      <p:cViewPr varScale="1">
        <p:scale>
          <a:sx n="160" d="100"/>
          <a:sy n="160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kaup2xfM2FEVQkK9ryBn85g0XIJ9MEmdXof_ulaBqJM/edit#slide=id.ga5126779a3_0_6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q5ynzihpb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.k20center.ou.edu/lesson/41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kpCsfuvzQe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.k20center.ou.edu/lesson/453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83483-A0BC-9F4E-B6A0-28D66CEB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Accessing &amp; Implementing Phenomena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8665C-F776-CE42-8057-A310685A18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99265" y="1317938"/>
            <a:ext cx="4038601" cy="3448256"/>
          </a:xfrm>
        </p:spPr>
        <p:txBody>
          <a:bodyPr>
            <a:normAutofit fontScale="85000" lnSpcReduction="10000"/>
          </a:bodyPr>
          <a:lstStyle/>
          <a:p>
            <a:pPr marL="457200" lvl="0" indent="-323850">
              <a:lnSpc>
                <a:spcPct val="115000"/>
              </a:lnSpc>
              <a:spcBef>
                <a:spcPts val="0"/>
              </a:spcBef>
              <a:buSzPts val="1500"/>
              <a:buChar char="●"/>
            </a:pPr>
            <a:r>
              <a:rPr lang="en-US" dirty="0"/>
              <a:t>Start by asking simple questions that stimulate students’ curiosity. Strategies like “I Notice, I Wonder” can prompt students to make observations and ask questions. </a:t>
            </a:r>
          </a:p>
          <a:p>
            <a:pPr marL="457200" lvl="0" indent="-323850">
              <a:lnSpc>
                <a:spcPct val="115000"/>
              </a:lnSpc>
              <a:spcBef>
                <a:spcPts val="1000"/>
              </a:spcBef>
              <a:buSzPts val="1500"/>
              <a:buChar char="●"/>
            </a:pPr>
            <a:r>
              <a:rPr lang="en-US" dirty="0"/>
              <a:t>Use graphic organizers to scaffold student inquiry in a way that promotes collaboration and discussion among groups. </a:t>
            </a:r>
          </a:p>
        </p:txBody>
      </p:sp>
      <p:pic>
        <p:nvPicPr>
          <p:cNvPr id="7" name="Google Shape;133;p23">
            <a:extLst>
              <a:ext uri="{FF2B5EF4-FFF2-40B4-BE49-F238E27FC236}">
                <a16:creationId xmlns:a16="http://schemas.microsoft.com/office/drawing/2014/main" id="{B665B984-5DAA-9342-A3E6-E041720E43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1368524"/>
            <a:ext cx="2586702" cy="33470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278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E9F1-4279-864A-833A-DF6D52CF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Accessing &amp; Implementing Phenomena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6FFB-4EB1-1147-9DE7-80F6F98BC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63336"/>
            <a:ext cx="4038600" cy="26028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Discussion Starters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r>
              <a:rPr lang="en-US" dirty="0"/>
              <a:t>What evidence do you have? How do you know?</a:t>
            </a:r>
          </a:p>
          <a:p>
            <a:r>
              <a:rPr lang="en-US" dirty="0"/>
              <a:t>Is there anything we can measure?</a:t>
            </a:r>
          </a:p>
          <a:p>
            <a:r>
              <a:rPr lang="en-US" dirty="0"/>
              <a:t>How do you think that is happening? </a:t>
            </a:r>
          </a:p>
          <a:p>
            <a:r>
              <a:rPr lang="en-US" dirty="0"/>
              <a:t>How could we test our idea?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F6B51-746B-9240-B6C0-1AE61C7547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2158754"/>
            <a:ext cx="4038600" cy="2142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Sentence Stems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This reminds me of… </a:t>
            </a:r>
          </a:p>
          <a:p>
            <a:r>
              <a:rPr lang="en-US" sz="1800" dirty="0"/>
              <a:t>I wonder why… </a:t>
            </a:r>
          </a:p>
          <a:p>
            <a:r>
              <a:rPr lang="en-US" sz="1800" dirty="0"/>
              <a:t>I notice a pattern in… </a:t>
            </a:r>
          </a:p>
          <a:p>
            <a:r>
              <a:rPr lang="en-US" sz="1800" dirty="0"/>
              <a:t>I think… because…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FBB89-AA23-9A4E-BC66-0AB1D0B3762E}"/>
              </a:ext>
            </a:extLst>
          </p:cNvPr>
          <p:cNvSpPr txBox="1"/>
          <p:nvPr/>
        </p:nvSpPr>
        <p:spPr>
          <a:xfrm>
            <a:off x="489850" y="1474813"/>
            <a:ext cx="831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Use discussion starters or sentence stems to get students to discuss the phenomena. </a:t>
            </a:r>
          </a:p>
        </p:txBody>
      </p:sp>
    </p:spTree>
    <p:extLst>
      <p:ext uri="{BB962C8B-B14F-4D97-AF65-F5344CB8AC3E}">
        <p14:creationId xmlns:p14="http://schemas.microsoft.com/office/powerpoint/2010/main" val="36825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DACE1-3D20-4842-8A3C-A3681CEE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Visit the 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Google Slides MS/HS phenomena</a:t>
            </a:r>
            <a:r>
              <a:rPr lang="en-US" dirty="0"/>
              <a:t> presentation (linked in the resource list) and choose one of the phenomena provided (three middle school-level phenomena, three high school-level phenomena).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Each phenomenon slide is followed by a virtual engagement slide.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On the virtual engagement slide, describe how you would engage students with the phenomenon virtually.</a:t>
            </a:r>
          </a:p>
          <a:p>
            <a:pPr marL="0" lvl="0" indent="0" algn="ctr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500"/>
              <a:buNone/>
            </a:pPr>
            <a:r>
              <a:rPr lang="en-US" dirty="0"/>
              <a:t>Detailed instructions are included on slide 1 </a:t>
            </a:r>
            <a:br>
              <a:rPr lang="en-US" dirty="0"/>
            </a:br>
            <a:r>
              <a:rPr lang="en-US" dirty="0"/>
              <a:t>of the phenomena presentation.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7AB28-ADD2-774D-A017-A62F300D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Choosing a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32070-621F-403B-A7CB-6F51EA34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Virtual Phenomena 3-2-1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55501-5939-4CB0-B1D6-1438EED8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sz="2800" b="1" dirty="0"/>
              <a:t>3</a:t>
            </a:r>
            <a:r>
              <a:rPr lang="en-US" sz="2800" dirty="0"/>
              <a:t> Questions you still have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SzPts val="1500"/>
              <a:buNone/>
            </a:pPr>
            <a:r>
              <a:rPr lang="en-US" sz="2800" b="1" dirty="0"/>
              <a:t>2 </a:t>
            </a:r>
            <a:r>
              <a:rPr lang="en-US" sz="2800" dirty="0"/>
              <a:t>Things you intend to do in your classroom as a result of this session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-US" sz="2800" b="1" dirty="0"/>
              <a:t>1</a:t>
            </a:r>
            <a:r>
              <a:rPr lang="en-US" sz="2800" dirty="0"/>
              <a:t> Virtual strategy you’re considering using in your classroom</a:t>
            </a:r>
            <a:endParaRPr lang="en-US" sz="4000" dirty="0"/>
          </a:p>
        </p:txBody>
      </p:sp>
      <p:pic>
        <p:nvPicPr>
          <p:cNvPr id="6" name="Google Shape;157;p26">
            <a:extLst>
              <a:ext uri="{FF2B5EF4-FFF2-40B4-BE49-F238E27FC236}">
                <a16:creationId xmlns:a16="http://schemas.microsoft.com/office/drawing/2014/main" id="{248E057B-F3B9-AE4E-BD4B-39940A5E76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1850" y="1324672"/>
            <a:ext cx="2494156" cy="249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1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Science Phenomena for Virtual Learning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Recognize the role of phenomena during virtual learning. </a:t>
            </a:r>
          </a:p>
          <a:p>
            <a:r>
              <a:rPr lang="en-US" dirty="0"/>
              <a:t>Identify grade-appropriate phenomena aligned to state standards.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263483" cy="34340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SzPts val="1500"/>
              <a:buNone/>
            </a:pPr>
            <a:r>
              <a:rPr lang="en-US" sz="2800" dirty="0"/>
              <a:t>In </a:t>
            </a:r>
            <a:r>
              <a:rPr lang="en-US" sz="2800" dirty="0" err="1"/>
              <a:t>Mentimeter</a:t>
            </a:r>
            <a:r>
              <a:rPr lang="en-US" sz="2800" dirty="0"/>
              <a:t>, there are six statements about what makes a phenomenon effective in a virtual setting.</a:t>
            </a:r>
          </a:p>
          <a:p>
            <a:pPr marL="0" lvl="0" indent="0">
              <a:spcBef>
                <a:spcPts val="0"/>
              </a:spcBef>
              <a:buSzPts val="1500"/>
              <a:buNone/>
            </a:pPr>
            <a:endParaRPr lang="en-US" sz="2800" dirty="0"/>
          </a:p>
          <a:p>
            <a:pPr marL="0" lvl="0" indent="0">
              <a:spcBef>
                <a:spcPts val="0"/>
              </a:spcBef>
              <a:buSzPts val="1500"/>
              <a:buNone/>
            </a:pPr>
            <a:r>
              <a:rPr lang="en-US" sz="2800" dirty="0"/>
              <a:t>Distribute your 100 points across all six statements based on which ones you think are most important.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Phenomena Spend a Buck</a:t>
            </a:r>
            <a:endParaRPr lang="en-US" dirty="0"/>
          </a:p>
        </p:txBody>
      </p:sp>
      <p:pic>
        <p:nvPicPr>
          <p:cNvPr id="6" name="Google Shape;85;p17">
            <a:extLst>
              <a:ext uri="{FF2B5EF4-FFF2-40B4-BE49-F238E27FC236}">
                <a16:creationId xmlns:a16="http://schemas.microsoft.com/office/drawing/2014/main" id="{E13E7CCD-9458-C548-A39A-0B0AFA2D8D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6863" y="1980925"/>
            <a:ext cx="2149625" cy="21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4BEC0CB5-7442-E64C-B539-FC68C44DAEDD}"/>
              </a:ext>
            </a:extLst>
          </p:cNvPr>
          <p:cNvSpPr txBox="1">
            <a:spLocks/>
          </p:cNvSpPr>
          <p:nvPr/>
        </p:nvSpPr>
        <p:spPr>
          <a:xfrm>
            <a:off x="5368875" y="1468825"/>
            <a:ext cx="3225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ts val="1500"/>
              <a:buFont typeface="Arial" panose="020B0604020202020204" pitchFamily="34" charset="0"/>
              <a:buNone/>
            </a:pPr>
            <a:r>
              <a:rPr lang="en-US" sz="19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menti.com/q5ynzihpbw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B6C1F-8C56-E34B-8C21-19163DB8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337824" cy="343409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As you review this lesson: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Evaluate how the phenomenon is used within the lesson.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Explain what about the phenomenon would make it effective in a virtual setting.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Share your answers in the </a:t>
            </a:r>
            <a:r>
              <a:rPr lang="en-US" dirty="0" err="1"/>
              <a:t>Whova</a:t>
            </a:r>
            <a:r>
              <a:rPr lang="en-US" dirty="0"/>
              <a:t> chat box.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807E3-9123-9741-8336-FFFCB0FE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Lesson 1: Feelin’ the Phenomena</a:t>
            </a:r>
            <a:endParaRPr lang="en-US" dirty="0"/>
          </a:p>
        </p:txBody>
      </p:sp>
      <p:pic>
        <p:nvPicPr>
          <p:cNvPr id="4" name="Google Shape;93;p18">
            <a:extLst>
              <a:ext uri="{FF2B5EF4-FFF2-40B4-BE49-F238E27FC236}">
                <a16:creationId xmlns:a16="http://schemas.microsoft.com/office/drawing/2014/main" id="{3CD25282-5556-1C41-B367-5CC9A7124B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408" y="1542200"/>
            <a:ext cx="4254949" cy="22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18" title="K20 4 minute timer">
            <a:hlinkClick r:id="rId4"/>
            <a:extLst>
              <a:ext uri="{FF2B5EF4-FFF2-40B4-BE49-F238E27FC236}">
                <a16:creationId xmlns:a16="http://schemas.microsoft.com/office/drawing/2014/main" id="{F233ED09-259C-D048-85C2-AC4CC41249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550" y="0"/>
            <a:ext cx="2056276" cy="154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B676FE-9F71-1A49-B892-2EC53E21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Lesson 2: Venom: From Lethal to Lifesaving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26B52-FFD9-7043-A97C-4CC5923D6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Both lessons: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Can be used in a virtual, face-to-face, or blended classroom.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Refer to phenomena that are accessible and familiar to students.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Rely on students’ prior knowledge and experience.</a:t>
            </a:r>
          </a:p>
        </p:txBody>
      </p:sp>
      <p:pic>
        <p:nvPicPr>
          <p:cNvPr id="6" name="Google Shape;101;p19">
            <a:extLst>
              <a:ext uri="{FF2B5EF4-FFF2-40B4-BE49-F238E27FC236}">
                <a16:creationId xmlns:a16="http://schemas.microsoft.com/office/drawing/2014/main" id="{037B42F1-38DE-0F4C-93EB-3A7AD06C03CE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3">
            <a:alphaModFix/>
          </a:blip>
          <a:srcRect l="9755" r="9755"/>
          <a:stretch/>
        </p:blipFill>
        <p:spPr>
          <a:xfrm>
            <a:off x="5957569" y="1373450"/>
            <a:ext cx="2397637" cy="239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3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F38F6-5177-414B-AE16-0662230C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Virtual Modifications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C0DA60-D475-CF45-B237-69B2D672A23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Connect &amp; Collaborate: Padlet</a:t>
            </a:r>
          </a:p>
          <a:p>
            <a:r>
              <a:rPr lang="en-US" dirty="0"/>
              <a:t>Collect Evidence: Google Keep</a:t>
            </a:r>
          </a:p>
          <a:p>
            <a:r>
              <a:rPr lang="en-US" dirty="0"/>
              <a:t>Card Sort: Desmos or Quizlet</a:t>
            </a:r>
          </a:p>
        </p:txBody>
      </p:sp>
      <p:pic>
        <p:nvPicPr>
          <p:cNvPr id="8" name="Google Shape;109;p20">
            <a:extLst>
              <a:ext uri="{FF2B5EF4-FFF2-40B4-BE49-F238E27FC236}">
                <a16:creationId xmlns:a16="http://schemas.microsoft.com/office/drawing/2014/main" id="{E52B05DA-9BF3-AA46-ACBF-0467AEAE04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396" y="3266428"/>
            <a:ext cx="1897712" cy="166338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10;p20">
            <a:extLst>
              <a:ext uri="{FF2B5EF4-FFF2-40B4-BE49-F238E27FC236}">
                <a16:creationId xmlns:a16="http://schemas.microsoft.com/office/drawing/2014/main" id="{DBF2CE6B-5C8A-C241-879E-85D1A461EE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280"/>
          <a:stretch/>
        </p:blipFill>
        <p:spPr>
          <a:xfrm>
            <a:off x="2608748" y="1872539"/>
            <a:ext cx="1963252" cy="18662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11;p20">
            <a:extLst>
              <a:ext uri="{FF2B5EF4-FFF2-40B4-BE49-F238E27FC236}">
                <a16:creationId xmlns:a16="http://schemas.microsoft.com/office/drawing/2014/main" id="{F59A90BF-3B75-8749-92FB-EDA738989F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397" y="1445312"/>
            <a:ext cx="1897711" cy="166338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57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5C300-D142-C74D-B8AA-C12AEE5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497"/>
            <a:ext cx="8229600" cy="34340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any lesson, effective phenomena: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Relate to student interests, experience, locale, etc.</a:t>
            </a:r>
          </a:p>
          <a:p>
            <a:r>
              <a:rPr lang="en-US" dirty="0"/>
              <a:t>Allow students to make observations, develop models, ask questions, etc.</a:t>
            </a:r>
          </a:p>
          <a:p>
            <a:r>
              <a:rPr lang="en-US" dirty="0"/>
              <a:t>Are too complex for students to just Google an answer for.</a:t>
            </a:r>
          </a:p>
          <a:p>
            <a:r>
              <a:rPr lang="en-US" dirty="0"/>
              <a:t>Push students just beyond what they already know.</a:t>
            </a:r>
          </a:p>
          <a:p>
            <a:r>
              <a:rPr lang="en-US" dirty="0"/>
              <a:t>Should be explainable using the DCI(s) that students are learning.</a:t>
            </a:r>
          </a:p>
          <a:p>
            <a:r>
              <a:rPr lang="en-US" dirty="0"/>
              <a:t>Engage students in all three dimensions as they discover.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0BBA3-C49C-7147-AB2F-4B647B25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Using Phenomena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1E67D-09D3-3B4B-B696-14D2A899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virtual and blended lessons, effective phenomena: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Are accessible to students through a variety of media formats.</a:t>
            </a:r>
          </a:p>
          <a:p>
            <a:r>
              <a:rPr lang="en-US" dirty="0"/>
              <a:t>Can be experienced at home or in the classroom.</a:t>
            </a:r>
          </a:p>
          <a:p>
            <a:r>
              <a:rPr lang="en-US" dirty="0"/>
              <a:t>Emphasize the use of science and engineering practices.</a:t>
            </a:r>
          </a:p>
          <a:p>
            <a:r>
              <a:rPr lang="en-US" dirty="0"/>
              <a:t>Have the potential to actively engage the entire family, not just the student.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3AC04-0361-5E47-8205-A5C05B1A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Using Phenomena Effectively in a Virtual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New.potx  -  AutoRecovered" id="{6B7B1460-4812-4B7B-B9F4-4A876EE21B29}" vid="{0189CBCF-2126-4A83-AE47-AC8A7A8C3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52</TotalTime>
  <Words>556</Words>
  <Application>Microsoft Macintosh PowerPoint</Application>
  <PresentationFormat>On-screen Show (16:9)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LEARN theme</vt:lpstr>
      <vt:lpstr>PowerPoint Presentation</vt:lpstr>
      <vt:lpstr>Science Phenomena for Virtual Learning</vt:lpstr>
      <vt:lpstr>Session Objectives</vt:lpstr>
      <vt:lpstr>Phenomena Spend a Buck</vt:lpstr>
      <vt:lpstr>Lesson 1: Feelin’ the Phenomena</vt:lpstr>
      <vt:lpstr>Lesson 2: Venom: From Lethal to Lifesaving</vt:lpstr>
      <vt:lpstr>Virtual Modifications</vt:lpstr>
      <vt:lpstr>Using Phenomena Effectively</vt:lpstr>
      <vt:lpstr>Using Phenomena Effectively in a Virtual Setting</vt:lpstr>
      <vt:lpstr>Accessing &amp; Implementing Phenomena</vt:lpstr>
      <vt:lpstr>Accessing &amp; Implementing Phenomena</vt:lpstr>
      <vt:lpstr>Choosing a Phenomenon</vt:lpstr>
      <vt:lpstr>Virtual Phenomena 3-2-1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Moharram, Jehanne</cp:lastModifiedBy>
  <cp:revision>4</cp:revision>
  <dcterms:created xsi:type="dcterms:W3CDTF">2020-10-14T20:24:40Z</dcterms:created>
  <dcterms:modified xsi:type="dcterms:W3CDTF">2024-07-02T20:08:38Z</dcterms:modified>
</cp:coreProperties>
</file>