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3"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90"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embeddedFontLst>
    <p:embeddedFont>
      <p:font typeface="Bree Serif" panose="02000503040000020004" pitchFamily="2" charset="77"/>
      <p:regular r:id="rId38"/>
    </p:embeddedFont>
    <p:embeddedFont>
      <p:font typeface="Constantia" panose="02030602050306030303" pitchFamily="18" charset="0"/>
      <p:regular r:id="rId39"/>
      <p:bold r:id="rId40"/>
      <p:italic r:id="rId41"/>
      <p:boldItalic r:id="rId42"/>
    </p:embeddedFont>
    <p:embeddedFont>
      <p:font typeface="Georgia" panose="02040502050405020303" pitchFamily="18" charset="0"/>
      <p:regular r:id="rId43"/>
      <p:bold r:id="rId44"/>
      <p:italic r:id="rId45"/>
      <p:boldItalic r:id="rId46"/>
    </p:embeddedFont>
    <p:embeddedFont>
      <p:font typeface="Happy Monkey" panose="02000500000000020004" pitchFamily="2" charset="0"/>
      <p:regular r:id="rId47"/>
    </p:embeddedFont>
    <p:embeddedFont>
      <p:font typeface="Montserrat" pitchFamily="2" charset="77"/>
      <p:regular r:id="rId48"/>
      <p:bold r:id="rId49"/>
      <p:italic r:id="rId50"/>
      <p:boldItalic r:id="rId51"/>
    </p:embeddedFont>
    <p:embeddedFont>
      <p:font typeface="Montserrat ExtraBold" panose="020F0502020204030204" pitchFamily="34" charset="0"/>
      <p:bold r:id="rId52"/>
      <p:italic r:id="rId53"/>
      <p:boldItalic r:id="rId54"/>
    </p:embeddedFont>
    <p:embeddedFont>
      <p:font typeface="Montserrat SemiBold" panose="020F0502020204030204" pitchFamily="34" charset="0"/>
      <p:regular r:id="rId55"/>
      <p:bold r:id="rId56"/>
      <p:italic r:id="rId57"/>
      <p:boldItalic r:id="rId58"/>
    </p:embeddedFont>
    <p:embeddedFont>
      <p:font typeface="Open Sans" panose="020B0606030504020204" pitchFamily="34" charset="0"/>
      <p:regular r:id="rId59"/>
      <p:bold r:id="rId60"/>
      <p:italic r:id="rId61"/>
      <p:boldItalic r:id="rId62"/>
    </p:embeddedFont>
    <p:embeddedFont>
      <p:font typeface="Wingdings 2" pitchFamily="2" charset="2"/>
      <p:regular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g5C52traC79bdHnDAoQXr3wVtzw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D1DA9F-95A8-D04B-94B4-07CE86121E20}" v="8" dt="2024-03-07T17:38:20.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8"/>
    <p:restoredTop sz="75523" autoAdjust="0"/>
  </p:normalViewPr>
  <p:slideViewPr>
    <p:cSldViewPr snapToGrid="0">
      <p:cViewPr>
        <p:scale>
          <a:sx n="140" d="100"/>
          <a:sy n="140" d="100"/>
        </p:scale>
        <p:origin x="1848"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5.fntdata"/><Relationship Id="rId47" Type="http://schemas.openxmlformats.org/officeDocument/2006/relationships/font" Target="fonts/font10.fntdata"/><Relationship Id="rId63" Type="http://schemas.openxmlformats.org/officeDocument/2006/relationships/font" Target="fonts/font26.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2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customschemas.google.com/relationships/presentationmetadata" Target="metadata"/><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2.fntdata"/><Relationship Id="rId34" Type="http://schemas.openxmlformats.org/officeDocument/2006/relationships/slide" Target="slides/slide32.xml"/><Relationship Id="rId50" Type="http://schemas.openxmlformats.org/officeDocument/2006/relationships/font" Target="fonts/font13.fntdata"/><Relationship Id="rId5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80311f04c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80311f04c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Note what participants </a:t>
            </a:r>
            <a:r>
              <a:rPr lang="en-US" dirty="0"/>
              <a:t>notice.</a:t>
            </a:r>
            <a:r>
              <a:rPr lang="en-US"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Things to point out: </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Keys—stations; extension activity options; would have clear directions; translation options; directions in multiple formats; images match words.</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Barriers—students would need to know/be taught the routine for this.</a:t>
            </a:r>
            <a:endParaRPr dirty="0">
              <a:solidFill>
                <a:schemeClr val="dk1"/>
              </a:solidFill>
            </a:endParaRPr>
          </a:p>
          <a:p>
            <a:pPr marL="0" lvl="0" indent="0" algn="l" rtl="0">
              <a:spcBef>
                <a:spcPts val="0"/>
              </a:spcBef>
              <a:spcAft>
                <a:spcPts val="0"/>
              </a:spcAft>
              <a:buNone/>
            </a:pPr>
            <a:endParaRPr b="1" dirty="0">
              <a:latin typeface="Happy Monkey"/>
              <a:ea typeface="Happy Monkey"/>
              <a:cs typeface="Happy Monkey"/>
              <a:sym typeface="Happy Monkey"/>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80311f04c_1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a80311f04c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We’ve taken some time to think through barriers and keys in different classroom scenarios, and now we want to walk you through what UDL is. The definition of Universal Design for Learning that we are using comes from CAST, which is a nonprofit educational research and development organization that created the UDL framework and guidelines. UDL is a framework to improve and optimize teaching and learning for all people based on scientific insights into how humans learn. So it’s based on brain research. UDL is designed to remove barriers for ALL learners. It is looking at the lesson or activity at the beginning of the planning process to provide access for as wide an audience as possible, whereas differentiation is making changes to the lesson or activity as needed for particular student needs.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80311f04c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a80311f04c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have provided a download for the UDL guidelines from CAST. This is an image of that download. The guidelines, as you can see, are focused on the three networks of the brain: the affective network, which is focused on the </a:t>
            </a:r>
            <a:r>
              <a:rPr lang="en-US" i="1" dirty="0"/>
              <a:t>why </a:t>
            </a:r>
            <a:r>
              <a:rPr lang="en-US" dirty="0"/>
              <a:t>of learning—and to answer that, we as educators can provide multiple means of engagement; the recognition network, which is focused on the </a:t>
            </a:r>
            <a:r>
              <a:rPr lang="en-US" i="1" dirty="0"/>
              <a:t>what </a:t>
            </a:r>
            <a:r>
              <a:rPr lang="en-US" dirty="0"/>
              <a:t>of learning, and to answer that, we as educators can provide multiple means of representation; and the strategic network, which is focused on the </a:t>
            </a:r>
            <a:r>
              <a:rPr lang="en-US" i="1" dirty="0"/>
              <a:t>how</a:t>
            </a:r>
            <a:r>
              <a:rPr lang="en-US" dirty="0"/>
              <a:t> of learning, and to answer that, we as educators can provide multiples means of action and expression. The download goes into detail by breaking down how you can provide access to the learning goal, build students’ effort and persistence, and help learners internalize through self-regulation, comprehension, and executive function. The bottom reminds us of the ultimate goal: expert learners who are purposeful and motivated, resourceful and knowledgeable, and strategic and goal-directed.</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80311f04c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a80311f04c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guidelines are a great resource, but sometimes it can be helpful to know, specifically, what we as educators can do to break down those specific barriers, especially when so much of our content has gone digital. We want to take you through some specific steps you can take to help your learners access online materials using the framework of UDL. We have broken these steps down into three tiers. Tier 1 includes steps you can take that will help the widest audience.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a80311f04c_1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a80311f04c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first suggestion we have is to create a clear structure. Whether it’s a Google document or your entire Canvas course or Google classroom, a clear structure allows your students to easily follow the format and know exactly what to expect. There’s no guessing for them. This is also helpful because a clear structure allows screen readers to easily read the document you provide.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I’ve heard from many schools that students who are online are feeling overwhelmed because the work they are expected to do online is so daunting. Where to go to find directions for an assignment and how to navigate to the assignment might change each time. This can be too much of a cognitive load for some students.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a80311f04c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a80311f04c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the purposes of this presentation, we are going to focus on how to create a clear structure in Google documents and Word documents only. We could spend a whole 60 minutes on creating clear structure in your LMS course, and trust me, we know that is an important topic, but unfortunately that is not the focus of our time today. We do encourage you to check out resources on that topic if you are interested!  </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create a structure in a Google document that a screen reader can actually read, you will go to format, then paragraph styles. You will choose a title, subtitle, and various headings that fit the structure of your document. For example, I would use heading 1 for all my section titles in a document and normal text for the rest.</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80311f04c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a80311f04c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Word uses a similar structure to Google documents. To create a structure for screen readers in Word, go to Home, then Styles and it will show you the options. I like that Word shows you what the headings look like before you choose them.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isn’t an intuitive way to type a document, but in time you will get used to creating documents this way. While you might not always have a student who uses a screen reader, the headings and subheadings can often help chunk your text for you, which is a good thing, as we will see later.</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a80311f04c_1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a80311f04c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second strategy suggestion is to use color contrast when creating content and avoid using flashing or moving objects when choosing GIFs. Remember, readability is more important than being flashy or catchy.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You want to consider two factors: The color contrast between the text and the background should be appropriate. Those with low vision, color blindness, or those with migraine issues may have issues with certain color combinations.  Also, rapidly moving images can be harmful to students with epilepsy or sensory processing issues.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If you are unsure about whether the color contrast is appropriate, you can check using </a:t>
            </a:r>
            <a:r>
              <a:rPr lang="en-US" dirty="0" err="1"/>
              <a:t>Webaim’s</a:t>
            </a:r>
            <a:r>
              <a:rPr lang="en-US" dirty="0"/>
              <a:t> contrast checker. </a:t>
            </a:r>
          </a:p>
          <a:p>
            <a:endParaRPr lang="en-US" dirty="0"/>
          </a:p>
        </p:txBody>
      </p:sp>
    </p:spTree>
    <p:extLst>
      <p:ext uri="{BB962C8B-B14F-4D97-AF65-F5344CB8AC3E}">
        <p14:creationId xmlns:p14="http://schemas.microsoft.com/office/powerpoint/2010/main" val="3282563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80311f04c_1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a80311f04c_1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Tier 2 strategies are strategies that are focused more specifically at the lesson/activity level.</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a80311f04c_1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a80311f04c_1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am going to say create clear directions and do my best not to also roll my eyes like I imagine half of my audience doing right now. Teachers know to create clear directions. It’s what we do. But we are also used to being face to face with our students and explaining the directions in ten different ways to them in person before sending them off to do their work. When we give students work digitally, we don’t have that luxury. We have to give them such explicit directions, and directions in multiple formats, that students will know exactly what is expected of them without having us there to explain it again. Providing directions in more than one format can provide students with multiple ways to access the information you want them to know. I may not be able to just read the directions and understand what you want from me. I may need to also hear them explained and to see what you are asking me to do before I get it.  Online communication is not often as clear as in-person communication. Much explanation is often lost, so front-loading the directions is an essential and effective way of ensuring students have what they need. I can imagine it can be frustrating on both ends—for both teachers </a:t>
            </a:r>
            <a:r>
              <a:rPr lang="en-US" i="1" dirty="0"/>
              <a:t>and</a:t>
            </a:r>
            <a:r>
              <a:rPr lang="en-US" dirty="0"/>
              <a:t> students when the directions aren’t clear. It’s frustrating for students to not understand what they are being asked to do, and it’s frustrating for teachers to field questions, not get work turned in, or to get work turned in that was not what they were hoping for or expecting. So let’s end that cycle!</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sz="800" i="0" dirty="0">
                <a:solidFill>
                  <a:schemeClr val="dk1"/>
                </a:solidFill>
                <a:latin typeface="Calibri"/>
                <a:ea typeface="Calibri"/>
                <a:cs typeface="Calibri"/>
                <a:sym typeface="Calibri"/>
              </a:rPr>
              <a:t>Image credit:</a:t>
            </a:r>
          </a:p>
          <a:p>
            <a:pPr marL="0" lvl="0" indent="0" algn="l" rtl="0">
              <a:spcBef>
                <a:spcPts val="0"/>
              </a:spcBef>
              <a:spcAft>
                <a:spcPts val="0"/>
              </a:spcAft>
              <a:buClr>
                <a:schemeClr val="dk1"/>
              </a:buClr>
              <a:buSzPts val="1100"/>
              <a:buFont typeface="Arial"/>
              <a:buNone/>
            </a:pPr>
            <a:r>
              <a:rPr lang="en-US" sz="800" i="0" dirty="0" err="1">
                <a:solidFill>
                  <a:schemeClr val="dk1"/>
                </a:solidFill>
                <a:latin typeface="Calibri"/>
                <a:ea typeface="Calibri"/>
                <a:cs typeface="Calibri"/>
                <a:sym typeface="Calibri"/>
              </a:rPr>
              <a:t>Sanctumdigital</a:t>
            </a:r>
            <a:r>
              <a:rPr lang="en-US" sz="800" i="0" dirty="0">
                <a:solidFill>
                  <a:schemeClr val="dk1"/>
                </a:solidFill>
                <a:latin typeface="Calibri"/>
                <a:ea typeface="Calibri"/>
                <a:cs typeface="Calibri"/>
                <a:sym typeface="Calibri"/>
              </a:rPr>
              <a:t>. </a:t>
            </a:r>
            <a:r>
              <a:rPr lang="en-US" sz="800" i="1" dirty="0">
                <a:solidFill>
                  <a:schemeClr val="dk1"/>
                </a:solidFill>
                <a:latin typeface="Calibri"/>
                <a:ea typeface="Calibri"/>
                <a:cs typeface="Calibri"/>
                <a:sym typeface="Calibri"/>
              </a:rPr>
              <a:t>Sign Post Arrow Sign Direction Sign royalty-free vector graphic </a:t>
            </a:r>
            <a:r>
              <a:rPr lang="en-US" sz="800" i="0" dirty="0">
                <a:solidFill>
                  <a:schemeClr val="dk1"/>
                </a:solidFill>
                <a:latin typeface="Calibri"/>
                <a:ea typeface="Calibri"/>
                <a:cs typeface="Calibri"/>
                <a:sym typeface="Calibri"/>
              </a:rPr>
              <a:t>[Graphic]. </a:t>
            </a:r>
            <a:r>
              <a:rPr lang="en-US" sz="800" i="0" dirty="0" err="1">
                <a:solidFill>
                  <a:schemeClr val="dk1"/>
                </a:solidFill>
                <a:latin typeface="Calibri"/>
                <a:ea typeface="Calibri"/>
                <a:cs typeface="Calibri"/>
                <a:sym typeface="Calibri"/>
              </a:rPr>
              <a:t>Pixabay</a:t>
            </a:r>
            <a:r>
              <a:rPr lang="en-US" sz="800" i="0" dirty="0">
                <a:solidFill>
                  <a:schemeClr val="dk1"/>
                </a:solidFill>
                <a:latin typeface="Calibri"/>
                <a:ea typeface="Calibri"/>
                <a:cs typeface="Calibri"/>
                <a:sym typeface="Calibri"/>
              </a:rPr>
              <a:t>. https://pixabay.com/vectors/sign-post-arrow-sign-direction-sign-5655110/</a:t>
            </a:r>
            <a:endParaRPr i="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a80311f04c_1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a80311f04c_1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an oversimplified example, but let’s look at these two sets of directions. The one on the left is what I’m used to seeing on a document: Complete the following worksheet below. Answer the questions and submit. An upper grades example. Assumes the student knows the expectations of the worksheet. The directions on the right are a little more straightforward, and it breaks down the directions into what, why, and how. The teacher could even go some steps further and provide a screencast reading the directions, working through the first example, and/or walking through the rubric.</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a80311f04c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a80311f04c_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I mentioned, videos can be very powerful and helpful for students. Don’t be afraid to do short 1- to 3-minute videos explaining the directions or answering questions you expect students to have about the assignment. Do not think this has to be high quality—a research study showed students actually engage </a:t>
            </a:r>
            <a:r>
              <a:rPr lang="en-US" i="1" dirty="0"/>
              <a:t>less</a:t>
            </a:r>
            <a:r>
              <a:rPr lang="en-US" dirty="0"/>
              <a:t> with professionally polished videos! If you can provide a rubric, that can be very helpful—even single-point rubrics can be useful for students to know the expectations for the assignment. And if you have exemplars, even just to show the format of the assignment, those can be helpful as well.</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a80311f04c_1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a80311f04c_1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 way to help students process information is to chunk it into manageable parts.</a:t>
            </a:r>
            <a:endParaRPr dirty="0"/>
          </a:p>
          <a:p>
            <a:pPr marL="0" lvl="0" indent="0" algn="l" rtl="0">
              <a:spcBef>
                <a:spcPts val="0"/>
              </a:spcBef>
              <a:spcAft>
                <a:spcPts val="0"/>
              </a:spcAft>
              <a:buNone/>
            </a:pPr>
            <a:r>
              <a:rPr lang="en-US" dirty="0"/>
              <a:t>When confronted with a wall of text or problems to solve, it can be overwhelming for many students.</a:t>
            </a:r>
            <a:endParaRPr dirty="0"/>
          </a:p>
          <a:p>
            <a:pPr marL="0" lvl="0" indent="0" algn="l" rtl="0">
              <a:spcBef>
                <a:spcPts val="0"/>
              </a:spcBef>
              <a:spcAft>
                <a:spcPts val="0"/>
              </a:spcAft>
              <a:buNone/>
            </a:pPr>
            <a:r>
              <a:rPr lang="en-US" dirty="0"/>
              <a:t>Consider ways you might be able to chunk that information.</a:t>
            </a:r>
            <a:endParaRPr dirty="0"/>
          </a:p>
          <a:p>
            <a:pPr marL="0" lvl="0" indent="0" algn="l" rtl="0">
              <a:spcBef>
                <a:spcPts val="0"/>
              </a:spcBef>
              <a:spcAft>
                <a:spcPts val="0"/>
              </a:spcAft>
              <a:buNone/>
            </a:pPr>
            <a:r>
              <a:rPr lang="en-US" dirty="0"/>
              <a:t>If this is a document you are creating, consider using headings/subheadings, as discussed in the Tier 1 section.</a:t>
            </a:r>
            <a:endParaRPr dirty="0"/>
          </a:p>
          <a:p>
            <a:pPr marL="0" lvl="0" indent="0" algn="l" rtl="0">
              <a:spcBef>
                <a:spcPts val="0"/>
              </a:spcBef>
              <a:spcAft>
                <a:spcPts val="0"/>
              </a:spcAft>
              <a:buNone/>
            </a:pPr>
            <a:r>
              <a:rPr lang="en-US" dirty="0"/>
              <a:t>If this is not a self-created text, consider where it might be best to chunk the information.</a:t>
            </a:r>
            <a:endParaRPr dirty="0"/>
          </a:p>
          <a:p>
            <a:pPr marL="0" lvl="0" indent="0" algn="l" rtl="0">
              <a:spcBef>
                <a:spcPts val="0"/>
              </a:spcBef>
              <a:spcAft>
                <a:spcPts val="0"/>
              </a:spcAft>
              <a:buNone/>
            </a:pPr>
            <a:r>
              <a:rPr lang="en-US" dirty="0"/>
              <a:t>You might have to literally create breaks between the chunks to process the information. Consider activities or strategies to help students reflect and process. The K20 Center has an entire section of great strategies geared toward helping students do this on their website, which we have linked in the resources section of this presentation for you to check out!</a:t>
            </a:r>
            <a:endParaRPr dirty="0"/>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80311f04c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a80311f04c_1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you are thinking about what activities you use to have students process the information, keep in mind the learning purpose you have for the lesson. Use that to guide you.  </a:t>
            </a:r>
            <a:endParaRPr dirty="0"/>
          </a:p>
          <a:p>
            <a:pPr marL="0" lvl="0" indent="0" algn="l" rtl="0">
              <a:spcBef>
                <a:spcPts val="0"/>
              </a:spcBef>
              <a:spcAft>
                <a:spcPts val="0"/>
              </a:spcAft>
              <a:buNone/>
            </a:pPr>
            <a:r>
              <a:rPr lang="en-US" dirty="0"/>
              <a:t>When considering how long to chunk each piece of information, consider how long it will take students to read or learn the information. Just because a chunk of text is short doesn’t automatically mean it will take a short amount of time to process.  Finally, students may have a difficult time piecing all of the chunks back into a coherent goal. Make explicit connections between the chunks or sections for students and help them make those connections to make sense of the learning as a whole.</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a80311f04c_1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a80311f04c_1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Tier 3 strategies are those strategies that can help all students but go beyond those typically seen in most classrooms. We will share two examples with you today.</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a80311f04c_1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a80311f04c_1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 strategy to help students is, when linking out in your documents or on your LMS, ensure that your hyperlinks are descriptive and clearly convey the destination of the link. This helps in two ways. One, screen readers cannot discriminate when reading hyperlinks. So those who are using screen readers do not know that you have hyperlinked to something if you do not explicitly label it as such in the document or LMS. Also, they do not know where they are being sent if you do not accurately label the hyperlink. Two, if for some reason the technology is faulty—and we have </a:t>
            </a:r>
            <a:r>
              <a:rPr lang="en-US" i="1" dirty="0"/>
              <a:t>all</a:t>
            </a:r>
            <a:r>
              <a:rPr lang="en-US" dirty="0"/>
              <a:t> been there—and the hyperlink is not working, then an unclear hyperlink is not helpful to students in that event. See the examples here? If we look at the first: “For more information, click here,” a person using a screen reader would have no idea where exactly they were supposed to click or where they were being taken. If the link was broken, the student would have no idea what to do from that point. A better example is: “Please visit K20’s website.” In this case, the student would clearly know the destination is K20’s website. If the link were not to work, a savvy student might actually Google to find the site (in a perfect world, right?). The even better example is to put the actual URL in the link. In this way, even if the hyperlink doesn’t work, any student could navigate to the site on their own.</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80311f04c_1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a80311f04c_1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final suggestion is to use alternative text when using images on your documents or pages. Alternative text is used to describe images, and this allows individuals who are unable to view the image to still have the information and context needed.  This can be useful for people who use screen readers </a:t>
            </a:r>
            <a:r>
              <a:rPr lang="en-US" i="1" dirty="0"/>
              <a:t>and</a:t>
            </a:r>
            <a:r>
              <a:rPr lang="en-US" dirty="0"/>
              <a:t> for those whom the image does not show.  How many of us have tried to open a webpage, only to have the images </a:t>
            </a:r>
            <a:r>
              <a:rPr lang="en-US" i="1" dirty="0"/>
              <a:t>not</a:t>
            </a:r>
            <a:r>
              <a:rPr lang="en-US" dirty="0"/>
              <a:t> load? It can be very frustrating. Alt text can allow your students to get the descriptive information about the images even if the image never loads. If the image is merely decorative, there is no need to use alt text, although you can often label it “decorative image.”</a:t>
            </a:r>
            <a:endParaRPr dirty="0"/>
          </a:p>
          <a:p>
            <a:pPr marL="0" lvl="0" indent="0" algn="l" rtl="0">
              <a:spcBef>
                <a:spcPts val="0"/>
              </a:spcBef>
              <a:spcAft>
                <a:spcPts val="0"/>
              </a:spcAft>
              <a:buNone/>
            </a:pPr>
            <a:r>
              <a:rPr lang="en-US" dirty="0"/>
              <a:t>Alt text needs to be descriptive and contextual: How would you describe this image over the phone to someone? If it is a chart, describe the axes and the general trend of the graph or important data points if the question you are asking is about the general trend.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80311f04c_1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a80311f04c_1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how do you do it? In a Google doc, right-click the image and you will see Alt Text as on option in the dropdown menu. When you click that, you can type a title for the image and a description.</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a80311f04c_1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a80311f04c_1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a Word document, it’s very similar. Right-click the image, then choose Edit Alt Text in the dropdown menu. In Word, It asks for a Logo, which is like the title, and then a description. Word also gives the option to click and mark it as decorative for screen readers.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80311f04c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a80311f04c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want to let you know the purpose of our session today. Our goals are for you to be able to identify key principles of universal design for learning specifically in the online environment and to be able to apply your understanding of UDL to a chosen classroom activity.</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80311f04c_1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80311f04c_1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have a download for you called the Universal Design Checklist. It provides the strategies for each tier that we discussed today. We ask that you take a moment and reflect on one of the classroom activities discussed earlier. Choose one of the three activities we discussed earlier and use this checklist to guide how you might make changes to the activity. Be ready to share out your group’s plans with the whole group.</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a80311f04c_1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a80311f04c_1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all have varying levels of comfort when it comes to implementing universal design for learning. Where do you fall in your level of comfort?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Are you in the comfort zone? You feel extremely good about implementing various kinds of strategies for your students. </a:t>
            </a:r>
          </a:p>
          <a:p>
            <a:pPr marL="0" lvl="0" indent="0" algn="l" rtl="0">
              <a:spcBef>
                <a:spcPts val="0"/>
              </a:spcBef>
              <a:spcAft>
                <a:spcPts val="0"/>
              </a:spcAft>
              <a:buNone/>
            </a:pPr>
            <a:r>
              <a:rPr lang="en-US" dirty="0"/>
              <a:t>Are you in the learning zone? It’s a little uncomfortable—it’s going to take some focused effort to make some changes. </a:t>
            </a:r>
          </a:p>
          <a:p>
            <a:pPr marL="0" lvl="0" indent="0" algn="l" rtl="0">
              <a:spcBef>
                <a:spcPts val="0"/>
              </a:spcBef>
              <a:spcAft>
                <a:spcPts val="0"/>
              </a:spcAft>
              <a:buNone/>
            </a:pPr>
            <a:r>
              <a:rPr lang="en-US" dirty="0"/>
              <a:t>Or are you feeling a little panicked? If you are in the panic zone, you might be feeling overwhelmed right now and not able to implement anything.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ask that you take a moment to reflect on your level of comfort. Think about what is causing your level of discomfort. Are there any barriers to your comfort that could be removed or changed?</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a80311f04c_1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a80311f04c_1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[Make sure you make a copy of the Barriers Google Slides and share the link with the participants: https://</a:t>
            </a:r>
            <a:r>
              <a:rPr lang="en-US" dirty="0" err="1">
                <a:solidFill>
                  <a:schemeClr val="dk1"/>
                </a:solidFill>
              </a:rPr>
              <a:t>docs.google.com</a:t>
            </a:r>
            <a:r>
              <a:rPr lang="en-US" dirty="0">
                <a:solidFill>
                  <a:schemeClr val="dk1"/>
                </a:solidFill>
              </a:rPr>
              <a:t>/presentation/d/1tzTgVjUFkFYPrbE7VgokyE8TnQA5JnKBeoXd-OZ_HLc/copy]</a:t>
            </a: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We have one final activity for you. Much like in the beginning, we are going to ask that you return to the Barriers and Keys document you opened at the beginning of this session. On the second slide, you will see Keys. We ask that you write down one thing you learned from this session that can be a key to opening up learning for all in your classroom. Just as before, you can right click on the key to copy and then paste it to the board. You can click inside the text box of the key to type.</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a80311f04c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a80311f04c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have included resources here for you to access later!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a80311f04c_1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a80311f04c_1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Including our K20 website!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80311f04c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80311f04c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want to start by showing you this video. As you watch, think about the idea of barriers and access and how it might apply to the classroom. </a:t>
            </a:r>
            <a:endParaRPr dirty="0"/>
          </a:p>
          <a:p>
            <a:pPr marL="0" lvl="0" indent="0" algn="l" rtl="0">
              <a:spcBef>
                <a:spcPts val="0"/>
              </a:spcBef>
              <a:spcAft>
                <a:spcPts val="0"/>
              </a:spcAft>
              <a:buNone/>
            </a:pPr>
            <a:r>
              <a:rPr lang="en-US" dirty="0"/>
              <a:t>After the video, return to this slide.</a:t>
            </a:r>
            <a:endParaRPr dirty="0"/>
          </a:p>
          <a:p>
            <a:pPr marL="0" lvl="0" indent="0" algn="l" rtl="0">
              <a:spcBef>
                <a:spcPts val="0"/>
              </a:spcBef>
              <a:spcAft>
                <a:spcPts val="0"/>
              </a:spcAft>
              <a:buNone/>
            </a:pPr>
            <a:r>
              <a:rPr lang="en-US" dirty="0"/>
              <a:t>Often, there are barriers in our education system and our classrooms that prevent our students from accessing the learning and material we are trying to teach. We are going to ask you to think about some of those barriers in our next activity.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a80311f04c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a80311f04c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[Make sure you make a copy of the Barriers Google Slides and share the link with the participants: https://</a:t>
            </a:r>
            <a:r>
              <a:rPr lang="en-US" dirty="0" err="1">
                <a:solidFill>
                  <a:schemeClr val="dk1"/>
                </a:solidFill>
              </a:rPr>
              <a:t>docs.google.com</a:t>
            </a:r>
            <a:r>
              <a:rPr lang="en-US" dirty="0">
                <a:solidFill>
                  <a:schemeClr val="dk1"/>
                </a:solidFill>
              </a:rPr>
              <a:t>/presentation/d/1tzTgVjUFkFYPrbE7VgokyE8TnQA5JnKBeoXd-OZ_HLc/copy]</a:t>
            </a: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Once you have opened the document, you will see red boxes, representing bricks, on the left-hand side. You will need to make a copy of one of the bricks. To do this, right-click on a brick, choose copy. That will make your brick for you. Then you can move your brick where you want it on the board. Finally, click inside the brick to highlight the text and type; this will remove the existing text and replace it with what you want.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80311f04c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80311f04c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As we saw, there are obvious barriers to education for our students.  Some of those barriers are things that we as educators cannot control.  But some of them are things that, like the playground creators, we can change if we reimagine the way our classrooms and our lessons are designed. Universal Design for Learning--UDL--is about knocking down the bricks--the barriers--so that learning is accessible for ALL the students in our classrooms.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a80311f04c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a80311f04c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what might access look like? We are going to be looking at some images from classrooms next, and asking for your participation. We will ask you to discuss what you see as bricks/barriers to learning and what you see as keys, or access, to learning in each image. If you are live, you can share out your response or put it in the chat. If you are joining us by viewing this recording at a later time, we ask that you join in through reflection and notice how your ideas compare to our discussion.</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i="0" dirty="0">
                <a:solidFill>
                  <a:schemeClr val="dk1"/>
                </a:solidFill>
              </a:rPr>
              <a:t>Image credits: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i="0" dirty="0">
                <a:solidFill>
                  <a:schemeClr val="dk1"/>
                </a:solidFill>
              </a:rPr>
              <a:t>Mabel Amber. </a:t>
            </a:r>
            <a:r>
              <a:rPr lang="en-US" b="0" i="1" u="none" strike="noStrike" dirty="0">
                <a:solidFill>
                  <a:srgbClr val="191B26"/>
                </a:solidFill>
                <a:effectLst/>
                <a:latin typeface="Open Sans" panose="020F0502020204030204" pitchFamily="34" charset="0"/>
              </a:rPr>
              <a:t>Red, 4k wallpaper, Windows wallpaper image </a:t>
            </a:r>
            <a:r>
              <a:rPr lang="en-US" b="0" i="0" u="none" strike="noStrike" dirty="0">
                <a:solidFill>
                  <a:srgbClr val="191B26"/>
                </a:solidFill>
                <a:effectLst/>
                <a:latin typeface="Open Sans" panose="020F0502020204030204" pitchFamily="34" charset="0"/>
              </a:rPr>
              <a:t>[Photograph]. </a:t>
            </a:r>
            <a:r>
              <a:rPr lang="en-US" i="0" dirty="0" err="1">
                <a:solidFill>
                  <a:schemeClr val="dk1"/>
                </a:solidFill>
              </a:rPr>
              <a:t>Pixabay</a:t>
            </a:r>
            <a:r>
              <a:rPr lang="en-US" i="0" dirty="0">
                <a:solidFill>
                  <a:schemeClr val="dk1"/>
                </a:solidFill>
              </a:rPr>
              <a:t>. https://</a:t>
            </a:r>
            <a:r>
              <a:rPr lang="en-US" i="0" dirty="0" err="1">
                <a:solidFill>
                  <a:schemeClr val="dk1"/>
                </a:solidFill>
              </a:rPr>
              <a:t>pixabay.com</a:t>
            </a:r>
            <a:r>
              <a:rPr lang="en-US" i="0" dirty="0">
                <a:solidFill>
                  <a:schemeClr val="dk1"/>
                </a:solidFill>
              </a:rPr>
              <a:t>/photos/red-brick-wall-brickwork-structure-3614976/.</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i="0" dirty="0" err="1">
                <a:solidFill>
                  <a:schemeClr val="dk1"/>
                </a:solidFill>
              </a:rPr>
              <a:t>Clker</a:t>
            </a:r>
            <a:r>
              <a:rPr lang="en-US" i="0" dirty="0">
                <a:solidFill>
                  <a:schemeClr val="dk1"/>
                </a:solidFill>
              </a:rPr>
              <a:t>-Free-Vector-Images. </a:t>
            </a:r>
            <a:r>
              <a:rPr lang="en-US" i="1" dirty="0">
                <a:solidFill>
                  <a:schemeClr val="dk1"/>
                </a:solidFill>
              </a:rPr>
              <a:t>Key Old Skeleton royalty-free vector graphic </a:t>
            </a:r>
            <a:r>
              <a:rPr lang="en-US" i="0" dirty="0">
                <a:solidFill>
                  <a:schemeClr val="dk1"/>
                </a:solidFill>
              </a:rPr>
              <a:t>[Graphic]. https://</a:t>
            </a:r>
            <a:r>
              <a:rPr lang="en-US" i="0" dirty="0" err="1">
                <a:solidFill>
                  <a:schemeClr val="dk1"/>
                </a:solidFill>
              </a:rPr>
              <a:t>pixabay.com</a:t>
            </a:r>
            <a:r>
              <a:rPr lang="en-US" i="0" dirty="0">
                <a:solidFill>
                  <a:schemeClr val="dk1"/>
                </a:solidFill>
              </a:rPr>
              <a:t>/vectors/key-old-skeleton-lock-metal-door-30417/. </a:t>
            </a:r>
            <a:endParaRPr i="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80311f04c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80311f04c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what participants notice. </a:t>
            </a:r>
            <a:endParaRPr dirty="0"/>
          </a:p>
          <a:p>
            <a:pPr marL="0" lvl="0" indent="0" algn="l" rtl="0">
              <a:spcBef>
                <a:spcPts val="0"/>
              </a:spcBef>
              <a:spcAft>
                <a:spcPts val="0"/>
              </a:spcAft>
              <a:buNone/>
            </a:pPr>
            <a:r>
              <a:rPr lang="en-US" dirty="0"/>
              <a:t>Things to point out: </a:t>
            </a:r>
            <a:endParaRPr dirty="0"/>
          </a:p>
          <a:p>
            <a:pPr marL="0" lvl="0" indent="0" algn="l" rtl="0">
              <a:spcBef>
                <a:spcPts val="0"/>
              </a:spcBef>
              <a:spcAft>
                <a:spcPts val="0"/>
              </a:spcAft>
              <a:buNone/>
            </a:pPr>
            <a:r>
              <a:rPr lang="en-US" dirty="0"/>
              <a:t>Keys—graphic organizers, chart on the wall, teacher in the back of the room, students grouped together, choice of annotation pens/highlighters.</a:t>
            </a:r>
            <a:endParaRPr dirty="0"/>
          </a:p>
          <a:p>
            <a:pPr marL="0" lvl="0" indent="0" algn="l" rtl="0">
              <a:spcBef>
                <a:spcPts val="0"/>
              </a:spcBef>
              <a:spcAft>
                <a:spcPts val="0"/>
              </a:spcAft>
              <a:buNone/>
            </a:pPr>
            <a:r>
              <a:rPr lang="en-US" dirty="0"/>
              <a:t>Barriers-—notes presented? (only verbally?); other ways to take notes given?; can all students see the board/notes/presentation?</a:t>
            </a:r>
            <a:endParaRPr dirty="0"/>
          </a:p>
          <a:p>
            <a:pPr marL="0" lvl="0" indent="0" algn="l" rtl="0">
              <a:spcBef>
                <a:spcPts val="0"/>
              </a:spcBef>
              <a:spcAft>
                <a:spcPts val="0"/>
              </a:spcAft>
              <a:buNone/>
            </a:pPr>
            <a:endParaRPr dirty="0"/>
          </a:p>
          <a:p>
            <a:pPr marL="457200" lvl="0" indent="-457200" algn="l" rtl="0">
              <a:spcBef>
                <a:spcPts val="0"/>
              </a:spcBef>
              <a:spcAft>
                <a:spcPts val="0"/>
              </a:spcAft>
              <a:buClr>
                <a:schemeClr val="dk1"/>
              </a:buClr>
              <a:buSzPts val="1100"/>
              <a:buFont typeface="Arial"/>
              <a:buNone/>
            </a:pPr>
            <a:r>
              <a:rPr lang="en-US" sz="800" dirty="0">
                <a:solidFill>
                  <a:schemeClr val="dk1"/>
                </a:solidFill>
              </a:rPr>
              <a:t>Lead Beyond. (2009, July 23). </a:t>
            </a:r>
            <a:r>
              <a:rPr lang="en-US" sz="800" i="1" dirty="0">
                <a:solidFill>
                  <a:schemeClr val="dk1"/>
                </a:solidFill>
              </a:rPr>
              <a:t>Classroom</a:t>
            </a:r>
            <a:r>
              <a:rPr lang="en-US" sz="800" dirty="0">
                <a:solidFill>
                  <a:schemeClr val="dk1"/>
                </a:solidFill>
              </a:rPr>
              <a:t> [Photograph]. Flickr. https://</a:t>
            </a:r>
            <a:r>
              <a:rPr lang="en-US" sz="800" dirty="0" err="1">
                <a:solidFill>
                  <a:schemeClr val="dk1"/>
                </a:solidFill>
              </a:rPr>
              <a:t>www.flickr.com</a:t>
            </a:r>
            <a:r>
              <a:rPr lang="en-US" sz="800" dirty="0">
                <a:solidFill>
                  <a:schemeClr val="dk1"/>
                </a:solidFill>
              </a:rPr>
              <a:t>/photos/32493043@N00/3788069391. CC BY 2.0 DEED license; some rights reserved.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80311f04c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80311f04c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Note what participants </a:t>
            </a:r>
            <a:r>
              <a:rPr lang="en-US" dirty="0"/>
              <a:t>notice</a:t>
            </a:r>
            <a:r>
              <a:rPr lang="en-US"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Things to point out: </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Keys—format for student expectations.</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Barriers—small/hard to see; do students know what everything means?</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4"/>
        <p:cNvGrpSpPr/>
        <p:nvPr/>
      </p:nvGrpSpPr>
      <p:grpSpPr>
        <a:xfrm>
          <a:off x="0" y="0"/>
          <a:ext cx="0" cy="0"/>
          <a:chOff x="0" y="0"/>
          <a:chExt cx="0" cy="0"/>
        </a:xfrm>
      </p:grpSpPr>
      <p:pic>
        <p:nvPicPr>
          <p:cNvPr id="45" name="Google Shape;45;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6"/>
        <p:cNvGrpSpPr/>
        <p:nvPr/>
      </p:nvGrpSpPr>
      <p:grpSpPr>
        <a:xfrm>
          <a:off x="0" y="0"/>
          <a:ext cx="0" cy="0"/>
          <a:chOff x="0" y="0"/>
          <a:chExt cx="0" cy="0"/>
        </a:xfrm>
      </p:grpSpPr>
      <p:sp>
        <p:nvSpPr>
          <p:cNvPr id="47" name="Google Shape;47;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0" name="Google Shape;50;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1 1">
  <p:cSld name="MAIN_POINT_1_1">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ga80311f04c_1_6"/>
          <p:cNvSpPr txBox="1">
            <a:spLocks noGrp="1"/>
          </p:cNvSpPr>
          <p:nvPr>
            <p:ph type="title"/>
          </p:nvPr>
        </p:nvSpPr>
        <p:spPr>
          <a:xfrm>
            <a:off x="1732950" y="528900"/>
            <a:ext cx="5678100" cy="4085700"/>
          </a:xfrm>
          <a:prstGeom prst="rect">
            <a:avLst/>
          </a:prstGeom>
        </p:spPr>
        <p:txBody>
          <a:bodyPr spcFirstLastPara="1" wrap="square" lIns="0" tIns="45700" rIns="0" bIns="0" anchor="ctr" anchorCtr="0">
            <a:noAutofit/>
          </a:bodyPr>
          <a:lstStyle>
            <a:lvl1pPr lvl="0" algn="ctr" rtl="0">
              <a:spcBef>
                <a:spcPts val="0"/>
              </a:spcBef>
              <a:spcAft>
                <a:spcPts val="0"/>
              </a:spcAft>
              <a:buClr>
                <a:schemeClr val="lt1"/>
              </a:buClr>
              <a:buSzPts val="4800"/>
              <a:buFont typeface="Montserrat"/>
              <a:buNone/>
              <a:defRPr sz="4800">
                <a:solidFill>
                  <a:schemeClr val="lt1"/>
                </a:solidFill>
                <a:latin typeface="Montserrat"/>
                <a:ea typeface="Montserrat"/>
                <a:cs typeface="Montserrat"/>
                <a:sym typeface="Montserrat"/>
              </a:defRPr>
            </a:lvl1pPr>
            <a:lvl2pPr lvl="1"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2pPr>
            <a:lvl3pPr lvl="2"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3pPr>
            <a:lvl4pPr lvl="3"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4pPr>
            <a:lvl5pPr lvl="4"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5pPr>
            <a:lvl6pPr lvl="5"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6pPr>
            <a:lvl7pPr lvl="6"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7pPr>
            <a:lvl8pPr lvl="7"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8pPr>
            <a:lvl9pPr lvl="8"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9pPr>
          </a:lstStyle>
          <a:p>
            <a:endParaRPr/>
          </a:p>
        </p:txBody>
      </p:sp>
      <p:pic>
        <p:nvPicPr>
          <p:cNvPr id="66" name="Google Shape;66;ga80311f04c_1_6"/>
          <p:cNvPicPr preferRelativeResize="0"/>
          <p:nvPr/>
        </p:nvPicPr>
        <p:blipFill>
          <a:blip r:embed="rId3">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sp>
        <p:nvSpPr>
          <p:cNvPr id="68" name="Google Shape;68;ga80311f04c_1_14"/>
          <p:cNvSpPr txBox="1">
            <a:spLocks noGrp="1"/>
          </p:cNvSpPr>
          <p:nvPr>
            <p:ph type="title"/>
          </p:nvPr>
        </p:nvSpPr>
        <p:spPr>
          <a:xfrm>
            <a:off x="311700" y="372500"/>
            <a:ext cx="8520600" cy="733500"/>
          </a:xfrm>
          <a:prstGeom prst="rect">
            <a:avLst/>
          </a:prstGeom>
        </p:spPr>
        <p:txBody>
          <a:bodyPr spcFirstLastPara="1" wrap="square" lIns="0" tIns="45700" rIns="0" bIns="0" anchor="t" anchorCtr="0">
            <a:noAutofit/>
          </a:bodyPr>
          <a:lstStyle>
            <a:lvl1pPr lvl="0">
              <a:spcBef>
                <a:spcPts val="0"/>
              </a:spcBef>
              <a:spcAft>
                <a:spcPts val="0"/>
              </a:spcAft>
              <a:buClr>
                <a:srgbClr val="1A2B58"/>
              </a:buClr>
              <a:buSzPts val="3600"/>
              <a:buFont typeface="Montserrat"/>
              <a:buNone/>
              <a:defRPr>
                <a:solidFill>
                  <a:srgbClr val="1A2B58"/>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ga80311f04c_1_14"/>
          <p:cNvSpPr txBox="1">
            <a:spLocks noGrp="1"/>
          </p:cNvSpPr>
          <p:nvPr>
            <p:ph type="body" idx="1"/>
          </p:nvPr>
        </p:nvSpPr>
        <p:spPr>
          <a:xfrm>
            <a:off x="311700" y="1468825"/>
            <a:ext cx="8520600" cy="3099900"/>
          </a:xfrm>
          <a:prstGeom prst="rect">
            <a:avLst/>
          </a:prstGeom>
        </p:spPr>
        <p:txBody>
          <a:bodyPr spcFirstLastPara="1" wrap="square" lIns="91425" tIns="45700" rIns="91425" bIns="45700" anchor="t" anchorCtr="0">
            <a:noAutofit/>
          </a:bodyPr>
          <a:lstStyle>
            <a:lvl1pPr marL="457200" lvl="0" indent="-393700">
              <a:spcBef>
                <a:spcPts val="520"/>
              </a:spcBef>
              <a:spcAft>
                <a:spcPts val="0"/>
              </a:spcAft>
              <a:buSzPts val="2600"/>
              <a:buFont typeface="Calibri"/>
              <a:buChar char="•"/>
              <a:defRPr b="1">
                <a:solidFill>
                  <a:srgbClr val="434343"/>
                </a:solidFill>
                <a:latin typeface="Calibri"/>
                <a:ea typeface="Calibri"/>
                <a:cs typeface="Calibri"/>
                <a:sym typeface="Calibri"/>
              </a:defRPr>
            </a:lvl1pPr>
            <a:lvl2pPr marL="914400" lvl="1" indent="-325755">
              <a:spcBef>
                <a:spcPts val="360"/>
              </a:spcBef>
              <a:spcAft>
                <a:spcPts val="0"/>
              </a:spcAft>
              <a:buClr>
                <a:srgbClr val="1A2B58"/>
              </a:buClr>
              <a:buSzPts val="1530"/>
              <a:buFont typeface="Calibri"/>
              <a:buChar char="⚫"/>
              <a:defRPr b="1">
                <a:solidFill>
                  <a:srgbClr val="434343"/>
                </a:solidFill>
                <a:latin typeface="Calibri"/>
                <a:ea typeface="Calibri"/>
                <a:cs typeface="Calibri"/>
                <a:sym typeface="Calibri"/>
              </a:defRPr>
            </a:lvl2pPr>
            <a:lvl3pPr marL="1371600" lvl="2" indent="-298640">
              <a:spcBef>
                <a:spcPts val="315"/>
              </a:spcBef>
              <a:spcAft>
                <a:spcPts val="0"/>
              </a:spcAft>
              <a:buClr>
                <a:srgbClr val="666666"/>
              </a:buClr>
              <a:buSzPts val="1103"/>
              <a:buFont typeface="Calibri"/>
              <a:buChar char="⚫"/>
              <a:defRPr>
                <a:solidFill>
                  <a:srgbClr val="666666"/>
                </a:solidFill>
                <a:latin typeface="Calibri"/>
                <a:ea typeface="Calibri"/>
                <a:cs typeface="Calibri"/>
                <a:sym typeface="Calibri"/>
              </a:defRPr>
            </a:lvl3pPr>
            <a:lvl4pPr marL="1828800" lvl="3" indent="-290512">
              <a:spcBef>
                <a:spcPts val="300"/>
              </a:spcBef>
              <a:spcAft>
                <a:spcPts val="0"/>
              </a:spcAft>
              <a:buClr>
                <a:srgbClr val="666666"/>
              </a:buClr>
              <a:buSzPts val="975"/>
              <a:buFont typeface="Calibri"/>
              <a:buChar char="⚫"/>
              <a:defRPr>
                <a:solidFill>
                  <a:srgbClr val="666666"/>
                </a:solidFill>
                <a:latin typeface="Calibri"/>
                <a:ea typeface="Calibri"/>
                <a:cs typeface="Calibri"/>
                <a:sym typeface="Calibri"/>
              </a:defRPr>
            </a:lvl4pPr>
            <a:lvl5pPr marL="2286000" lvl="4" indent="-290512">
              <a:spcBef>
                <a:spcPts val="300"/>
              </a:spcBef>
              <a:spcAft>
                <a:spcPts val="0"/>
              </a:spcAft>
              <a:buClr>
                <a:srgbClr val="666666"/>
              </a:buClr>
              <a:buSzPts val="975"/>
              <a:buFont typeface="Calibri"/>
              <a:buChar char="⚫"/>
              <a:defRPr>
                <a:solidFill>
                  <a:srgbClr val="666666"/>
                </a:solidFill>
                <a:latin typeface="Calibri"/>
                <a:ea typeface="Calibri"/>
                <a:cs typeface="Calibri"/>
                <a:sym typeface="Calibri"/>
              </a:defRPr>
            </a:lvl5pPr>
            <a:lvl6pPr marL="2743200" lvl="5" indent="-297179">
              <a:spcBef>
                <a:spcPts val="270"/>
              </a:spcBef>
              <a:spcAft>
                <a:spcPts val="0"/>
              </a:spcAft>
              <a:buClr>
                <a:srgbClr val="666666"/>
              </a:buClr>
              <a:buSzPts val="1080"/>
              <a:buFont typeface="Calibri"/>
              <a:buChar char="⚫"/>
              <a:defRPr>
                <a:solidFill>
                  <a:srgbClr val="666666"/>
                </a:solidFill>
                <a:latin typeface="Calibri"/>
                <a:ea typeface="Calibri"/>
                <a:cs typeface="Calibri"/>
                <a:sym typeface="Calibri"/>
              </a:defRPr>
            </a:lvl6pPr>
            <a:lvl7pPr marL="3200400" lvl="6" indent="-289560">
              <a:spcBef>
                <a:spcPts val="240"/>
              </a:spcBef>
              <a:spcAft>
                <a:spcPts val="0"/>
              </a:spcAft>
              <a:buClr>
                <a:srgbClr val="666666"/>
              </a:buClr>
              <a:buSzPts val="960"/>
              <a:buFont typeface="Calibri"/>
              <a:buChar char="⚫"/>
              <a:defRPr>
                <a:solidFill>
                  <a:srgbClr val="666666"/>
                </a:solidFill>
                <a:latin typeface="Calibri"/>
                <a:ea typeface="Calibri"/>
                <a:cs typeface="Calibri"/>
                <a:sym typeface="Calibri"/>
              </a:defRPr>
            </a:lvl7pPr>
            <a:lvl8pPr marL="3657600" lvl="7" indent="-304800">
              <a:spcBef>
                <a:spcPts val="240"/>
              </a:spcBef>
              <a:spcAft>
                <a:spcPts val="0"/>
              </a:spcAft>
              <a:buClr>
                <a:srgbClr val="666666"/>
              </a:buClr>
              <a:buSzPts val="1200"/>
              <a:buFont typeface="Calibri"/>
              <a:buChar char="•"/>
              <a:defRPr>
                <a:solidFill>
                  <a:srgbClr val="666666"/>
                </a:solidFill>
                <a:latin typeface="Calibri"/>
                <a:ea typeface="Calibri"/>
                <a:cs typeface="Calibri"/>
                <a:sym typeface="Calibri"/>
              </a:defRPr>
            </a:lvl8pPr>
            <a:lvl9pPr marL="4114800" lvl="8" indent="-295275">
              <a:spcBef>
                <a:spcPts val="210"/>
              </a:spcBef>
              <a:spcAft>
                <a:spcPts val="0"/>
              </a:spcAft>
              <a:buClr>
                <a:srgbClr val="666666"/>
              </a:buClr>
              <a:buSzPts val="1050"/>
              <a:buFont typeface="Calibri"/>
              <a:buChar char="•"/>
              <a:defRPr>
                <a:solidFill>
                  <a:srgbClr val="666666"/>
                </a:solidFill>
                <a:latin typeface="Calibri"/>
                <a:ea typeface="Calibri"/>
                <a:cs typeface="Calibri"/>
                <a:sym typeface="Calibri"/>
              </a:defRPr>
            </a:lvl9pPr>
          </a:lstStyle>
          <a:p>
            <a:endParaRPr/>
          </a:p>
        </p:txBody>
      </p:sp>
      <p:pic>
        <p:nvPicPr>
          <p:cNvPr id="70" name="Google Shape;70;ga80311f04c_1_14"/>
          <p:cNvPicPr preferRelativeResize="0"/>
          <p:nvPr/>
        </p:nvPicPr>
        <p:blipFill>
          <a:blip r:embed="rId2">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ga80311f04c_1_253"/>
          <p:cNvSpPr txBox="1">
            <a:spLocks noGrp="1"/>
          </p:cNvSpPr>
          <p:nvPr>
            <p:ph type="body" idx="1"/>
          </p:nvPr>
        </p:nvSpPr>
        <p:spPr>
          <a:xfrm>
            <a:off x="311700" y="4230575"/>
            <a:ext cx="5998800" cy="605100"/>
          </a:xfrm>
          <a:prstGeom prst="rect">
            <a:avLst/>
          </a:prstGeom>
        </p:spPr>
        <p:txBody>
          <a:bodyPr spcFirstLastPara="1" wrap="square" lIns="91425" tIns="45700" rIns="91425" bIns="45700" anchor="ctr" anchorCtr="0">
            <a:noAutofit/>
          </a:bodyPr>
          <a:lstStyle>
            <a:lvl1pPr marL="457200" lvl="0" indent="-228600">
              <a:lnSpc>
                <a:spcPct val="100000"/>
              </a:lnSpc>
              <a:spcBef>
                <a:spcPts val="520"/>
              </a:spcBef>
              <a:spcAft>
                <a:spcPts val="0"/>
              </a:spcAft>
              <a:buClr>
                <a:schemeClr val="lt1"/>
              </a:buClr>
              <a:buSzPts val="2100"/>
              <a:buFont typeface="Montserrat SemiBold"/>
              <a:buNone/>
              <a:defRPr sz="2100">
                <a:solidFill>
                  <a:schemeClr val="lt1"/>
                </a:solidFill>
                <a:latin typeface="Montserrat SemiBold"/>
                <a:ea typeface="Montserrat SemiBold"/>
                <a:cs typeface="Montserrat SemiBold"/>
                <a:sym typeface="Montserrat SemiBold"/>
              </a:defRPr>
            </a:lvl1pPr>
          </a:lstStyle>
          <a:p>
            <a:endParaRPr/>
          </a:p>
        </p:txBody>
      </p:sp>
      <p:pic>
        <p:nvPicPr>
          <p:cNvPr id="73" name="Google Shape;73;ga80311f04c_1_253"/>
          <p:cNvPicPr preferRelativeResize="0"/>
          <p:nvPr/>
        </p:nvPicPr>
        <p:blipFill>
          <a:blip r:embed="rId3">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74"/>
        <p:cNvGrpSpPr/>
        <p:nvPr/>
      </p:nvGrpSpPr>
      <p:grpSpPr>
        <a:xfrm>
          <a:off x="0" y="0"/>
          <a:ext cx="0" cy="0"/>
          <a:chOff x="0" y="0"/>
          <a:chExt cx="0" cy="0"/>
        </a:xfrm>
      </p:grpSpPr>
      <p:sp>
        <p:nvSpPr>
          <p:cNvPr id="75" name="Google Shape;75;ga80311f04c_1_275"/>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ga80311f04c_1_275"/>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393700">
              <a:spcBef>
                <a:spcPts val="520"/>
              </a:spcBef>
              <a:spcAft>
                <a:spcPts val="0"/>
              </a:spcAft>
              <a:buSzPts val="2600"/>
              <a:buChar char="•"/>
              <a:defRPr/>
            </a:lvl1pPr>
            <a:lvl2pPr marL="914400" lvl="1" indent="-325755">
              <a:spcBef>
                <a:spcPts val="360"/>
              </a:spcBef>
              <a:spcAft>
                <a:spcPts val="0"/>
              </a:spcAft>
              <a:buSzPts val="1530"/>
              <a:buChar char="⚫"/>
              <a:defRPr/>
            </a:lvl2pPr>
            <a:lvl3pPr marL="1371600" lvl="2" indent="-298640">
              <a:spcBef>
                <a:spcPts val="315"/>
              </a:spcBef>
              <a:spcAft>
                <a:spcPts val="0"/>
              </a:spcAft>
              <a:buSzPts val="1103"/>
              <a:buChar char="⚫"/>
              <a:defRPr/>
            </a:lvl3pPr>
            <a:lvl4pPr marL="1828800" lvl="3" indent="-290512">
              <a:spcBef>
                <a:spcPts val="300"/>
              </a:spcBef>
              <a:spcAft>
                <a:spcPts val="0"/>
              </a:spcAft>
              <a:buSzPts val="975"/>
              <a:buChar char="⚫"/>
              <a:defRPr/>
            </a:lvl4pPr>
            <a:lvl5pPr marL="2286000" lvl="4" indent="-290512">
              <a:spcBef>
                <a:spcPts val="300"/>
              </a:spcBef>
              <a:spcAft>
                <a:spcPts val="0"/>
              </a:spcAft>
              <a:buSzPts val="975"/>
              <a:buChar char="⚫"/>
              <a:defRPr/>
            </a:lvl5pPr>
            <a:lvl6pPr marL="2743200" lvl="5" indent="-297179">
              <a:spcBef>
                <a:spcPts val="270"/>
              </a:spcBef>
              <a:spcAft>
                <a:spcPts val="0"/>
              </a:spcAft>
              <a:buSzPts val="1080"/>
              <a:buChar char="⚫"/>
              <a:defRPr/>
            </a:lvl6pPr>
            <a:lvl7pPr marL="3200400" lvl="6" indent="-289560">
              <a:spcBef>
                <a:spcPts val="240"/>
              </a:spcBef>
              <a:spcAft>
                <a:spcPts val="0"/>
              </a:spcAft>
              <a:buSzPts val="960"/>
              <a:buChar char="⚫"/>
              <a:defRPr/>
            </a:lvl7pPr>
            <a:lvl8pPr marL="3657600" lvl="7" indent="-304800">
              <a:spcBef>
                <a:spcPts val="240"/>
              </a:spcBef>
              <a:spcAft>
                <a:spcPts val="0"/>
              </a:spcAft>
              <a:buSzPts val="1200"/>
              <a:buChar char="•"/>
              <a:defRPr/>
            </a:lvl8pPr>
            <a:lvl9pPr marL="4114800" lvl="8" indent="-295275">
              <a:spcBef>
                <a:spcPts val="210"/>
              </a:spcBef>
              <a:spcAft>
                <a:spcPts val="0"/>
              </a:spcAft>
              <a:buSzPts val="1050"/>
              <a:buChar char="•"/>
              <a:defRPr/>
            </a:lvl9pPr>
          </a:lstStyle>
          <a:p>
            <a:endParaRPr/>
          </a:p>
        </p:txBody>
      </p:sp>
      <p:sp>
        <p:nvSpPr>
          <p:cNvPr id="77" name="Google Shape;77;ga80311f04c_1_2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sp>
        <p:nvSpPr>
          <p:cNvPr id="79" name="Google Shape;79;ga80311f04c_1_284"/>
          <p:cNvSpPr txBox="1">
            <a:spLocks noGrp="1"/>
          </p:cNvSpPr>
          <p:nvPr>
            <p:ph type="title"/>
          </p:nvPr>
        </p:nvSpPr>
        <p:spPr>
          <a:xfrm>
            <a:off x="311700" y="631800"/>
            <a:ext cx="5452800" cy="755700"/>
          </a:xfrm>
          <a:prstGeom prst="rect">
            <a:avLst/>
          </a:prstGeom>
        </p:spPr>
        <p:txBody>
          <a:bodyPr spcFirstLastPara="1" wrap="square" lIns="0" tIns="45700" rIns="0" bIns="0" anchor="t" anchorCtr="0">
            <a:noAutofit/>
          </a:bodyPr>
          <a:lstStyle>
            <a:lvl1pPr lvl="0">
              <a:spcBef>
                <a:spcPts val="0"/>
              </a:spcBef>
              <a:spcAft>
                <a:spcPts val="0"/>
              </a:spcAft>
              <a:buClr>
                <a:srgbClr val="1A2B58"/>
              </a:buClr>
              <a:buSzPts val="2400"/>
              <a:buFont typeface="Montserrat"/>
              <a:buNone/>
              <a:defRPr sz="2400">
                <a:solidFill>
                  <a:srgbClr val="1A2B58"/>
                </a:solidFill>
                <a:latin typeface="Montserrat"/>
                <a:ea typeface="Montserrat"/>
                <a:cs typeface="Montserrat"/>
                <a:sym typeface="Montserra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0" name="Google Shape;80;ga80311f04c_1_284"/>
          <p:cNvSpPr txBox="1">
            <a:spLocks noGrp="1"/>
          </p:cNvSpPr>
          <p:nvPr>
            <p:ph type="body" idx="1"/>
          </p:nvPr>
        </p:nvSpPr>
        <p:spPr>
          <a:xfrm>
            <a:off x="311700" y="1473875"/>
            <a:ext cx="5696100" cy="3020100"/>
          </a:xfrm>
          <a:prstGeom prst="rect">
            <a:avLst/>
          </a:prstGeom>
        </p:spPr>
        <p:txBody>
          <a:bodyPr spcFirstLastPara="1" wrap="square" lIns="91425" tIns="45700" rIns="91425" bIns="45700" anchor="t" anchorCtr="0">
            <a:noAutofit/>
          </a:bodyPr>
          <a:lstStyle>
            <a:lvl1pPr marL="457200" lvl="0" indent="-393700" rtl="0">
              <a:spcBef>
                <a:spcPts val="520"/>
              </a:spcBef>
              <a:spcAft>
                <a:spcPts val="0"/>
              </a:spcAft>
              <a:buSzPts val="2600"/>
              <a:buFont typeface="Calibri"/>
              <a:buChar char="•"/>
              <a:defRPr b="1">
                <a:solidFill>
                  <a:srgbClr val="434343"/>
                </a:solidFill>
                <a:latin typeface="Calibri"/>
                <a:ea typeface="Calibri"/>
                <a:cs typeface="Calibri"/>
                <a:sym typeface="Calibri"/>
              </a:defRPr>
            </a:lvl1pPr>
            <a:lvl2pPr marL="914400" lvl="1" indent="-325755" rtl="0">
              <a:spcBef>
                <a:spcPts val="360"/>
              </a:spcBef>
              <a:spcAft>
                <a:spcPts val="0"/>
              </a:spcAft>
              <a:buClr>
                <a:srgbClr val="1A2B58"/>
              </a:buClr>
              <a:buSzPts val="1530"/>
              <a:buFont typeface="Calibri"/>
              <a:buChar char="⚫"/>
              <a:defRPr b="1">
                <a:solidFill>
                  <a:srgbClr val="434343"/>
                </a:solidFill>
                <a:latin typeface="Calibri"/>
                <a:ea typeface="Calibri"/>
                <a:cs typeface="Calibri"/>
                <a:sym typeface="Calibri"/>
              </a:defRPr>
            </a:lvl2pPr>
            <a:lvl3pPr marL="1371600" lvl="2" indent="-298640" rtl="0">
              <a:spcBef>
                <a:spcPts val="315"/>
              </a:spcBef>
              <a:spcAft>
                <a:spcPts val="0"/>
              </a:spcAft>
              <a:buClr>
                <a:srgbClr val="666666"/>
              </a:buClr>
              <a:buSzPts val="1103"/>
              <a:buFont typeface="Calibri"/>
              <a:buChar char="⚫"/>
              <a:defRPr>
                <a:solidFill>
                  <a:srgbClr val="666666"/>
                </a:solidFill>
                <a:latin typeface="Calibri"/>
                <a:ea typeface="Calibri"/>
                <a:cs typeface="Calibri"/>
                <a:sym typeface="Calibri"/>
              </a:defRPr>
            </a:lvl3pPr>
            <a:lvl4pPr marL="1828800" lvl="3" indent="-290512" rtl="0">
              <a:spcBef>
                <a:spcPts val="300"/>
              </a:spcBef>
              <a:spcAft>
                <a:spcPts val="0"/>
              </a:spcAft>
              <a:buClr>
                <a:srgbClr val="666666"/>
              </a:buClr>
              <a:buSzPts val="975"/>
              <a:buFont typeface="Calibri"/>
              <a:buChar char="⚫"/>
              <a:defRPr>
                <a:solidFill>
                  <a:srgbClr val="666666"/>
                </a:solidFill>
                <a:latin typeface="Calibri"/>
                <a:ea typeface="Calibri"/>
                <a:cs typeface="Calibri"/>
                <a:sym typeface="Calibri"/>
              </a:defRPr>
            </a:lvl4pPr>
            <a:lvl5pPr marL="2286000" lvl="4" indent="-290512" rtl="0">
              <a:spcBef>
                <a:spcPts val="300"/>
              </a:spcBef>
              <a:spcAft>
                <a:spcPts val="0"/>
              </a:spcAft>
              <a:buClr>
                <a:srgbClr val="666666"/>
              </a:buClr>
              <a:buSzPts val="975"/>
              <a:buFont typeface="Calibri"/>
              <a:buChar char="⚫"/>
              <a:defRPr>
                <a:solidFill>
                  <a:srgbClr val="666666"/>
                </a:solidFill>
                <a:latin typeface="Calibri"/>
                <a:ea typeface="Calibri"/>
                <a:cs typeface="Calibri"/>
                <a:sym typeface="Calibri"/>
              </a:defRPr>
            </a:lvl5pPr>
            <a:lvl6pPr marL="2743200" lvl="5" indent="-297179" rtl="0">
              <a:spcBef>
                <a:spcPts val="270"/>
              </a:spcBef>
              <a:spcAft>
                <a:spcPts val="0"/>
              </a:spcAft>
              <a:buClr>
                <a:srgbClr val="666666"/>
              </a:buClr>
              <a:buSzPts val="1080"/>
              <a:buFont typeface="Calibri"/>
              <a:buChar char="⚫"/>
              <a:defRPr>
                <a:solidFill>
                  <a:srgbClr val="666666"/>
                </a:solidFill>
                <a:latin typeface="Calibri"/>
                <a:ea typeface="Calibri"/>
                <a:cs typeface="Calibri"/>
                <a:sym typeface="Calibri"/>
              </a:defRPr>
            </a:lvl6pPr>
            <a:lvl7pPr marL="3200400" lvl="6" indent="-289560" rtl="0">
              <a:spcBef>
                <a:spcPts val="240"/>
              </a:spcBef>
              <a:spcAft>
                <a:spcPts val="0"/>
              </a:spcAft>
              <a:buClr>
                <a:srgbClr val="666666"/>
              </a:buClr>
              <a:buSzPts val="960"/>
              <a:buFont typeface="Calibri"/>
              <a:buChar char="⚫"/>
              <a:defRPr>
                <a:solidFill>
                  <a:srgbClr val="666666"/>
                </a:solidFill>
                <a:latin typeface="Calibri"/>
                <a:ea typeface="Calibri"/>
                <a:cs typeface="Calibri"/>
                <a:sym typeface="Calibri"/>
              </a:defRPr>
            </a:lvl7pPr>
            <a:lvl8pPr marL="3657600" lvl="7" indent="-304800" rtl="0">
              <a:spcBef>
                <a:spcPts val="240"/>
              </a:spcBef>
              <a:spcAft>
                <a:spcPts val="0"/>
              </a:spcAft>
              <a:buClr>
                <a:srgbClr val="666666"/>
              </a:buClr>
              <a:buSzPts val="1200"/>
              <a:buFont typeface="Calibri"/>
              <a:buChar char="•"/>
              <a:defRPr>
                <a:solidFill>
                  <a:srgbClr val="666666"/>
                </a:solidFill>
                <a:latin typeface="Calibri"/>
                <a:ea typeface="Calibri"/>
                <a:cs typeface="Calibri"/>
                <a:sym typeface="Calibri"/>
              </a:defRPr>
            </a:lvl8pPr>
            <a:lvl9pPr marL="4114800" lvl="8" indent="-295275" rtl="0">
              <a:spcBef>
                <a:spcPts val="210"/>
              </a:spcBef>
              <a:spcAft>
                <a:spcPts val="0"/>
              </a:spcAft>
              <a:buClr>
                <a:srgbClr val="666666"/>
              </a:buClr>
              <a:buSzPts val="1050"/>
              <a:buFont typeface="Calibri"/>
              <a:buChar char="•"/>
              <a:defRPr>
                <a:solidFill>
                  <a:srgbClr val="666666"/>
                </a:solidFill>
                <a:latin typeface="Calibri"/>
                <a:ea typeface="Calibri"/>
                <a:cs typeface="Calibri"/>
                <a:sym typeface="Calibri"/>
              </a:defRPr>
            </a:lvl9pPr>
          </a:lstStyle>
          <a:p>
            <a:endParaRPr/>
          </a:p>
        </p:txBody>
      </p:sp>
      <p:pic>
        <p:nvPicPr>
          <p:cNvPr id="81" name="Google Shape;81;ga80311f04c_1_284"/>
          <p:cNvPicPr preferRelativeResize="0"/>
          <p:nvPr/>
        </p:nvPicPr>
        <p:blipFill>
          <a:blip r:embed="rId2">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ocial Media">
  <p:cSld name="BLANK_1_1">
    <p:bg>
      <p:bgPr>
        <a:blipFill>
          <a:blip r:embed="rId2">
            <a:alphaModFix/>
          </a:blip>
          <a:stretch>
            <a:fillRect/>
          </a:stretch>
        </a:blipFill>
        <a:effectLst/>
      </p:bgPr>
    </p:bg>
    <p:spTree>
      <p:nvGrpSpPr>
        <p:cNvPr id="1" name="Shape 82"/>
        <p:cNvGrpSpPr/>
        <p:nvPr/>
      </p:nvGrpSpPr>
      <p:grpSpPr>
        <a:xfrm>
          <a:off x="0" y="0"/>
          <a:ext cx="0" cy="0"/>
          <a:chOff x="0" y="0"/>
          <a:chExt cx="0" cy="0"/>
        </a:xfrm>
      </p:grpSpPr>
      <p:pic>
        <p:nvPicPr>
          <p:cNvPr id="83" name="Google Shape;83;ga80311f04c_1_299"/>
          <p:cNvPicPr preferRelativeResize="0"/>
          <p:nvPr/>
        </p:nvPicPr>
        <p:blipFill>
          <a:blip r:embed="rId3">
            <a:alphaModFix/>
          </a:blip>
          <a:stretch>
            <a:fillRect/>
          </a:stretch>
        </p:blipFill>
        <p:spPr>
          <a:xfrm>
            <a:off x="6338003" y="4568725"/>
            <a:ext cx="2714625" cy="475425"/>
          </a:xfrm>
          <a:prstGeom prst="rect">
            <a:avLst/>
          </a:prstGeom>
          <a:noFill/>
          <a:ln>
            <a:noFill/>
          </a:ln>
        </p:spPr>
      </p:pic>
      <p:sp>
        <p:nvSpPr>
          <p:cNvPr id="84" name="Google Shape;84;ga80311f04c_1_299"/>
          <p:cNvSpPr txBox="1"/>
          <p:nvPr/>
        </p:nvSpPr>
        <p:spPr>
          <a:xfrm>
            <a:off x="311700" y="657589"/>
            <a:ext cx="8520600" cy="73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0">
                <a:solidFill>
                  <a:srgbClr val="FFFFFF"/>
                </a:solidFill>
                <a:latin typeface="Montserrat ExtraBold"/>
                <a:ea typeface="Montserrat ExtraBold"/>
                <a:cs typeface="Montserrat ExtraBold"/>
                <a:sym typeface="Montserrat ExtraBold"/>
              </a:rPr>
              <a:t>Follow us on social media</a:t>
            </a:r>
            <a:endParaRPr sz="2800" b="0">
              <a:solidFill>
                <a:srgbClr val="FFFFFF"/>
              </a:solidFill>
              <a:latin typeface="Montserrat ExtraBold"/>
              <a:ea typeface="Montserrat ExtraBold"/>
              <a:cs typeface="Montserrat ExtraBold"/>
              <a:sym typeface="Montserrat ExtraBold"/>
            </a:endParaRPr>
          </a:p>
        </p:txBody>
      </p:sp>
      <p:pic>
        <p:nvPicPr>
          <p:cNvPr id="85" name="Google Shape;85;ga80311f04c_1_299"/>
          <p:cNvPicPr preferRelativeResize="0"/>
          <p:nvPr/>
        </p:nvPicPr>
        <p:blipFill>
          <a:blip r:embed="rId4">
            <a:alphaModFix/>
          </a:blip>
          <a:stretch>
            <a:fillRect/>
          </a:stretch>
        </p:blipFill>
        <p:spPr>
          <a:xfrm>
            <a:off x="1787709" y="1595339"/>
            <a:ext cx="5622731" cy="1105900"/>
          </a:xfrm>
          <a:prstGeom prst="rect">
            <a:avLst/>
          </a:prstGeom>
          <a:noFill/>
          <a:ln>
            <a:noFill/>
          </a:ln>
        </p:spPr>
      </p:pic>
      <p:sp>
        <p:nvSpPr>
          <p:cNvPr id="86" name="Google Shape;86;ga80311f04c_1_299"/>
          <p:cNvSpPr txBox="1"/>
          <p:nvPr/>
        </p:nvSpPr>
        <p:spPr>
          <a:xfrm>
            <a:off x="1757575" y="2632118"/>
            <a:ext cx="1180500" cy="25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a:solidFill>
                  <a:schemeClr val="lt1"/>
                </a:solidFill>
                <a:latin typeface="Calibri"/>
                <a:ea typeface="Calibri"/>
                <a:cs typeface="Calibri"/>
                <a:sym typeface="Calibri"/>
              </a:rPr>
              <a:t>facebook.com/</a:t>
            </a:r>
            <a:br>
              <a:rPr lang="en-US" sz="1200" b="1">
                <a:solidFill>
                  <a:schemeClr val="lt1"/>
                </a:solidFill>
                <a:latin typeface="Calibri"/>
                <a:ea typeface="Calibri"/>
                <a:cs typeface="Calibri"/>
                <a:sym typeface="Calibri"/>
              </a:rPr>
            </a:br>
            <a:r>
              <a:rPr lang="en-US" sz="1200" b="1">
                <a:solidFill>
                  <a:schemeClr val="lt1"/>
                </a:solidFill>
                <a:latin typeface="Calibri"/>
                <a:ea typeface="Calibri"/>
                <a:cs typeface="Calibri"/>
                <a:sym typeface="Calibri"/>
              </a:rPr>
              <a:t>K20Center</a:t>
            </a:r>
            <a:endParaRPr sz="1200" b="1">
              <a:solidFill>
                <a:schemeClr val="lt1"/>
              </a:solidFill>
              <a:latin typeface="Calibri"/>
              <a:ea typeface="Calibri"/>
              <a:cs typeface="Calibri"/>
              <a:sym typeface="Calibri"/>
            </a:endParaRPr>
          </a:p>
        </p:txBody>
      </p:sp>
      <p:sp>
        <p:nvSpPr>
          <p:cNvPr id="87" name="Google Shape;87;ga80311f04c_1_299"/>
          <p:cNvSpPr txBox="1"/>
          <p:nvPr/>
        </p:nvSpPr>
        <p:spPr>
          <a:xfrm>
            <a:off x="3244771" y="2632118"/>
            <a:ext cx="1180500" cy="25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a:solidFill>
                  <a:schemeClr val="lt1"/>
                </a:solidFill>
                <a:latin typeface="Calibri"/>
                <a:ea typeface="Calibri"/>
                <a:cs typeface="Calibri"/>
                <a:sym typeface="Calibri"/>
              </a:rPr>
              <a:t>twitter.com/</a:t>
            </a:r>
            <a:br>
              <a:rPr lang="en-US" sz="1200" b="1">
                <a:solidFill>
                  <a:schemeClr val="lt1"/>
                </a:solidFill>
                <a:latin typeface="Calibri"/>
                <a:ea typeface="Calibri"/>
                <a:cs typeface="Calibri"/>
                <a:sym typeface="Calibri"/>
              </a:rPr>
            </a:br>
            <a:r>
              <a:rPr lang="en-US" sz="1200" b="1">
                <a:solidFill>
                  <a:schemeClr val="lt1"/>
                </a:solidFill>
                <a:latin typeface="Calibri"/>
                <a:ea typeface="Calibri"/>
                <a:cs typeface="Calibri"/>
                <a:sym typeface="Calibri"/>
              </a:rPr>
              <a:t>K20Center</a:t>
            </a:r>
            <a:endParaRPr sz="1200" b="1">
              <a:solidFill>
                <a:schemeClr val="lt1"/>
              </a:solidFill>
              <a:latin typeface="Calibri"/>
              <a:ea typeface="Calibri"/>
              <a:cs typeface="Calibri"/>
              <a:sym typeface="Calibri"/>
            </a:endParaRPr>
          </a:p>
        </p:txBody>
      </p:sp>
      <p:sp>
        <p:nvSpPr>
          <p:cNvPr id="88" name="Google Shape;88;ga80311f04c_1_299"/>
          <p:cNvSpPr txBox="1"/>
          <p:nvPr/>
        </p:nvSpPr>
        <p:spPr>
          <a:xfrm>
            <a:off x="4708392" y="2632118"/>
            <a:ext cx="1250700" cy="25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a:solidFill>
                  <a:schemeClr val="lt1"/>
                </a:solidFill>
                <a:latin typeface="Calibri"/>
                <a:ea typeface="Calibri"/>
                <a:cs typeface="Calibri"/>
                <a:sym typeface="Calibri"/>
              </a:rPr>
              <a:t>instagram.com/</a:t>
            </a:r>
            <a:br>
              <a:rPr lang="en-US" sz="1200" b="1">
                <a:solidFill>
                  <a:schemeClr val="lt1"/>
                </a:solidFill>
                <a:latin typeface="Calibri"/>
                <a:ea typeface="Calibri"/>
                <a:cs typeface="Calibri"/>
                <a:sym typeface="Calibri"/>
              </a:rPr>
            </a:br>
            <a:r>
              <a:rPr lang="en-US" sz="1200" b="1">
                <a:solidFill>
                  <a:schemeClr val="lt1"/>
                </a:solidFill>
                <a:latin typeface="Calibri"/>
                <a:ea typeface="Calibri"/>
                <a:cs typeface="Calibri"/>
                <a:sym typeface="Calibri"/>
              </a:rPr>
              <a:t>K20Center</a:t>
            </a:r>
            <a:endParaRPr sz="1200" b="1">
              <a:solidFill>
                <a:schemeClr val="lt1"/>
              </a:solidFill>
              <a:latin typeface="Calibri"/>
              <a:ea typeface="Calibri"/>
              <a:cs typeface="Calibri"/>
              <a:sym typeface="Calibri"/>
            </a:endParaRPr>
          </a:p>
        </p:txBody>
      </p:sp>
      <p:sp>
        <p:nvSpPr>
          <p:cNvPr id="89" name="Google Shape;89;ga80311f04c_1_299"/>
          <p:cNvSpPr txBox="1"/>
          <p:nvPr/>
        </p:nvSpPr>
        <p:spPr>
          <a:xfrm>
            <a:off x="6267815" y="2632118"/>
            <a:ext cx="1180500" cy="25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a:solidFill>
                  <a:schemeClr val="lt1"/>
                </a:solidFill>
                <a:latin typeface="Calibri"/>
                <a:ea typeface="Calibri"/>
                <a:cs typeface="Calibri"/>
                <a:sym typeface="Calibri"/>
              </a:rPr>
              <a:t>youtube.com/</a:t>
            </a:r>
            <a:br>
              <a:rPr lang="en-US" sz="1200" b="1">
                <a:solidFill>
                  <a:schemeClr val="lt1"/>
                </a:solidFill>
                <a:latin typeface="Calibri"/>
                <a:ea typeface="Calibri"/>
                <a:cs typeface="Calibri"/>
                <a:sym typeface="Calibri"/>
              </a:rPr>
            </a:br>
            <a:r>
              <a:rPr lang="en-US" sz="1200" b="1">
                <a:solidFill>
                  <a:schemeClr val="lt1"/>
                </a:solidFill>
                <a:latin typeface="Calibri"/>
                <a:ea typeface="Calibri"/>
                <a:cs typeface="Calibri"/>
                <a:sym typeface="Calibri"/>
              </a:rPr>
              <a:t>K20Center</a:t>
            </a:r>
            <a:endParaRPr sz="1200" b="1">
              <a:solidFill>
                <a:schemeClr val="lt1"/>
              </a:solidFill>
              <a:latin typeface="Calibri"/>
              <a:ea typeface="Calibri"/>
              <a:cs typeface="Calibri"/>
              <a:sym typeface="Calibri"/>
            </a:endParaRPr>
          </a:p>
        </p:txBody>
      </p:sp>
      <p:pic>
        <p:nvPicPr>
          <p:cNvPr id="90" name="Google Shape;90;ga80311f04c_1_299"/>
          <p:cNvPicPr preferRelativeResize="0"/>
          <p:nvPr/>
        </p:nvPicPr>
        <p:blipFill rotWithShape="1">
          <a:blip r:embed="rId5">
            <a:alphaModFix/>
          </a:blip>
          <a:srcRect/>
          <a:stretch/>
        </p:blipFill>
        <p:spPr>
          <a:xfrm>
            <a:off x="2001675" y="3245114"/>
            <a:ext cx="630475" cy="630475"/>
          </a:xfrm>
          <a:prstGeom prst="rect">
            <a:avLst/>
          </a:prstGeom>
          <a:noFill/>
          <a:ln>
            <a:noFill/>
          </a:ln>
        </p:spPr>
      </p:pic>
      <p:pic>
        <p:nvPicPr>
          <p:cNvPr id="91" name="Google Shape;91;ga80311f04c_1_299"/>
          <p:cNvPicPr preferRelativeResize="0"/>
          <p:nvPr/>
        </p:nvPicPr>
        <p:blipFill>
          <a:blip r:embed="rId6">
            <a:alphaModFix/>
          </a:blip>
          <a:stretch>
            <a:fillRect/>
          </a:stretch>
        </p:blipFill>
        <p:spPr>
          <a:xfrm>
            <a:off x="5018513" y="3245116"/>
            <a:ext cx="630475" cy="630475"/>
          </a:xfrm>
          <a:prstGeom prst="rect">
            <a:avLst/>
          </a:prstGeom>
          <a:noFill/>
          <a:ln>
            <a:noFill/>
          </a:ln>
        </p:spPr>
      </p:pic>
      <p:pic>
        <p:nvPicPr>
          <p:cNvPr id="92" name="Google Shape;92;ga80311f04c_1_299"/>
          <p:cNvPicPr preferRelativeResize="0"/>
          <p:nvPr/>
        </p:nvPicPr>
        <p:blipFill>
          <a:blip r:embed="rId7">
            <a:alphaModFix/>
          </a:blip>
          <a:stretch>
            <a:fillRect/>
          </a:stretch>
        </p:blipFill>
        <p:spPr>
          <a:xfrm>
            <a:off x="3510092" y="3245116"/>
            <a:ext cx="630475" cy="630484"/>
          </a:xfrm>
          <a:prstGeom prst="rect">
            <a:avLst/>
          </a:prstGeom>
          <a:noFill/>
          <a:ln>
            <a:noFill/>
          </a:ln>
        </p:spPr>
      </p:pic>
      <p:pic>
        <p:nvPicPr>
          <p:cNvPr id="93" name="Google Shape;93;ga80311f04c_1_299"/>
          <p:cNvPicPr preferRelativeResize="0"/>
          <p:nvPr/>
        </p:nvPicPr>
        <p:blipFill>
          <a:blip r:embed="rId8">
            <a:alphaModFix/>
          </a:blip>
          <a:stretch>
            <a:fillRect/>
          </a:stretch>
        </p:blipFill>
        <p:spPr>
          <a:xfrm>
            <a:off x="6542830" y="3245116"/>
            <a:ext cx="630475" cy="630484"/>
          </a:xfrm>
          <a:prstGeom prst="rect">
            <a:avLst/>
          </a:prstGeom>
          <a:noFill/>
          <a:ln>
            <a:noFill/>
          </a:ln>
        </p:spPr>
      </p:pic>
      <p:sp>
        <p:nvSpPr>
          <p:cNvPr id="94" name="Google Shape;94;ga80311f04c_1_299"/>
          <p:cNvSpPr txBox="1"/>
          <p:nvPr/>
        </p:nvSpPr>
        <p:spPr>
          <a:xfrm>
            <a:off x="235875" y="4659288"/>
            <a:ext cx="1356300" cy="2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lt1"/>
                </a:solidFill>
                <a:latin typeface="Calibri"/>
                <a:ea typeface="Calibri"/>
                <a:cs typeface="Calibri"/>
                <a:sym typeface="Calibri"/>
              </a:rPr>
              <a:t>k20center.ou.edu</a:t>
            </a:r>
            <a:endParaRPr sz="1200" b="1">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2621795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644652" y="1007598"/>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Lesson/Activity Title</a:t>
            </a:r>
          </a:p>
        </p:txBody>
      </p:sp>
      <p:sp>
        <p:nvSpPr>
          <p:cNvPr id="17" name="Subtitle 16"/>
          <p:cNvSpPr>
            <a:spLocks noGrp="1"/>
          </p:cNvSpPr>
          <p:nvPr>
            <p:ph type="subTitle" idx="1" hasCustomPrompt="1"/>
          </p:nvPr>
        </p:nvSpPr>
        <p:spPr>
          <a:xfrm>
            <a:off x="644652" y="2400300"/>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dirty="0"/>
              <a:t>Topic/Subtitle</a:t>
            </a:r>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2524707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6129404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3744252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530352" y="2028498"/>
            <a:ext cx="7772400" cy="1132284"/>
          </a:xfrm>
        </p:spPr>
        <p:txBody>
          <a:bodyPr lIns="45718" rIns="45718" anchor="t">
            <a:normAutofit/>
          </a:bodyPr>
          <a:lstStyle>
            <a:lvl1pPr marL="398463" indent="-342900">
              <a:buClr>
                <a:schemeClr val="tx1"/>
              </a:buClr>
              <a:buFont typeface="Arial" panose="020B0604020202020204" pitchFamily="34" charset="0"/>
              <a:buChar char="•"/>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6274473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9751536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9544136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907570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
        <p:cNvGrpSpPr/>
        <p:nvPr/>
      </p:nvGrpSpPr>
      <p:grpSpPr>
        <a:xfrm>
          <a:off x="0" y="0"/>
          <a:ext cx="0" cy="0"/>
          <a:chOff x="0" y="0"/>
          <a:chExt cx="0" cy="0"/>
        </a:xfrm>
      </p:grpSpPr>
      <p:sp>
        <p:nvSpPr>
          <p:cNvPr id="15" name="Google Shape;15;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7" name="Google Shape;17;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8" name="Google Shape;18;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9" name="Google Shape;19;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0" name="Google Shape;20;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576556386"/>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a:t>Click icon to add table</a:t>
            </a:r>
          </a:p>
        </p:txBody>
      </p:sp>
    </p:spTree>
    <p:extLst>
      <p:ext uri="{BB962C8B-B14F-4D97-AF65-F5344CB8AC3E}">
        <p14:creationId xmlns:p14="http://schemas.microsoft.com/office/powerpoint/2010/main" val="53545450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a:t>Click icon to add picture</a:t>
            </a:r>
          </a:p>
        </p:txBody>
      </p:sp>
    </p:spTree>
    <p:extLst>
      <p:ext uri="{BB962C8B-B14F-4D97-AF65-F5344CB8AC3E}">
        <p14:creationId xmlns:p14="http://schemas.microsoft.com/office/powerpoint/2010/main" val="8228265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a:t>Click icon to add picture</a:t>
            </a:r>
          </a:p>
        </p:txBody>
      </p:sp>
    </p:spTree>
    <p:extLst>
      <p:ext uri="{BB962C8B-B14F-4D97-AF65-F5344CB8AC3E}">
        <p14:creationId xmlns:p14="http://schemas.microsoft.com/office/powerpoint/2010/main" val="3006717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p:nvSpPr>
        <p:spPr>
          <a:xfrm>
            <a:off x="1721476" y="1313644"/>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574750"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3017949"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828288" y="1352281"/>
            <a:ext cx="639651" cy="536620"/>
          </a:xfrm>
          <a:prstGeom prst="rect">
            <a:avLst/>
          </a:prstGeom>
          <a:solidFill>
            <a:schemeClr val="bg2">
              <a:lumMod val="25000"/>
            </a:schemeClr>
          </a:solidFill>
        </p:spPr>
      </p:pic>
    </p:spTree>
    <p:extLst>
      <p:ext uri="{BB962C8B-B14F-4D97-AF65-F5344CB8AC3E}">
        <p14:creationId xmlns:p14="http://schemas.microsoft.com/office/powerpoint/2010/main" val="32658509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2480036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936738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537356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65595416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3" name="Google Shape;23;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24" name="Google Shape;24;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25" name="Google Shape;25;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8"/>
        <p:cNvGrpSpPr/>
        <p:nvPr/>
      </p:nvGrpSpPr>
      <p:grpSpPr>
        <a:xfrm>
          <a:off x="0" y="0"/>
          <a:ext cx="0" cy="0"/>
          <a:chOff x="0" y="0"/>
          <a:chExt cx="0" cy="0"/>
        </a:xfrm>
      </p:grpSpPr>
      <p:sp>
        <p:nvSpPr>
          <p:cNvPr id="29" name="Google Shape;29;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1" name="Google Shape;3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9" name="Google Shape;39;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0" name="Google Shape;40;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2621009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hyperlink" Target="https://translate.google.com/?hl=en&amp;tab=TT#view=home&amp;op=translate&amp;sl=en&amp;tl=es&amp;text=Type%20your%20message%20here.%20Students%20can%20see%20the%20translation%20over%20there%20%F0%9F%91%89"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online-voice-recorder.com/" TargetMode="External"/><Relationship Id="rId5" Type="http://schemas.openxmlformats.org/officeDocument/2006/relationships/image" Target="../media/image22.gif"/><Relationship Id="rId10" Type="http://schemas.openxmlformats.org/officeDocument/2006/relationships/image" Target="../media/image25.png"/><Relationship Id="rId4" Type="http://schemas.openxmlformats.org/officeDocument/2006/relationships/image" Target="../media/image21.jp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hyperlink" Target="https://docs.google.com/presentation/d/1tzTgVjUFkFYPrbE7VgokyE8TnQA5JnKBeoXd-OZ_HLc/edit#slide=id.ga66a5f9b2f_0_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udlguidelines.cast.org/more/downloads" TargetMode="External"/><Relationship Id="rId7" Type="http://schemas.openxmlformats.org/officeDocument/2006/relationships/hyperlink" Target="https://webaim.org/resources/contrastchecker/"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celt.iastate.edu/wp-content/uploads/2018/10/UDL-QM-accessibilitychecklist.pdf" TargetMode="External"/><Relationship Id="rId5" Type="http://schemas.openxmlformats.org/officeDocument/2006/relationships/hyperlink" Target="https://www.youtube.com/watch?v=Y3H3BxvDkCM&amp;feature=youtu.be" TargetMode="External"/><Relationship Id="rId4" Type="http://schemas.openxmlformats.org/officeDocument/2006/relationships/hyperlink" Target="https://slidesmania.com/virtual-station-rotations-template-created-by-stephanie-demichel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Y3H3BxvDkCM?start=1&amp;feature=oembed" TargetMode="Externa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a80311f04c_1_90"/>
          <p:cNvPicPr preferRelativeResize="0"/>
          <p:nvPr/>
        </p:nvPicPr>
        <p:blipFill>
          <a:blip r:embed="rId3">
            <a:alphaModFix/>
          </a:blip>
          <a:stretch>
            <a:fillRect/>
          </a:stretch>
        </p:blipFill>
        <p:spPr>
          <a:xfrm>
            <a:off x="298924" y="-68549"/>
            <a:ext cx="9144003" cy="5144799"/>
          </a:xfrm>
          <a:prstGeom prst="rect">
            <a:avLst/>
          </a:prstGeom>
          <a:noFill/>
          <a:ln>
            <a:noFill/>
          </a:ln>
        </p:spPr>
      </p:pic>
      <p:pic>
        <p:nvPicPr>
          <p:cNvPr id="171" name="Google Shape;171;ga80311f04c_1_90"/>
          <p:cNvPicPr preferRelativeResize="0"/>
          <p:nvPr/>
        </p:nvPicPr>
        <p:blipFill rotWithShape="1">
          <a:blip r:embed="rId4">
            <a:alphaModFix/>
          </a:blip>
          <a:srcRect t="6013" b="27385"/>
          <a:stretch/>
        </p:blipFill>
        <p:spPr>
          <a:xfrm>
            <a:off x="6449654" y="687132"/>
            <a:ext cx="940800" cy="940800"/>
          </a:xfrm>
          <a:prstGeom prst="ellipse">
            <a:avLst/>
          </a:prstGeom>
          <a:noFill/>
          <a:ln>
            <a:noFill/>
          </a:ln>
        </p:spPr>
      </p:pic>
      <p:sp>
        <p:nvSpPr>
          <p:cNvPr id="172" name="Google Shape;172;ga80311f04c_1_90"/>
          <p:cNvSpPr txBox="1"/>
          <p:nvPr/>
        </p:nvSpPr>
        <p:spPr>
          <a:xfrm>
            <a:off x="2092500" y="1247275"/>
            <a:ext cx="4959000" cy="56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rgbClr val="004F9A"/>
                </a:solidFill>
                <a:latin typeface="Calibri"/>
                <a:ea typeface="Calibri"/>
                <a:cs typeface="Calibri"/>
                <a:sym typeface="Calibri"/>
              </a:rPr>
              <a:t>Type a quick  message</a:t>
            </a:r>
            <a:endParaRPr sz="1600" b="1" dirty="0">
              <a:solidFill>
                <a:srgbClr val="004F9A"/>
              </a:solidFill>
              <a:latin typeface="Calibri"/>
              <a:ea typeface="Calibri"/>
              <a:cs typeface="Calibri"/>
              <a:sym typeface="Calibri"/>
            </a:endParaRPr>
          </a:p>
          <a:p>
            <a:pPr marL="0" lvl="0" indent="0" algn="ctr" rtl="0">
              <a:spcBef>
                <a:spcPts val="0"/>
              </a:spcBef>
              <a:spcAft>
                <a:spcPts val="0"/>
              </a:spcAft>
              <a:buNone/>
            </a:pPr>
            <a:r>
              <a:rPr lang="en-US" sz="2000" b="1" dirty="0">
                <a:solidFill>
                  <a:srgbClr val="004F9A"/>
                </a:solidFill>
                <a:latin typeface="Calibri"/>
                <a:ea typeface="Calibri"/>
                <a:cs typeface="Calibri"/>
                <a:sym typeface="Calibri"/>
              </a:rPr>
              <a:t>here. </a:t>
            </a:r>
            <a:endParaRPr sz="2000" b="1" dirty="0">
              <a:solidFill>
                <a:srgbClr val="004F9A"/>
              </a:solidFill>
              <a:latin typeface="Calibri"/>
              <a:ea typeface="Calibri"/>
              <a:cs typeface="Calibri"/>
              <a:sym typeface="Calibri"/>
            </a:endParaRPr>
          </a:p>
          <a:p>
            <a:pPr marL="0" lvl="0" indent="0" algn="ctr" rtl="0">
              <a:spcBef>
                <a:spcPts val="0"/>
              </a:spcBef>
              <a:spcAft>
                <a:spcPts val="0"/>
              </a:spcAft>
              <a:buNone/>
            </a:pPr>
            <a:r>
              <a:rPr lang="en-US" sz="1600" b="1" dirty="0">
                <a:solidFill>
                  <a:srgbClr val="004F9A"/>
                </a:solidFill>
                <a:latin typeface="Calibri"/>
                <a:ea typeface="Calibri"/>
                <a:cs typeface="Calibri"/>
                <a:sym typeface="Calibri"/>
              </a:rPr>
              <a:t>Also, record an audio clip for non-readers and ELLs.</a:t>
            </a:r>
            <a:endParaRPr sz="1600" dirty="0">
              <a:solidFill>
                <a:srgbClr val="004F9A"/>
              </a:solidFill>
              <a:latin typeface="Calibri"/>
              <a:ea typeface="Calibri"/>
              <a:cs typeface="Calibri"/>
              <a:sym typeface="Calibri"/>
            </a:endParaRPr>
          </a:p>
        </p:txBody>
      </p:sp>
      <p:pic>
        <p:nvPicPr>
          <p:cNvPr id="173" name="Google Shape;173;ga80311f04c_1_90"/>
          <p:cNvPicPr preferRelativeResize="0"/>
          <p:nvPr/>
        </p:nvPicPr>
        <p:blipFill>
          <a:blip r:embed="rId5">
            <a:alphaModFix/>
          </a:blip>
          <a:stretch>
            <a:fillRect/>
          </a:stretch>
        </p:blipFill>
        <p:spPr>
          <a:xfrm>
            <a:off x="-113475" y="0"/>
            <a:ext cx="816900" cy="816900"/>
          </a:xfrm>
          <a:prstGeom prst="rect">
            <a:avLst/>
          </a:prstGeom>
          <a:noFill/>
          <a:ln>
            <a:noFill/>
          </a:ln>
        </p:spPr>
      </p:pic>
      <p:sp>
        <p:nvSpPr>
          <p:cNvPr id="174" name="Google Shape;174;ga80311f04c_1_90"/>
          <p:cNvSpPr txBox="1"/>
          <p:nvPr/>
        </p:nvSpPr>
        <p:spPr>
          <a:xfrm>
            <a:off x="2357469" y="696749"/>
            <a:ext cx="3429300" cy="272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b="1" dirty="0">
                <a:solidFill>
                  <a:srgbClr val="12274C"/>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[date and subject/topic]</a:t>
            </a:r>
            <a:endParaRPr sz="2000" b="1" dirty="0">
              <a:solidFill>
                <a:srgbClr val="12274C"/>
              </a:solidFill>
              <a:latin typeface="Calibri"/>
              <a:ea typeface="Calibri"/>
              <a:cs typeface="Calibri"/>
              <a:sym typeface="Calibri"/>
            </a:endParaRPr>
          </a:p>
        </p:txBody>
      </p:sp>
      <p:sp>
        <p:nvSpPr>
          <p:cNvPr id="175" name="Google Shape;175;ga80311f04c_1_90"/>
          <p:cNvSpPr/>
          <p:nvPr/>
        </p:nvSpPr>
        <p:spPr>
          <a:xfrm>
            <a:off x="6370824" y="26610"/>
            <a:ext cx="2940600" cy="1292040"/>
          </a:xfrm>
          <a:prstGeom prst="downArrowCallout">
            <a:avLst>
              <a:gd name="adj1" fmla="val 25000"/>
              <a:gd name="adj2" fmla="val 27850"/>
              <a:gd name="adj3" fmla="val 25000"/>
              <a:gd name="adj4" fmla="val 64977"/>
            </a:avLst>
          </a:prstGeom>
          <a:solidFill>
            <a:srgbClr val="12274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rgbClr val="FFFFFF"/>
                </a:solidFill>
                <a:latin typeface="Calibri"/>
                <a:ea typeface="Calibri"/>
                <a:cs typeface="Calibri"/>
                <a:sym typeface="Calibri"/>
              </a:rPr>
              <a:t>Replace this image with your own &amp; use </a:t>
            </a:r>
            <a:r>
              <a:rPr lang="en-US" sz="1100" u="sng">
                <a:solidFill>
                  <a:schemeClr val="hlink"/>
                </a:solidFill>
                <a:latin typeface="Calibri"/>
                <a:ea typeface="Calibri"/>
                <a:cs typeface="Calibri"/>
                <a:sym typeface="Calibri"/>
                <a:hlinkClick r:id="rId6"/>
              </a:rPr>
              <a:t>onlinevoicerecorder.com</a:t>
            </a:r>
            <a:r>
              <a:rPr lang="en-US" sz="1100">
                <a:solidFill>
                  <a:srgbClr val="FFFFFF"/>
                </a:solidFill>
                <a:latin typeface="Calibri"/>
                <a:ea typeface="Calibri"/>
                <a:cs typeface="Calibri"/>
                <a:sym typeface="Calibri"/>
              </a:rPr>
              <a:t> to record an audio message that provides a brief overview of the lesson.</a:t>
            </a:r>
            <a:endParaRPr sz="1100">
              <a:solidFill>
                <a:srgbClr val="FFFFFF"/>
              </a:solidFill>
              <a:latin typeface="Calibri"/>
              <a:ea typeface="Calibri"/>
              <a:cs typeface="Calibri"/>
              <a:sym typeface="Calibri"/>
            </a:endParaRPr>
          </a:p>
        </p:txBody>
      </p:sp>
      <p:pic>
        <p:nvPicPr>
          <p:cNvPr id="176" name="Google Shape;176;ga80311f04c_1_90">
            <a:hlinkClick r:id="rId7"/>
          </p:cNvPr>
          <p:cNvPicPr preferRelativeResize="0"/>
          <p:nvPr/>
        </p:nvPicPr>
        <p:blipFill>
          <a:blip r:embed="rId8">
            <a:alphaModFix/>
          </a:blip>
          <a:stretch>
            <a:fillRect/>
          </a:stretch>
        </p:blipFill>
        <p:spPr>
          <a:xfrm>
            <a:off x="1789475" y="1318650"/>
            <a:ext cx="798000" cy="300600"/>
          </a:xfrm>
          <a:prstGeom prst="ellipse">
            <a:avLst/>
          </a:prstGeom>
          <a:noFill/>
          <a:ln>
            <a:noFill/>
          </a:ln>
        </p:spPr>
      </p:pic>
      <p:sp>
        <p:nvSpPr>
          <p:cNvPr id="177" name="Google Shape;177;ga80311f04c_1_90"/>
          <p:cNvSpPr/>
          <p:nvPr/>
        </p:nvSpPr>
        <p:spPr>
          <a:xfrm>
            <a:off x="175545" y="900300"/>
            <a:ext cx="1392300" cy="1223100"/>
          </a:xfrm>
          <a:prstGeom prst="rightArrowCallout">
            <a:avLst>
              <a:gd name="adj1" fmla="val 25000"/>
              <a:gd name="adj2" fmla="val 25000"/>
              <a:gd name="adj3" fmla="val 25000"/>
              <a:gd name="adj4" fmla="val 64977"/>
            </a:avLst>
          </a:prstGeom>
          <a:solidFill>
            <a:srgbClr val="12274C"/>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accent5"/>
              </a:buClr>
              <a:buSzPts val="1100"/>
              <a:buFont typeface="Arial"/>
              <a:buNone/>
            </a:pPr>
            <a:r>
              <a:rPr lang="en-US" sz="1300">
                <a:solidFill>
                  <a:srgbClr val="FFFFFF"/>
                </a:solidFill>
                <a:latin typeface="Calibri"/>
                <a:ea typeface="Calibri"/>
                <a:cs typeface="Calibri"/>
                <a:sym typeface="Calibri"/>
              </a:rPr>
              <a:t>Include  a translated version of your overview!</a:t>
            </a:r>
            <a:endParaRPr sz="1300">
              <a:solidFill>
                <a:srgbClr val="FFFFFF"/>
              </a:solidFill>
              <a:latin typeface="Calibri"/>
              <a:ea typeface="Calibri"/>
              <a:cs typeface="Calibri"/>
              <a:sym typeface="Calibri"/>
            </a:endParaRPr>
          </a:p>
        </p:txBody>
      </p:sp>
      <p:pic>
        <p:nvPicPr>
          <p:cNvPr id="178" name="Google Shape;178;ga80311f04c_1_90"/>
          <p:cNvPicPr preferRelativeResize="0"/>
          <p:nvPr/>
        </p:nvPicPr>
        <p:blipFill rotWithShape="1">
          <a:blip r:embed="rId9">
            <a:alphaModFix/>
          </a:blip>
          <a:srcRect/>
          <a:stretch/>
        </p:blipFill>
        <p:spPr>
          <a:xfrm>
            <a:off x="6777012" y="1511850"/>
            <a:ext cx="300600" cy="300600"/>
          </a:xfrm>
          <a:prstGeom prst="ellipse">
            <a:avLst/>
          </a:prstGeom>
          <a:noFill/>
          <a:ln>
            <a:noFill/>
          </a:ln>
        </p:spPr>
      </p:pic>
      <p:sp>
        <p:nvSpPr>
          <p:cNvPr id="179" name="Google Shape;179;ga80311f04c_1_90"/>
          <p:cNvSpPr/>
          <p:nvPr/>
        </p:nvSpPr>
        <p:spPr>
          <a:xfrm>
            <a:off x="7371600" y="1230751"/>
            <a:ext cx="1587000" cy="1299300"/>
          </a:xfrm>
          <a:prstGeom prst="leftArrowCallout">
            <a:avLst>
              <a:gd name="adj1" fmla="val 25000"/>
              <a:gd name="adj2" fmla="val 25000"/>
              <a:gd name="adj3" fmla="val 25000"/>
              <a:gd name="adj4" fmla="val 64977"/>
            </a:avLst>
          </a:prstGeom>
          <a:solidFill>
            <a:srgbClr val="12274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solidFill>
                  <a:srgbClr val="FFFFFF"/>
                </a:solidFill>
                <a:latin typeface="Calibri"/>
                <a:ea typeface="Calibri"/>
                <a:cs typeface="Calibri"/>
                <a:sym typeface="Calibri"/>
              </a:rPr>
              <a:t>Use Flipgrid to record a video short too, if you want, but be sure to caption it!</a:t>
            </a:r>
            <a:endParaRPr sz="1100" dirty="0">
              <a:solidFill>
                <a:srgbClr val="FFFFFF"/>
              </a:solidFill>
              <a:latin typeface="Calibri"/>
              <a:ea typeface="Calibri"/>
              <a:cs typeface="Calibri"/>
              <a:sym typeface="Calibri"/>
            </a:endParaRPr>
          </a:p>
        </p:txBody>
      </p:sp>
      <p:sp>
        <p:nvSpPr>
          <p:cNvPr id="180" name="Google Shape;180;ga80311f04c_1_90"/>
          <p:cNvSpPr txBox="1">
            <a:spLocks noGrp="1"/>
          </p:cNvSpPr>
          <p:nvPr>
            <p:ph type="title"/>
          </p:nvPr>
        </p:nvSpPr>
        <p:spPr>
          <a:xfrm>
            <a:off x="120775" y="83400"/>
            <a:ext cx="6194400" cy="7335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VIRTUAL STATION ROTATION</a:t>
            </a:r>
            <a:endParaRPr b="1" dirty="0"/>
          </a:p>
        </p:txBody>
      </p:sp>
      <p:pic>
        <p:nvPicPr>
          <p:cNvPr id="181" name="Google Shape;181;ga80311f04c_1_90"/>
          <p:cNvPicPr preferRelativeResize="0"/>
          <p:nvPr/>
        </p:nvPicPr>
        <p:blipFill>
          <a:blip r:embed="rId3">
            <a:alphaModFix/>
          </a:blip>
          <a:stretch>
            <a:fillRect/>
          </a:stretch>
        </p:blipFill>
        <p:spPr>
          <a:xfrm>
            <a:off x="-490700" y="4336541"/>
            <a:ext cx="8991602" cy="5059035"/>
          </a:xfrm>
          <a:prstGeom prst="rect">
            <a:avLst/>
          </a:prstGeom>
          <a:noFill/>
          <a:ln>
            <a:noFill/>
          </a:ln>
        </p:spPr>
      </p:pic>
      <p:pic>
        <p:nvPicPr>
          <p:cNvPr id="182" name="Google Shape;182;ga80311f04c_1_90">
            <a:hlinkClick r:id="" action="ppaction://noaction"/>
          </p:cNvPr>
          <p:cNvPicPr preferRelativeResize="0"/>
          <p:nvPr/>
        </p:nvPicPr>
        <p:blipFill>
          <a:blip r:embed="rId10">
            <a:alphaModFix/>
          </a:blip>
          <a:stretch>
            <a:fillRect/>
          </a:stretch>
        </p:blipFill>
        <p:spPr>
          <a:xfrm>
            <a:off x="1038636" y="4372763"/>
            <a:ext cx="264407" cy="271828"/>
          </a:xfrm>
          <a:prstGeom prst="rect">
            <a:avLst/>
          </a:prstGeom>
          <a:noFill/>
          <a:ln>
            <a:noFill/>
          </a:ln>
          <a:effectLst>
            <a:outerShdw blurRad="57150" dist="19050" dir="5400000" algn="bl" rotWithShape="0">
              <a:srgbClr val="000000">
                <a:alpha val="50000"/>
              </a:srgbClr>
            </a:outerShdw>
          </a:effectLst>
        </p:spPr>
      </p:pic>
      <p:pic>
        <p:nvPicPr>
          <p:cNvPr id="183" name="Google Shape;183;ga80311f04c_1_90">
            <a:hlinkClick r:id="" action="ppaction://noaction"/>
          </p:cNvPr>
          <p:cNvPicPr preferRelativeResize="0"/>
          <p:nvPr/>
        </p:nvPicPr>
        <p:blipFill>
          <a:blip r:embed="rId10">
            <a:alphaModFix/>
          </a:blip>
          <a:stretch>
            <a:fillRect/>
          </a:stretch>
        </p:blipFill>
        <p:spPr>
          <a:xfrm>
            <a:off x="2745261" y="4372763"/>
            <a:ext cx="264407" cy="271828"/>
          </a:xfrm>
          <a:prstGeom prst="rect">
            <a:avLst/>
          </a:prstGeom>
          <a:noFill/>
          <a:ln>
            <a:noFill/>
          </a:ln>
          <a:effectLst>
            <a:outerShdw blurRad="57150" dist="19050" dir="5400000" algn="bl" rotWithShape="0">
              <a:srgbClr val="000000">
                <a:alpha val="50000"/>
              </a:srgbClr>
            </a:outerShdw>
          </a:effectLst>
        </p:spPr>
      </p:pic>
      <p:pic>
        <p:nvPicPr>
          <p:cNvPr id="184" name="Google Shape;184;ga80311f04c_1_90">
            <a:hlinkClick r:id="" action="ppaction://noaction"/>
          </p:cNvPr>
          <p:cNvPicPr preferRelativeResize="0"/>
          <p:nvPr/>
        </p:nvPicPr>
        <p:blipFill>
          <a:blip r:embed="rId10">
            <a:alphaModFix/>
          </a:blip>
          <a:stretch>
            <a:fillRect/>
          </a:stretch>
        </p:blipFill>
        <p:spPr>
          <a:xfrm>
            <a:off x="4398011" y="4372763"/>
            <a:ext cx="264407" cy="271828"/>
          </a:xfrm>
          <a:prstGeom prst="rect">
            <a:avLst/>
          </a:prstGeom>
          <a:noFill/>
          <a:ln>
            <a:noFill/>
          </a:ln>
          <a:effectLst>
            <a:outerShdw blurRad="57150" dist="19050" dir="5400000" algn="bl" rotWithShape="0">
              <a:srgbClr val="000000">
                <a:alpha val="50000"/>
              </a:srgbClr>
            </a:outerShdw>
          </a:effectLst>
        </p:spPr>
      </p:pic>
      <p:pic>
        <p:nvPicPr>
          <p:cNvPr id="185" name="Google Shape;185;ga80311f04c_1_90">
            <a:hlinkClick r:id="" action="ppaction://noaction"/>
          </p:cNvPr>
          <p:cNvPicPr preferRelativeResize="0"/>
          <p:nvPr/>
        </p:nvPicPr>
        <p:blipFill>
          <a:blip r:embed="rId10">
            <a:alphaModFix/>
          </a:blip>
          <a:stretch>
            <a:fillRect/>
          </a:stretch>
        </p:blipFill>
        <p:spPr>
          <a:xfrm>
            <a:off x="6050761" y="4372763"/>
            <a:ext cx="264407" cy="271828"/>
          </a:xfrm>
          <a:prstGeom prst="rect">
            <a:avLst/>
          </a:prstGeom>
          <a:noFill/>
          <a:ln>
            <a:noFill/>
          </a:ln>
          <a:effectLst>
            <a:outerShdw blurRad="57150" dist="19050" dir="5400000" algn="bl" rotWithShape="0">
              <a:srgbClr val="000000">
                <a:alpha val="50000"/>
              </a:srgbClr>
            </a:outerShdw>
          </a:effectLst>
        </p:spPr>
      </p:pic>
      <p:pic>
        <p:nvPicPr>
          <p:cNvPr id="186" name="Google Shape;186;ga80311f04c_1_90">
            <a:hlinkClick r:id="" action="ppaction://noaction"/>
          </p:cNvPr>
          <p:cNvPicPr preferRelativeResize="0"/>
          <p:nvPr/>
        </p:nvPicPr>
        <p:blipFill>
          <a:blip r:embed="rId10">
            <a:alphaModFix/>
          </a:blip>
          <a:stretch>
            <a:fillRect/>
          </a:stretch>
        </p:blipFill>
        <p:spPr>
          <a:xfrm>
            <a:off x="7847211" y="4372763"/>
            <a:ext cx="264407" cy="27182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a80311f04c_1_115"/>
          <p:cNvSpPr txBox="1">
            <a:spLocks noGrp="1"/>
          </p:cNvSpPr>
          <p:nvPr>
            <p:ph type="title"/>
          </p:nvPr>
        </p:nvSpPr>
        <p:spPr>
          <a:xfrm>
            <a:off x="457200" y="180184"/>
            <a:ext cx="8229600" cy="857250"/>
          </a:xfrm>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b="1" dirty="0"/>
              <a:t>What Is UDL?</a:t>
            </a:r>
            <a:endParaRPr b="1" dirty="0"/>
          </a:p>
        </p:txBody>
      </p:sp>
      <p:sp>
        <p:nvSpPr>
          <p:cNvPr id="192" name="Google Shape;192;ga80311f04c_1_115"/>
          <p:cNvSpPr txBox="1">
            <a:spLocks noGrp="1"/>
          </p:cNvSpPr>
          <p:nvPr>
            <p:ph type="body" idx="1"/>
          </p:nvPr>
        </p:nvSpPr>
        <p:spPr>
          <a:xfrm>
            <a:off x="457200" y="735983"/>
            <a:ext cx="8229600" cy="4227333"/>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Universal Design for Learning (UDL) is a framework to improve and optimize teaching and learning for all people. It is based on scientific insights into how humans learn.</a:t>
            </a:r>
            <a:endParaRPr dirty="0"/>
          </a:p>
          <a:p>
            <a:pPr marL="0" lvl="0" indent="0" algn="l" rtl="0">
              <a:spcBef>
                <a:spcPts val="520"/>
              </a:spcBef>
              <a:spcAft>
                <a:spcPts val="0"/>
              </a:spcAft>
              <a:buNone/>
            </a:pPr>
            <a:r>
              <a:rPr lang="en-US" dirty="0"/>
              <a:t>UDL is designed to remove barriers for ALL learners.</a:t>
            </a:r>
            <a:endParaRPr dirty="0"/>
          </a:p>
          <a:p>
            <a:pPr marL="0" lvl="0" indent="0" algn="l" rtl="0">
              <a:spcBef>
                <a:spcPts val="520"/>
              </a:spcBef>
              <a:spcAft>
                <a:spcPts val="0"/>
              </a:spcAft>
              <a:buNone/>
            </a:pPr>
            <a:r>
              <a:rPr lang="en-US" dirty="0"/>
              <a:t>UDL looks at a lesson or activity at the beginning of the planning process and seeks to provide access for as wide an audience as possible, whereas differentiation makes changes to the lesson or activity to respond to particular student needs.</a:t>
            </a:r>
            <a:endParaRPr dirty="0"/>
          </a:p>
          <a:p>
            <a:pPr marL="0" lvl="0" indent="0" algn="l" rtl="0">
              <a:spcBef>
                <a:spcPts val="520"/>
              </a:spcBef>
              <a:spcAft>
                <a:spcPts val="0"/>
              </a:spcAft>
              <a:buNone/>
            </a:pPr>
            <a:r>
              <a:rPr lang="en-US" sz="1400" dirty="0"/>
              <a:t>Source: cast.org</a:t>
            </a:r>
            <a:endParaRPr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ga80311f04c_1_120"/>
          <p:cNvPicPr preferRelativeResize="0"/>
          <p:nvPr/>
        </p:nvPicPr>
        <p:blipFill>
          <a:blip r:embed="rId3">
            <a:alphaModFix/>
          </a:blip>
          <a:stretch>
            <a:fillRect/>
          </a:stretch>
        </p:blipFill>
        <p:spPr>
          <a:xfrm>
            <a:off x="1148475" y="0"/>
            <a:ext cx="6847049"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a80311f04c_1_124"/>
          <p:cNvSpPr txBox="1">
            <a:spLocks noGrp="1"/>
          </p:cNvSpPr>
          <p:nvPr>
            <p:ph type="subTitle" idx="1"/>
          </p:nvPr>
        </p:nvSpPr>
        <p:spPr>
          <a:xfrm>
            <a:off x="311700" y="2175449"/>
            <a:ext cx="8520600" cy="989781"/>
          </a:xfrm>
          <a:prstGeom prst="rect">
            <a:avLst/>
          </a:prstGeom>
        </p:spPr>
        <p:txBody>
          <a:bodyPr spcFirstLastPara="1" wrap="square" lIns="0" tIns="45700" rIns="18275" bIns="45700" anchor="t" anchorCtr="0">
            <a:noAutofit/>
          </a:bodyPr>
          <a:lstStyle/>
          <a:p>
            <a:pPr marL="0" lvl="0" indent="0" algn="ctr" rtl="0">
              <a:spcBef>
                <a:spcPts val="520"/>
              </a:spcBef>
              <a:spcAft>
                <a:spcPts val="0"/>
              </a:spcAft>
              <a:buNone/>
            </a:pPr>
            <a:r>
              <a:rPr lang="en-US" sz="5000" b="1" dirty="0"/>
              <a:t>Tier 1</a:t>
            </a:r>
            <a:endParaRPr sz="5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a80311f04c_1_128"/>
          <p:cNvSpPr txBox="1">
            <a:spLocks noGrp="1"/>
          </p:cNvSpPr>
          <p:nvPr>
            <p:ph type="title"/>
          </p:nvPr>
        </p:nvSpPr>
        <p:spPr>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sz="5000" b="1" dirty="0">
                <a:solidFill>
                  <a:srgbClr val="910D28"/>
                </a:solidFill>
              </a:rPr>
              <a:t>Create a Clear Structure</a:t>
            </a:r>
            <a:endParaRPr sz="5000" b="1" dirty="0">
              <a:solidFill>
                <a:srgbClr val="910D28"/>
              </a:solidFill>
            </a:endParaRPr>
          </a:p>
        </p:txBody>
      </p:sp>
      <p:sp>
        <p:nvSpPr>
          <p:cNvPr id="208" name="Google Shape;208;ga80311f04c_1_128"/>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Whether it is a document or your LMS course, a clear structure allows students to easily follow the format and know what to expect.</a:t>
            </a:r>
            <a:endParaRPr dirty="0"/>
          </a:p>
          <a:p>
            <a:pPr marL="0" lvl="0" indent="0" algn="l" rtl="0">
              <a:spcBef>
                <a:spcPts val="520"/>
              </a:spcBef>
              <a:spcAft>
                <a:spcPts val="0"/>
              </a:spcAft>
              <a:buNone/>
            </a:pPr>
            <a:r>
              <a:rPr lang="en-US" dirty="0"/>
              <a:t>It also allows screen readers to easily read the document that you provide.</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a80311f04c_1_133"/>
          <p:cNvSpPr txBox="1">
            <a:spLocks noGrp="1"/>
          </p:cNvSpPr>
          <p:nvPr>
            <p:ph type="title"/>
          </p:nvPr>
        </p:nvSpPr>
        <p:spPr>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sz="4800" b="1" dirty="0"/>
              <a:t>How to Create a Clear Structure</a:t>
            </a:r>
          </a:p>
        </p:txBody>
      </p:sp>
      <p:sp>
        <p:nvSpPr>
          <p:cNvPr id="214" name="Google Shape;214;ga80311f04c_1_133"/>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In a Google document:</a:t>
            </a:r>
          </a:p>
          <a:p>
            <a:pPr marL="0" lvl="0" indent="0" algn="l" rtl="0">
              <a:spcBef>
                <a:spcPts val="520"/>
              </a:spcBef>
              <a:spcAft>
                <a:spcPts val="0"/>
              </a:spcAft>
              <a:buNone/>
            </a:pPr>
            <a:r>
              <a:rPr lang="en-US" dirty="0"/>
              <a:t>Format &gt; Paragraph styles &gt;</a:t>
            </a:r>
          </a:p>
          <a:p>
            <a:pPr marL="457200" lvl="0" indent="-393700" algn="l" rtl="0">
              <a:spcBef>
                <a:spcPts val="520"/>
              </a:spcBef>
              <a:spcAft>
                <a:spcPts val="0"/>
              </a:spcAft>
              <a:buSzPts val="2600"/>
              <a:buChar char="•"/>
            </a:pPr>
            <a:r>
              <a:rPr lang="en-US" dirty="0"/>
              <a:t>Title</a:t>
            </a:r>
          </a:p>
          <a:p>
            <a:pPr marL="457200" lvl="0" indent="-393700" algn="l" rtl="0">
              <a:spcBef>
                <a:spcPts val="0"/>
              </a:spcBef>
              <a:spcAft>
                <a:spcPts val="0"/>
              </a:spcAft>
              <a:buSzPts val="2600"/>
              <a:buChar char="•"/>
            </a:pPr>
            <a:r>
              <a:rPr lang="en-US" dirty="0"/>
              <a:t>Subtitle</a:t>
            </a:r>
          </a:p>
          <a:p>
            <a:pPr marL="457200" lvl="0" indent="-393700" algn="l" rtl="0">
              <a:spcBef>
                <a:spcPts val="0"/>
              </a:spcBef>
              <a:spcAft>
                <a:spcPts val="0"/>
              </a:spcAft>
              <a:buSzPts val="2600"/>
              <a:buChar char="•"/>
            </a:pPr>
            <a:r>
              <a:rPr lang="en-US" dirty="0"/>
              <a:t>Heading</a:t>
            </a:r>
          </a:p>
          <a:p>
            <a:pPr marL="0" lvl="0" indent="0" algn="l" rtl="0">
              <a:spcBef>
                <a:spcPts val="520"/>
              </a:spcBef>
              <a:spcAft>
                <a:spcPts val="0"/>
              </a:spcAft>
              <a:buNone/>
            </a:pPr>
            <a:endParaRPr lang="en-US" dirty="0"/>
          </a:p>
          <a:p>
            <a:pPr marL="0" lvl="0" indent="0" algn="l" rtl="0">
              <a:spcBef>
                <a:spcPts val="520"/>
              </a:spcBef>
              <a:spcAft>
                <a:spcPts val="0"/>
              </a:spcAft>
              <a:buNone/>
            </a:pPr>
            <a:endParaRPr lang="en-US" dirty="0"/>
          </a:p>
        </p:txBody>
      </p:sp>
      <p:pic>
        <p:nvPicPr>
          <p:cNvPr id="215" name="Google Shape;215;ga80311f04c_1_133"/>
          <p:cNvPicPr preferRelativeResize="0"/>
          <p:nvPr/>
        </p:nvPicPr>
        <p:blipFill>
          <a:blip r:embed="rId3">
            <a:alphaModFix/>
          </a:blip>
          <a:stretch>
            <a:fillRect/>
          </a:stretch>
        </p:blipFill>
        <p:spPr>
          <a:xfrm>
            <a:off x="4757577" y="1451610"/>
            <a:ext cx="3810982" cy="2482205"/>
          </a:xfrm>
          <a:prstGeom prst="rect">
            <a:avLst/>
          </a:prstGeom>
          <a:noFill/>
          <a:ln w="19050" cap="flat" cmpd="sng">
            <a:solidFill>
              <a:srgbClr val="1155CC"/>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a80311f04c_1_139"/>
          <p:cNvSpPr txBox="1">
            <a:spLocks noGrp="1"/>
          </p:cNvSpPr>
          <p:nvPr>
            <p:ph type="title"/>
          </p:nvPr>
        </p:nvSpPr>
        <p:spPr>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sz="4800" b="1" dirty="0"/>
              <a:t>How to Create a Clear Structure</a:t>
            </a:r>
            <a:endParaRPr sz="4800" b="1" dirty="0"/>
          </a:p>
        </p:txBody>
      </p:sp>
      <p:sp>
        <p:nvSpPr>
          <p:cNvPr id="221" name="Google Shape;221;ga80311f04c_1_139"/>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In a Word document:</a:t>
            </a:r>
            <a:endParaRPr dirty="0"/>
          </a:p>
          <a:p>
            <a:pPr marL="0" lvl="0" indent="0" algn="l" rtl="0">
              <a:spcBef>
                <a:spcPts val="520"/>
              </a:spcBef>
              <a:spcAft>
                <a:spcPts val="0"/>
              </a:spcAft>
              <a:buNone/>
            </a:pPr>
            <a:r>
              <a:rPr lang="en-US" dirty="0"/>
              <a:t>Home &gt; Styles &gt;</a:t>
            </a:r>
            <a:endParaRPr dirty="0"/>
          </a:p>
          <a:p>
            <a:pPr marL="457200" lvl="0" indent="-393700" algn="l" rtl="0">
              <a:spcBef>
                <a:spcPts val="520"/>
              </a:spcBef>
              <a:spcAft>
                <a:spcPts val="0"/>
              </a:spcAft>
              <a:buSzPts val="2600"/>
              <a:buChar char="•"/>
            </a:pPr>
            <a:r>
              <a:rPr lang="en-US" dirty="0"/>
              <a:t>Title</a:t>
            </a:r>
            <a:endParaRPr dirty="0"/>
          </a:p>
          <a:p>
            <a:pPr marL="457200" lvl="0" indent="-393700" algn="l" rtl="0">
              <a:spcBef>
                <a:spcPts val="0"/>
              </a:spcBef>
              <a:spcAft>
                <a:spcPts val="0"/>
              </a:spcAft>
              <a:buSzPts val="2600"/>
              <a:buChar char="•"/>
            </a:pPr>
            <a:r>
              <a:rPr lang="en-US" dirty="0"/>
              <a:t>Subtitle</a:t>
            </a:r>
            <a:endParaRPr dirty="0"/>
          </a:p>
          <a:p>
            <a:pPr marL="457200" lvl="0" indent="-393700" algn="l" rtl="0">
              <a:spcBef>
                <a:spcPts val="0"/>
              </a:spcBef>
              <a:spcAft>
                <a:spcPts val="0"/>
              </a:spcAft>
              <a:buSzPts val="2600"/>
              <a:buChar char="•"/>
            </a:pPr>
            <a:r>
              <a:rPr lang="en-US" dirty="0"/>
              <a:t>Heading</a:t>
            </a:r>
            <a:endParaRPr dirty="0"/>
          </a:p>
          <a:p>
            <a:pPr marL="0" lvl="0" indent="0" algn="l" rtl="0">
              <a:spcBef>
                <a:spcPts val="520"/>
              </a:spcBef>
              <a:spcAft>
                <a:spcPts val="0"/>
              </a:spcAft>
              <a:buNone/>
            </a:pPr>
            <a:endParaRPr dirty="0"/>
          </a:p>
          <a:p>
            <a:pPr marL="0" lvl="0" indent="0" algn="l" rtl="0">
              <a:spcBef>
                <a:spcPts val="520"/>
              </a:spcBef>
              <a:spcAft>
                <a:spcPts val="0"/>
              </a:spcAft>
              <a:buNone/>
            </a:pPr>
            <a:endParaRPr dirty="0"/>
          </a:p>
        </p:txBody>
      </p:sp>
      <p:pic>
        <p:nvPicPr>
          <p:cNvPr id="222" name="Google Shape;222;ga80311f04c_1_139"/>
          <p:cNvPicPr preferRelativeResize="0"/>
          <p:nvPr/>
        </p:nvPicPr>
        <p:blipFill rotWithShape="1">
          <a:blip r:embed="rId3">
            <a:alphaModFix/>
          </a:blip>
          <a:srcRect t="10225"/>
          <a:stretch/>
        </p:blipFill>
        <p:spPr>
          <a:xfrm>
            <a:off x="2983423" y="2069024"/>
            <a:ext cx="4839644" cy="1426120"/>
          </a:xfrm>
          <a:prstGeom prst="rect">
            <a:avLst/>
          </a:prstGeom>
          <a:noFill/>
          <a:ln w="19050" cap="flat" cmpd="sng">
            <a:solidFill>
              <a:srgbClr val="1155CC"/>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a80311f04c_1_145"/>
          <p:cNvSpPr txBox="1">
            <a:spLocks noGrp="1"/>
          </p:cNvSpPr>
          <p:nvPr>
            <p:ph type="title"/>
          </p:nvPr>
        </p:nvSpPr>
        <p:spPr>
          <a:xfrm>
            <a:off x="457200" y="353657"/>
            <a:ext cx="8229600" cy="983382"/>
          </a:xfrm>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sz="3400" b="1" dirty="0">
                <a:solidFill>
                  <a:srgbClr val="910D28"/>
                </a:solidFill>
              </a:rPr>
              <a:t>Use Color Contrast and Avoid Moving Objects</a:t>
            </a:r>
            <a:endParaRPr sz="3400" b="1" dirty="0">
              <a:solidFill>
                <a:srgbClr val="910D28"/>
              </a:solidFill>
            </a:endParaRPr>
          </a:p>
        </p:txBody>
      </p:sp>
      <p:sp>
        <p:nvSpPr>
          <p:cNvPr id="228" name="Google Shape;228;ga80311f04c_1_145"/>
          <p:cNvSpPr txBox="1">
            <a:spLocks noGrp="1"/>
          </p:cNvSpPr>
          <p:nvPr>
            <p:ph type="body" idx="1"/>
          </p:nvPr>
        </p:nvSpPr>
        <p:spPr>
          <a:xfrm>
            <a:off x="366765" y="1015491"/>
            <a:ext cx="8229600" cy="329184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Readability is more important than being flashy.</a:t>
            </a:r>
            <a:endParaRPr dirty="0"/>
          </a:p>
          <a:p>
            <a:pPr marL="0" lvl="0" indent="0" algn="l" rtl="0">
              <a:spcBef>
                <a:spcPts val="520"/>
              </a:spcBef>
              <a:spcAft>
                <a:spcPts val="0"/>
              </a:spcAft>
              <a:buNone/>
            </a:pPr>
            <a:r>
              <a:rPr lang="en-US" dirty="0"/>
              <a:t>Two important factors to consider:</a:t>
            </a:r>
            <a:endParaRPr dirty="0"/>
          </a:p>
          <a:p>
            <a:pPr marL="457200" lvl="0" indent="-393700" algn="l" rtl="0">
              <a:spcBef>
                <a:spcPts val="520"/>
              </a:spcBef>
              <a:spcAft>
                <a:spcPts val="0"/>
              </a:spcAft>
              <a:buSzPts val="2600"/>
              <a:buChar char="•"/>
            </a:pPr>
            <a:r>
              <a:rPr lang="en-US" dirty="0"/>
              <a:t>The color contrast between text and background should be appropriate. Consider those with low vision, those who may be colorblind, or those whose migraines may be triggered by certain color combinations.  </a:t>
            </a:r>
            <a:endParaRPr dirty="0"/>
          </a:p>
          <a:p>
            <a:pPr marL="457200" lvl="0" indent="-393700" algn="l" rtl="0">
              <a:spcBef>
                <a:spcPts val="0"/>
              </a:spcBef>
              <a:spcAft>
                <a:spcPts val="0"/>
              </a:spcAft>
              <a:buSzPts val="2600"/>
              <a:buChar char="•"/>
            </a:pPr>
            <a:r>
              <a:rPr lang="en-US" dirty="0"/>
              <a:t>Rapidly moving images can be harmful to audience members with epilepsy or sensory processing issues.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774BB-7CA2-5924-BAAA-8DEC66AAF335}"/>
              </a:ext>
            </a:extLst>
          </p:cNvPr>
          <p:cNvSpPr>
            <a:spLocks noGrp="1"/>
          </p:cNvSpPr>
          <p:nvPr>
            <p:ph type="title"/>
          </p:nvPr>
        </p:nvSpPr>
        <p:spPr>
          <a:xfrm>
            <a:off x="457200" y="126132"/>
            <a:ext cx="8229600" cy="857250"/>
          </a:xfrm>
        </p:spPr>
        <p:txBody>
          <a:bodyPr>
            <a:normAutofit fontScale="90000"/>
          </a:bodyPr>
          <a:lstStyle/>
          <a:p>
            <a:r>
              <a:rPr lang="en-US" sz="3600" b="1" dirty="0">
                <a:solidFill>
                  <a:srgbClr val="910D28"/>
                </a:solidFill>
              </a:rPr>
              <a:t>Use Color Contrast and Avoid Moving Objects</a:t>
            </a:r>
            <a:endParaRPr lang="en-US" dirty="0"/>
          </a:p>
        </p:txBody>
      </p:sp>
      <p:sp>
        <p:nvSpPr>
          <p:cNvPr id="3" name="Text Placeholder 2">
            <a:extLst>
              <a:ext uri="{FF2B5EF4-FFF2-40B4-BE49-F238E27FC236}">
                <a16:creationId xmlns:a16="http://schemas.microsoft.com/office/drawing/2014/main" id="{5C0AA2AF-0BE5-736A-FF46-CCA1740B84FF}"/>
              </a:ext>
            </a:extLst>
          </p:cNvPr>
          <p:cNvSpPr>
            <a:spLocks noGrp="1"/>
          </p:cNvSpPr>
          <p:nvPr>
            <p:ph type="body" idx="1"/>
          </p:nvPr>
        </p:nvSpPr>
        <p:spPr>
          <a:xfrm>
            <a:off x="974690" y="1075227"/>
            <a:ext cx="6802734" cy="562654"/>
          </a:xfrm>
        </p:spPr>
        <p:txBody>
          <a:bodyPr>
            <a:noAutofit/>
          </a:bodyPr>
          <a:lstStyle/>
          <a:p>
            <a:pPr marL="63500" indent="0">
              <a:buNone/>
            </a:pPr>
            <a:r>
              <a:rPr lang="en-US" dirty="0"/>
              <a:t>https://</a:t>
            </a:r>
            <a:r>
              <a:rPr lang="en-US" dirty="0" err="1"/>
              <a:t>webaim.org</a:t>
            </a:r>
            <a:r>
              <a:rPr lang="en-US" dirty="0"/>
              <a:t>/resources/</a:t>
            </a:r>
            <a:r>
              <a:rPr lang="en-US" dirty="0" err="1"/>
              <a:t>contrastchecker</a:t>
            </a:r>
            <a:r>
              <a:rPr lang="en-US" dirty="0"/>
              <a:t>/</a:t>
            </a:r>
          </a:p>
        </p:txBody>
      </p:sp>
      <p:pic>
        <p:nvPicPr>
          <p:cNvPr id="4" name="Google Shape;235;ga80311f04c_1_150">
            <a:extLst>
              <a:ext uri="{FF2B5EF4-FFF2-40B4-BE49-F238E27FC236}">
                <a16:creationId xmlns:a16="http://schemas.microsoft.com/office/drawing/2014/main" id="{BFA4845B-5F09-8EEB-74D7-9E6E8AEA3F29}"/>
              </a:ext>
            </a:extLst>
          </p:cNvPr>
          <p:cNvPicPr preferRelativeResize="0"/>
          <p:nvPr/>
        </p:nvPicPr>
        <p:blipFill>
          <a:blip r:embed="rId3">
            <a:alphaModFix/>
          </a:blip>
          <a:stretch>
            <a:fillRect/>
          </a:stretch>
        </p:blipFill>
        <p:spPr>
          <a:xfrm>
            <a:off x="2817553" y="1680869"/>
            <a:ext cx="3508893" cy="3336499"/>
          </a:xfrm>
          <a:prstGeom prst="rect">
            <a:avLst/>
          </a:prstGeom>
          <a:noFill/>
          <a:ln w="19050" cap="flat" cmpd="sng">
            <a:solidFill>
              <a:srgbClr val="1155CC"/>
            </a:solidFill>
            <a:prstDash val="solid"/>
            <a:round/>
            <a:headEnd type="none" w="sm" len="sm"/>
            <a:tailEnd type="none" w="sm" len="sm"/>
          </a:ln>
        </p:spPr>
      </p:pic>
    </p:spTree>
    <p:extLst>
      <p:ext uri="{BB962C8B-B14F-4D97-AF65-F5344CB8AC3E}">
        <p14:creationId xmlns:p14="http://schemas.microsoft.com/office/powerpoint/2010/main" val="31830667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a80311f04c_1_156"/>
          <p:cNvSpPr txBox="1">
            <a:spLocks noGrp="1"/>
          </p:cNvSpPr>
          <p:nvPr>
            <p:ph type="subTitle" idx="1"/>
          </p:nvPr>
        </p:nvSpPr>
        <p:spPr>
          <a:xfrm>
            <a:off x="311700" y="2175450"/>
            <a:ext cx="8520600" cy="792600"/>
          </a:xfrm>
          <a:prstGeom prst="rect">
            <a:avLst/>
          </a:prstGeom>
        </p:spPr>
        <p:txBody>
          <a:bodyPr spcFirstLastPara="1" wrap="square" lIns="0" tIns="45700" rIns="18275" bIns="45700" anchor="t" anchorCtr="0">
            <a:noAutofit/>
          </a:bodyPr>
          <a:lstStyle/>
          <a:p>
            <a:pPr marL="0" lvl="0" indent="0" algn="ctr" rtl="0">
              <a:spcBef>
                <a:spcPts val="520"/>
              </a:spcBef>
              <a:spcAft>
                <a:spcPts val="0"/>
              </a:spcAft>
              <a:buNone/>
            </a:pPr>
            <a:r>
              <a:rPr lang="en-US" sz="5000" b="1" dirty="0"/>
              <a:t>Tier 2</a:t>
            </a:r>
            <a:endParaRPr sz="5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ctrTitle"/>
          </p:nvPr>
        </p:nvSpPr>
        <p:spPr>
          <a:xfrm>
            <a:off x="565139" y="894303"/>
            <a:ext cx="7851648" cy="1591485"/>
          </a:xfrm>
          <a:prstGeom prst="rect">
            <a:avLst/>
          </a:prstGeom>
          <a:noFill/>
          <a:ln>
            <a:noFill/>
          </a:ln>
        </p:spPr>
        <p:txBody>
          <a:bodyPr spcFirstLastPara="1" wrap="square" lIns="0" tIns="0" rIns="18275" bIns="0" anchor="b" anchorCtr="0">
            <a:noAutofit/>
          </a:bodyPr>
          <a:lstStyle/>
          <a:p>
            <a:pPr marL="0" lvl="0" indent="0" algn="ctr" rtl="0">
              <a:spcBef>
                <a:spcPts val="0"/>
              </a:spcBef>
              <a:spcAft>
                <a:spcPts val="0"/>
              </a:spcAft>
              <a:buClr>
                <a:schemeClr val="dk1"/>
              </a:buClr>
              <a:buSzPts val="1100"/>
              <a:buFont typeface="Arial"/>
              <a:buNone/>
            </a:pPr>
            <a:r>
              <a:rPr lang="en-US" b="1" dirty="0">
                <a:ea typeface="Montserrat"/>
                <a:cs typeface="Montserrat"/>
                <a:sym typeface="Montserrat"/>
              </a:rPr>
              <a:t>UDL: Access for Diverse Learners</a:t>
            </a:r>
            <a:endParaRPr b="1"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a80311f04c_1_160"/>
          <p:cNvSpPr txBox="1">
            <a:spLocks noGrp="1"/>
          </p:cNvSpPr>
          <p:nvPr>
            <p:ph type="title"/>
          </p:nvPr>
        </p:nvSpPr>
        <p:spPr>
          <a:xfrm>
            <a:off x="457200" y="464058"/>
            <a:ext cx="8229600" cy="857250"/>
          </a:xfrm>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sz="5000" b="1" dirty="0">
                <a:solidFill>
                  <a:srgbClr val="910D28"/>
                </a:solidFill>
              </a:rPr>
              <a:t>Create Clear Directions</a:t>
            </a:r>
            <a:endParaRPr sz="5000" b="1" dirty="0">
              <a:solidFill>
                <a:srgbClr val="910D28"/>
              </a:solidFill>
            </a:endParaRPr>
          </a:p>
        </p:txBody>
      </p:sp>
      <p:sp>
        <p:nvSpPr>
          <p:cNvPr id="246" name="Google Shape;246;ga80311f04c_1_160"/>
          <p:cNvSpPr txBox="1">
            <a:spLocks noGrp="1"/>
          </p:cNvSpPr>
          <p:nvPr>
            <p:ph type="body" idx="1"/>
          </p:nvPr>
        </p:nvSpPr>
        <p:spPr>
          <a:xfrm>
            <a:off x="457200" y="1321308"/>
            <a:ext cx="8229600" cy="329184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2500" dirty="0"/>
              <a:t>Provide clear directions in multiple formats.  </a:t>
            </a:r>
            <a:endParaRPr sz="2500" dirty="0"/>
          </a:p>
          <a:p>
            <a:pPr marL="0" lvl="0" indent="0" algn="l" rtl="0">
              <a:spcBef>
                <a:spcPts val="520"/>
              </a:spcBef>
              <a:spcAft>
                <a:spcPts val="0"/>
              </a:spcAft>
              <a:buNone/>
            </a:pPr>
            <a:r>
              <a:rPr lang="en-US" sz="2500" dirty="0"/>
              <a:t>Providing directions in more than one format gives students multiple ways to access the information you want to convey and helps them understand exactly what is expected of them.</a:t>
            </a:r>
            <a:endParaRPr sz="2500" dirty="0"/>
          </a:p>
          <a:p>
            <a:pPr marL="0" lvl="0" indent="0" algn="l" rtl="0">
              <a:spcBef>
                <a:spcPts val="520"/>
              </a:spcBef>
              <a:spcAft>
                <a:spcPts val="0"/>
              </a:spcAft>
              <a:buNone/>
            </a:pPr>
            <a:r>
              <a:rPr lang="en-US" sz="2500" dirty="0"/>
              <a:t>Online communication is often not as clear as in-person communication. Front-loading the directions is an essential and effective way of ensuring that students have what </a:t>
            </a:r>
          </a:p>
          <a:p>
            <a:pPr marL="0" lvl="0" indent="0" algn="l" rtl="0">
              <a:spcBef>
                <a:spcPts val="520"/>
              </a:spcBef>
              <a:spcAft>
                <a:spcPts val="0"/>
              </a:spcAft>
              <a:buNone/>
            </a:pPr>
            <a:r>
              <a:rPr lang="en-US" sz="2500" dirty="0"/>
              <a:t>they need.</a:t>
            </a:r>
            <a:endParaRPr sz="2500" dirty="0"/>
          </a:p>
        </p:txBody>
      </p:sp>
      <p:pic>
        <p:nvPicPr>
          <p:cNvPr id="247" name="Google Shape;247;ga80311f04c_1_160"/>
          <p:cNvPicPr preferRelativeResize="0"/>
          <p:nvPr/>
        </p:nvPicPr>
        <p:blipFill>
          <a:blip r:embed="rId3">
            <a:alphaModFix/>
          </a:blip>
          <a:stretch>
            <a:fillRect/>
          </a:stretch>
        </p:blipFill>
        <p:spPr>
          <a:xfrm>
            <a:off x="7203885" y="400050"/>
            <a:ext cx="638258" cy="1461266"/>
          </a:xfrm>
          <a:prstGeom prst="rect">
            <a:avLst/>
          </a:prstGeom>
          <a:noFill/>
          <a:ln w="19050" cap="flat" cmpd="sng">
            <a:solidFill>
              <a:srgbClr val="1155CC"/>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a80311f04c_1_166"/>
          <p:cNvSpPr txBox="1">
            <a:spLocks noGrp="1"/>
          </p:cNvSpPr>
          <p:nvPr>
            <p:ph type="title"/>
          </p:nvPr>
        </p:nvSpPr>
        <p:spPr>
          <a:prstGeom prst="rect">
            <a:avLst/>
          </a:prstGeom>
        </p:spPr>
        <p:txBody>
          <a:bodyPr spcFirstLastPara="1" wrap="square" lIns="91400" tIns="91400" rIns="91400" bIns="91400" anchor="ctr" anchorCtr="0">
            <a:noAutofit/>
            <a:scene3d>
              <a:camera prst="orthographicFront"/>
              <a:lightRig rig="soft" dir="t">
                <a:rot lat="0" lon="0" rev="15600000"/>
              </a:lightRig>
            </a:scene3d>
            <a:sp3d extrusionH="57150" prstMaterial="softEdge">
              <a:bevelT w="25400" h="38100"/>
            </a:sp3d>
          </a:bodyPr>
          <a:lstStyle/>
          <a:p>
            <a:pPr marL="0" lvl="0" indent="0" algn="l" rtl="0">
              <a:spcBef>
                <a:spcPts val="0"/>
              </a:spcBef>
              <a:spcAft>
                <a:spcPts val="0"/>
              </a:spcAft>
              <a:buNone/>
            </a:pPr>
            <a:r>
              <a:rPr lang="en-US" b="1" dirty="0">
                <a:ln/>
              </a:rPr>
              <a:t>Create Clear Directions: Two Examples</a:t>
            </a:r>
            <a:endParaRPr b="1" dirty="0">
              <a:ln/>
            </a:endParaRPr>
          </a:p>
        </p:txBody>
      </p:sp>
      <p:sp>
        <p:nvSpPr>
          <p:cNvPr id="253" name="Google Shape;253;ga80311f04c_1_166"/>
          <p:cNvSpPr txBox="1">
            <a:spLocks noGrp="1"/>
          </p:cNvSpPr>
          <p:nvPr>
            <p:ph type="body" idx="1"/>
          </p:nvPr>
        </p:nvSpPr>
        <p:spPr>
          <a:xfrm>
            <a:off x="398754" y="1540412"/>
            <a:ext cx="3893736" cy="2619605"/>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US" sz="2400" dirty="0"/>
              <a:t>Complete the worksheet below. Answer the questions and submit.</a:t>
            </a:r>
            <a:endParaRPr sz="2400" dirty="0"/>
          </a:p>
        </p:txBody>
      </p:sp>
      <p:sp>
        <p:nvSpPr>
          <p:cNvPr id="254" name="Google Shape;254;ga80311f04c_1_166"/>
          <p:cNvSpPr txBox="1">
            <a:spLocks noGrp="1"/>
          </p:cNvSpPr>
          <p:nvPr>
            <p:ph type="body" idx="4294967295"/>
          </p:nvPr>
        </p:nvSpPr>
        <p:spPr>
          <a:xfrm>
            <a:off x="4572000" y="1438572"/>
            <a:ext cx="3976687" cy="2890911"/>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US" sz="2400" b="1" dirty="0"/>
              <a:t>What to do:</a:t>
            </a:r>
            <a:r>
              <a:rPr lang="en-US" sz="2400" dirty="0"/>
              <a:t> Answer each question in complete sentences.</a:t>
            </a:r>
            <a:endParaRPr sz="2400" dirty="0"/>
          </a:p>
          <a:p>
            <a:pPr marL="0" lvl="0" indent="0" algn="l" rtl="0">
              <a:spcBef>
                <a:spcPts val="520"/>
              </a:spcBef>
              <a:spcAft>
                <a:spcPts val="0"/>
              </a:spcAft>
              <a:buNone/>
            </a:pPr>
            <a:r>
              <a:rPr lang="en-US" sz="2400" b="1" dirty="0"/>
              <a:t>Why: </a:t>
            </a:r>
            <a:r>
              <a:rPr lang="en-US" sz="2400" dirty="0"/>
              <a:t>Provide text evidence to support inferences.</a:t>
            </a:r>
            <a:endParaRPr sz="2400" dirty="0"/>
          </a:p>
          <a:p>
            <a:pPr marL="0" lvl="0" indent="0" algn="l" rtl="0">
              <a:spcBef>
                <a:spcPts val="520"/>
              </a:spcBef>
              <a:spcAft>
                <a:spcPts val="0"/>
              </a:spcAft>
              <a:buNone/>
            </a:pPr>
            <a:r>
              <a:rPr lang="en-US" sz="2400" b="1" dirty="0"/>
              <a:t>How</a:t>
            </a:r>
            <a:r>
              <a:rPr lang="en-US" sz="2400" dirty="0"/>
              <a:t>-</a:t>
            </a:r>
            <a:r>
              <a:rPr lang="en-US" sz="2400" b="1" dirty="0"/>
              <a:t>to: </a:t>
            </a:r>
            <a:r>
              <a:rPr lang="en-US" sz="2400" dirty="0"/>
              <a:t>See first completed example.</a:t>
            </a:r>
            <a:endParaRP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a80311f04c_1_172"/>
          <p:cNvSpPr txBox="1">
            <a:spLocks noGrp="1"/>
          </p:cNvSpPr>
          <p:nvPr>
            <p:ph type="title"/>
          </p:nvPr>
        </p:nvSpPr>
        <p:spPr>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sz="5000" b="1" dirty="0"/>
              <a:t>Create Clear Directions</a:t>
            </a:r>
            <a:endParaRPr sz="5000" b="1" dirty="0"/>
          </a:p>
        </p:txBody>
      </p:sp>
      <p:sp>
        <p:nvSpPr>
          <p:cNvPr id="260" name="Google Shape;260;ga80311f04c_1_172"/>
          <p:cNvSpPr txBox="1">
            <a:spLocks noGrp="1"/>
          </p:cNvSpPr>
          <p:nvPr>
            <p:ph type="body" idx="1"/>
          </p:nvPr>
        </p:nvSpPr>
        <p:spPr>
          <a:xfrm>
            <a:off x="457200" y="1451609"/>
            <a:ext cx="8229600" cy="3441937"/>
          </a:xfrm>
          <a:prstGeom prst="rect">
            <a:avLst/>
          </a:prstGeom>
        </p:spPr>
        <p:txBody>
          <a:bodyPr spcFirstLastPara="1" wrap="square" lIns="91425" tIns="45700" rIns="91425" bIns="45700" anchor="t" anchorCtr="0">
            <a:noAutofit/>
          </a:bodyPr>
          <a:lstStyle/>
          <a:p>
            <a:pPr marL="457200" lvl="0" indent="-381000" algn="l" rtl="0">
              <a:spcBef>
                <a:spcPts val="520"/>
              </a:spcBef>
              <a:spcAft>
                <a:spcPts val="0"/>
              </a:spcAft>
              <a:buSzPts val="2400"/>
              <a:buChar char="•"/>
            </a:pPr>
            <a:r>
              <a:rPr lang="en-US" sz="3600" dirty="0"/>
              <a:t>Consider creating a short video explaining the directions and answering questions you expect students to answer on the assignment.</a:t>
            </a:r>
            <a:endParaRPr sz="3600" dirty="0"/>
          </a:p>
          <a:p>
            <a:pPr marL="457200" lvl="0" indent="-381000" algn="l" rtl="0">
              <a:spcBef>
                <a:spcPts val="0"/>
              </a:spcBef>
              <a:spcAft>
                <a:spcPts val="0"/>
              </a:spcAft>
              <a:buSzPts val="2400"/>
              <a:buChar char="•"/>
            </a:pPr>
            <a:r>
              <a:rPr lang="en-US" sz="3600" dirty="0"/>
              <a:t>Provide a rubric where appropriate.</a:t>
            </a:r>
            <a:endParaRPr sz="3600" dirty="0"/>
          </a:p>
          <a:p>
            <a:pPr marL="457200" lvl="0" indent="-381000" algn="l" rtl="0">
              <a:spcBef>
                <a:spcPts val="0"/>
              </a:spcBef>
              <a:spcAft>
                <a:spcPts val="0"/>
              </a:spcAft>
              <a:buSzPts val="2400"/>
              <a:buChar char="•"/>
            </a:pPr>
            <a:r>
              <a:rPr lang="en-US" sz="3600" dirty="0"/>
              <a:t>Provide exemplars if available.</a:t>
            </a:r>
            <a:endParaRPr sz="3600" dirty="0"/>
          </a:p>
          <a:p>
            <a:pPr marL="0" lvl="0" indent="0" algn="l" rtl="0">
              <a:spcBef>
                <a:spcPts val="520"/>
              </a:spcBef>
              <a:spcAft>
                <a:spcPts val="0"/>
              </a:spcAft>
              <a:buNone/>
            </a:pPr>
            <a:endParaRPr sz="2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a80311f04c_1_177"/>
          <p:cNvSpPr txBox="1">
            <a:spLocks noGrp="1"/>
          </p:cNvSpPr>
          <p:nvPr>
            <p:ph type="title"/>
          </p:nvPr>
        </p:nvSpPr>
        <p:spPr>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b="1" dirty="0">
                <a:solidFill>
                  <a:srgbClr val="910D28"/>
                </a:solidFill>
              </a:rPr>
              <a:t>Chunk Large Amounts of Information</a:t>
            </a:r>
            <a:endParaRPr b="1" dirty="0">
              <a:solidFill>
                <a:srgbClr val="910D28"/>
              </a:solidFill>
            </a:endParaRPr>
          </a:p>
        </p:txBody>
      </p:sp>
      <p:sp>
        <p:nvSpPr>
          <p:cNvPr id="266" name="Google Shape;266;ga80311f04c_1_177"/>
          <p:cNvSpPr txBox="1">
            <a:spLocks noGrp="1"/>
          </p:cNvSpPr>
          <p:nvPr>
            <p:ph type="body" idx="1"/>
          </p:nvPr>
        </p:nvSpPr>
        <p:spPr>
          <a:xfrm>
            <a:off x="457200" y="1025407"/>
            <a:ext cx="8229600" cy="399877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2400" dirty="0"/>
              <a:t>When confronted with a wall of text or problems to solve, it can be overwhelming for many students.</a:t>
            </a:r>
            <a:endParaRPr sz="2400" dirty="0"/>
          </a:p>
          <a:p>
            <a:pPr marL="457200" lvl="0" indent="-387350" algn="l" rtl="0">
              <a:spcBef>
                <a:spcPts val="520"/>
              </a:spcBef>
              <a:spcAft>
                <a:spcPts val="0"/>
              </a:spcAft>
              <a:buSzPts val="2500"/>
              <a:buChar char="•"/>
            </a:pPr>
            <a:r>
              <a:rPr lang="en-US" sz="2400" dirty="0"/>
              <a:t>Consider ways to chunk the information into manageable parts.</a:t>
            </a:r>
            <a:endParaRPr sz="2400" dirty="0"/>
          </a:p>
          <a:p>
            <a:pPr marL="457200" lvl="0" indent="-387350" algn="l" rtl="0">
              <a:spcBef>
                <a:spcPts val="0"/>
              </a:spcBef>
              <a:spcAft>
                <a:spcPts val="0"/>
              </a:spcAft>
              <a:buSzPts val="2500"/>
              <a:buChar char="•"/>
            </a:pPr>
            <a:r>
              <a:rPr lang="en-US" sz="2400" dirty="0"/>
              <a:t>If this is a document you are creating, consider using headings and/or subheadings.</a:t>
            </a:r>
            <a:endParaRPr sz="2400" dirty="0"/>
          </a:p>
          <a:p>
            <a:pPr marL="457200" lvl="0" indent="-387350" algn="l" rtl="0">
              <a:spcBef>
                <a:spcPts val="0"/>
              </a:spcBef>
              <a:spcAft>
                <a:spcPts val="0"/>
              </a:spcAft>
              <a:buSzPts val="2500"/>
              <a:buChar char="•"/>
            </a:pPr>
            <a:r>
              <a:rPr lang="en-US" sz="2400" dirty="0"/>
              <a:t>If this is not a self-created text, consider where it might be best to chunk the information. </a:t>
            </a:r>
            <a:endParaRPr sz="2400" dirty="0"/>
          </a:p>
          <a:p>
            <a:pPr marL="457200" lvl="0" indent="-387350" algn="l" rtl="0">
              <a:spcBef>
                <a:spcPts val="0"/>
              </a:spcBef>
              <a:spcAft>
                <a:spcPts val="0"/>
              </a:spcAft>
              <a:buSzPts val="2500"/>
              <a:buChar char="•"/>
            </a:pPr>
            <a:r>
              <a:rPr lang="en-US" sz="2400" dirty="0"/>
              <a:t>Provide breaks between chunks to give students an opportunity to process the information.</a:t>
            </a:r>
            <a:endParaRPr sz="2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a80311f04c_1_182"/>
          <p:cNvSpPr txBox="1">
            <a:spLocks noGrp="1"/>
          </p:cNvSpPr>
          <p:nvPr>
            <p:ph type="title"/>
          </p:nvPr>
        </p:nvSpPr>
        <p:spPr>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sz="3500" b="1" dirty="0"/>
              <a:t>Chunk Large Amounts of Information</a:t>
            </a:r>
            <a:endParaRPr sz="3500" b="1" dirty="0"/>
          </a:p>
        </p:txBody>
      </p:sp>
      <p:sp>
        <p:nvSpPr>
          <p:cNvPr id="272" name="Google Shape;272;ga80311f04c_1_182"/>
          <p:cNvSpPr txBox="1">
            <a:spLocks noGrp="1"/>
          </p:cNvSpPr>
          <p:nvPr>
            <p:ph type="body" idx="1"/>
          </p:nvPr>
        </p:nvSpPr>
        <p:spPr>
          <a:xfrm>
            <a:off x="457200" y="1265064"/>
            <a:ext cx="4174067" cy="3291840"/>
          </a:xfrm>
          <a:prstGeom prst="rect">
            <a:avLst/>
          </a:prstGeom>
        </p:spPr>
        <p:txBody>
          <a:bodyPr spcFirstLastPara="1" wrap="square" lIns="91425" tIns="45700" rIns="91425" bIns="45700" anchor="t" anchorCtr="0">
            <a:noAutofit/>
          </a:bodyPr>
          <a:lstStyle/>
          <a:p>
            <a:pPr marL="457200" lvl="0" indent="-381000" algn="l" rtl="0">
              <a:spcBef>
                <a:spcPts val="520"/>
              </a:spcBef>
              <a:spcAft>
                <a:spcPts val="0"/>
              </a:spcAft>
              <a:buSzPts val="2400"/>
              <a:buChar char="•"/>
            </a:pPr>
            <a:r>
              <a:rPr lang="en-US" sz="2400" dirty="0"/>
              <a:t>Consider how you want students to process the information you have chunked.</a:t>
            </a:r>
            <a:endParaRPr sz="2400" dirty="0"/>
          </a:p>
          <a:p>
            <a:pPr marL="457200" lvl="0" indent="-381000" algn="l" rtl="0">
              <a:spcBef>
                <a:spcPts val="0"/>
              </a:spcBef>
              <a:spcAft>
                <a:spcPts val="0"/>
              </a:spcAft>
              <a:buSzPts val="2400"/>
              <a:buChar char="•"/>
            </a:pPr>
            <a:r>
              <a:rPr lang="en-US" sz="2400" dirty="0"/>
              <a:t>Consider how long each chunk of information will take to read or learn.</a:t>
            </a:r>
            <a:endParaRPr sz="2400" dirty="0"/>
          </a:p>
          <a:p>
            <a:pPr marL="457200" lvl="0" indent="-381000" algn="l" rtl="0">
              <a:spcBef>
                <a:spcPts val="0"/>
              </a:spcBef>
              <a:spcAft>
                <a:spcPts val="0"/>
              </a:spcAft>
              <a:buSzPts val="2400"/>
              <a:buChar char="•"/>
            </a:pPr>
            <a:r>
              <a:rPr lang="en-US" sz="2400" dirty="0"/>
              <a:t>Consider how to make explicit connections between chunks or sections.</a:t>
            </a:r>
            <a:endParaRPr sz="2400" dirty="0"/>
          </a:p>
        </p:txBody>
      </p:sp>
      <p:sp>
        <p:nvSpPr>
          <p:cNvPr id="273" name="Google Shape;273;ga80311f04c_1_182"/>
          <p:cNvSpPr txBox="1"/>
          <p:nvPr/>
        </p:nvSpPr>
        <p:spPr>
          <a:xfrm>
            <a:off x="5147850" y="1336032"/>
            <a:ext cx="2492100" cy="1530900"/>
          </a:xfrm>
          <a:prstGeom prst="rect">
            <a:avLst/>
          </a:prstGeom>
          <a:solidFill>
            <a:srgbClr val="004F9A"/>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74" name="Google Shape;274;ga80311f04c_1_182"/>
          <p:cNvSpPr txBox="1"/>
          <p:nvPr/>
        </p:nvSpPr>
        <p:spPr>
          <a:xfrm>
            <a:off x="3512950" y="3274350"/>
            <a:ext cx="3791400" cy="14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75" name="Google Shape;275;ga80311f04c_1_182"/>
          <p:cNvSpPr txBox="1"/>
          <p:nvPr/>
        </p:nvSpPr>
        <p:spPr>
          <a:xfrm>
            <a:off x="5147850" y="3508863"/>
            <a:ext cx="2492100" cy="212100"/>
          </a:xfrm>
          <a:prstGeom prst="rect">
            <a:avLst/>
          </a:prstGeom>
          <a:solidFill>
            <a:srgbClr val="004F9A"/>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76" name="Google Shape;276;ga80311f04c_1_182"/>
          <p:cNvSpPr txBox="1"/>
          <p:nvPr/>
        </p:nvSpPr>
        <p:spPr>
          <a:xfrm>
            <a:off x="5147850" y="3809663"/>
            <a:ext cx="2492100" cy="59700"/>
          </a:xfrm>
          <a:prstGeom prst="rect">
            <a:avLst/>
          </a:prstGeom>
          <a:solidFill>
            <a:srgbClr val="C2FE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77" name="Google Shape;277;ga80311f04c_1_182"/>
          <p:cNvSpPr txBox="1"/>
          <p:nvPr/>
        </p:nvSpPr>
        <p:spPr>
          <a:xfrm>
            <a:off x="5147850" y="3935675"/>
            <a:ext cx="2492100" cy="145800"/>
          </a:xfrm>
          <a:prstGeom prst="rect">
            <a:avLst/>
          </a:prstGeom>
          <a:solidFill>
            <a:srgbClr val="0097A7"/>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78" name="Google Shape;278;ga80311f04c_1_182"/>
          <p:cNvSpPr txBox="1"/>
          <p:nvPr/>
        </p:nvSpPr>
        <p:spPr>
          <a:xfrm>
            <a:off x="5147850" y="4258875"/>
            <a:ext cx="2492100" cy="212100"/>
          </a:xfrm>
          <a:prstGeom prst="rect">
            <a:avLst/>
          </a:prstGeom>
          <a:solidFill>
            <a:srgbClr val="18439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79" name="Google Shape;279;ga80311f04c_1_182"/>
          <p:cNvSpPr txBox="1"/>
          <p:nvPr/>
        </p:nvSpPr>
        <p:spPr>
          <a:xfrm>
            <a:off x="5147850" y="4597000"/>
            <a:ext cx="2492100" cy="212100"/>
          </a:xfrm>
          <a:prstGeom prst="rect">
            <a:avLst/>
          </a:prstGeom>
          <a:solidFill>
            <a:srgbClr val="C0F3F4"/>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80" name="Google Shape;280;ga80311f04c_1_182"/>
          <p:cNvSpPr txBox="1"/>
          <p:nvPr/>
        </p:nvSpPr>
        <p:spPr>
          <a:xfrm>
            <a:off x="5147850" y="4935125"/>
            <a:ext cx="2492100" cy="59700"/>
          </a:xfrm>
          <a:prstGeom prst="rect">
            <a:avLst/>
          </a:prstGeom>
          <a:solidFill>
            <a:srgbClr val="C2FE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a80311f04c_1_195"/>
          <p:cNvSpPr txBox="1">
            <a:spLocks noGrp="1"/>
          </p:cNvSpPr>
          <p:nvPr>
            <p:ph type="subTitle" idx="1"/>
          </p:nvPr>
        </p:nvSpPr>
        <p:spPr>
          <a:xfrm>
            <a:off x="311700" y="2175450"/>
            <a:ext cx="8520600" cy="792600"/>
          </a:xfrm>
          <a:prstGeom prst="rect">
            <a:avLst/>
          </a:prstGeom>
        </p:spPr>
        <p:txBody>
          <a:bodyPr spcFirstLastPara="1" wrap="square" lIns="0" tIns="45700" rIns="18275" bIns="45700" anchor="t" anchorCtr="0">
            <a:noAutofit/>
          </a:bodyPr>
          <a:lstStyle/>
          <a:p>
            <a:pPr marL="0" lvl="0" indent="0" algn="ctr" rtl="0">
              <a:spcBef>
                <a:spcPts val="520"/>
              </a:spcBef>
              <a:spcAft>
                <a:spcPts val="0"/>
              </a:spcAft>
              <a:buNone/>
            </a:pPr>
            <a:r>
              <a:rPr lang="en-US" sz="5000" b="1" dirty="0"/>
              <a:t>Tier 3</a:t>
            </a:r>
            <a:endParaRPr sz="5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a80311f04c_1_199"/>
          <p:cNvSpPr txBox="1">
            <a:spLocks noGrp="1"/>
          </p:cNvSpPr>
          <p:nvPr>
            <p:ph type="title"/>
          </p:nvPr>
        </p:nvSpPr>
        <p:spPr>
          <a:xfrm>
            <a:off x="457200" y="214799"/>
            <a:ext cx="8229600" cy="857250"/>
          </a:xfrm>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sz="5000" b="1" dirty="0">
                <a:solidFill>
                  <a:srgbClr val="910D28"/>
                </a:solidFill>
              </a:rPr>
              <a:t>Create Descriptive Links</a:t>
            </a:r>
            <a:endParaRPr sz="5000" b="1" dirty="0">
              <a:solidFill>
                <a:srgbClr val="910D28"/>
              </a:solidFill>
            </a:endParaRPr>
          </a:p>
        </p:txBody>
      </p:sp>
      <p:sp>
        <p:nvSpPr>
          <p:cNvPr id="291" name="Google Shape;291;ga80311f04c_1_199"/>
          <p:cNvSpPr txBox="1">
            <a:spLocks noGrp="1"/>
          </p:cNvSpPr>
          <p:nvPr>
            <p:ph type="body" idx="1"/>
          </p:nvPr>
        </p:nvSpPr>
        <p:spPr>
          <a:xfrm>
            <a:off x="457200" y="925829"/>
            <a:ext cx="8229600" cy="4002871"/>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When creating hyperlinks, ensure that the links are descriptive and clearly convey the destination of the link.</a:t>
            </a:r>
            <a:endParaRPr dirty="0"/>
          </a:p>
          <a:p>
            <a:pPr marL="457200" lvl="0" indent="-393700" algn="l" rtl="0">
              <a:spcBef>
                <a:spcPts val="0"/>
              </a:spcBef>
              <a:spcAft>
                <a:spcPts val="0"/>
              </a:spcAft>
              <a:buSzPts val="2600"/>
              <a:buChar char="•"/>
            </a:pPr>
            <a:r>
              <a:rPr lang="en-US" dirty="0"/>
              <a:t>Screen readers do not discriminate when reading hyperlinks.</a:t>
            </a:r>
            <a:endParaRPr sz="800" dirty="0"/>
          </a:p>
          <a:p>
            <a:pPr marL="0" lvl="0" indent="0" algn="l" rtl="0">
              <a:spcBef>
                <a:spcPts val="1000"/>
              </a:spcBef>
              <a:spcAft>
                <a:spcPts val="0"/>
              </a:spcAft>
              <a:buNone/>
            </a:pPr>
            <a:r>
              <a:rPr lang="en-US" sz="2400" dirty="0"/>
              <a:t>NON-EXAMPLE: For more information, click </a:t>
            </a:r>
            <a:r>
              <a:rPr lang="en-US" sz="2400" u="sng" dirty="0"/>
              <a:t>here</a:t>
            </a:r>
            <a:r>
              <a:rPr lang="en-US" sz="2400" dirty="0"/>
              <a:t>.</a:t>
            </a:r>
            <a:endParaRPr sz="2400" dirty="0"/>
          </a:p>
          <a:p>
            <a:pPr marL="0" lvl="0" indent="0" algn="l" rtl="0">
              <a:spcBef>
                <a:spcPts val="520"/>
              </a:spcBef>
              <a:spcAft>
                <a:spcPts val="0"/>
              </a:spcAft>
              <a:buNone/>
            </a:pPr>
            <a:r>
              <a:rPr lang="en-US" sz="2400" dirty="0"/>
              <a:t>EXAMPLE: For more information, visit the K20 Center </a:t>
            </a:r>
            <a:r>
              <a:rPr lang="en-US" sz="2400" u="sng" dirty="0"/>
              <a:t>website</a:t>
            </a:r>
            <a:r>
              <a:rPr lang="en-US" sz="2400" dirty="0"/>
              <a:t>.</a:t>
            </a:r>
            <a:endParaRPr sz="2400" dirty="0"/>
          </a:p>
          <a:p>
            <a:pPr marL="0" lvl="0" indent="0" algn="l" rtl="0">
              <a:spcBef>
                <a:spcPts val="520"/>
              </a:spcBef>
              <a:spcAft>
                <a:spcPts val="0"/>
              </a:spcAft>
              <a:buNone/>
            </a:pPr>
            <a:r>
              <a:rPr lang="en-US" sz="2400" dirty="0"/>
              <a:t>EXAMPLE: For more information, visit the K20 Center </a:t>
            </a:r>
          </a:p>
          <a:p>
            <a:pPr marL="0" lvl="0" indent="0" algn="l" rtl="0">
              <a:spcBef>
                <a:spcPts val="520"/>
              </a:spcBef>
              <a:spcAft>
                <a:spcPts val="0"/>
              </a:spcAft>
              <a:buNone/>
            </a:pPr>
            <a:r>
              <a:rPr lang="en-US" dirty="0"/>
              <a:t>website at </a:t>
            </a:r>
            <a:r>
              <a:rPr lang="en-US" u="sng" dirty="0"/>
              <a:t>k20center.ou.edu/</a:t>
            </a:r>
            <a:r>
              <a:rPr lang="en-US" dirty="0"/>
              <a:t>.</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a80311f04c_1_204"/>
          <p:cNvSpPr txBox="1">
            <a:spLocks noGrp="1"/>
          </p:cNvSpPr>
          <p:nvPr>
            <p:ph type="title"/>
          </p:nvPr>
        </p:nvSpPr>
        <p:spPr>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b="1" dirty="0">
                <a:solidFill>
                  <a:srgbClr val="910D28"/>
                </a:solidFill>
              </a:rPr>
              <a:t>Create Alternative Text for Images</a:t>
            </a:r>
            <a:endParaRPr b="1" dirty="0">
              <a:solidFill>
                <a:srgbClr val="910D28"/>
              </a:solidFill>
            </a:endParaRPr>
          </a:p>
        </p:txBody>
      </p:sp>
      <p:sp>
        <p:nvSpPr>
          <p:cNvPr id="297" name="Google Shape;297;ga80311f04c_1_204"/>
          <p:cNvSpPr txBox="1">
            <a:spLocks noGrp="1"/>
          </p:cNvSpPr>
          <p:nvPr>
            <p:ph type="body" idx="1"/>
          </p:nvPr>
        </p:nvSpPr>
        <p:spPr>
          <a:xfrm>
            <a:off x="154983" y="1079651"/>
            <a:ext cx="8229600" cy="3805616"/>
          </a:xfrm>
          <a:prstGeom prst="rect">
            <a:avLst/>
          </a:prstGeom>
        </p:spPr>
        <p:txBody>
          <a:bodyPr spcFirstLastPara="1" wrap="square" lIns="91425" tIns="45700" rIns="91425" bIns="45700" anchor="t" anchorCtr="0">
            <a:noAutofit/>
          </a:bodyPr>
          <a:lstStyle/>
          <a:p>
            <a:pPr marL="457200" lvl="0" indent="-381000" algn="l" rtl="0">
              <a:spcBef>
                <a:spcPts val="520"/>
              </a:spcBef>
              <a:spcAft>
                <a:spcPts val="0"/>
              </a:spcAft>
              <a:buSzPts val="2400"/>
              <a:buChar char="•"/>
            </a:pPr>
            <a:r>
              <a:rPr lang="en-US" sz="2400" dirty="0"/>
              <a:t>When using images, include alternative text, or alt text, to describe them. Alt text allows individuals who are unable to view the image to still have the information and context needed. This is useful for both screen readers and faulty technology.</a:t>
            </a:r>
            <a:endParaRPr sz="2400" dirty="0"/>
          </a:p>
          <a:p>
            <a:pPr marL="457200" lvl="0" indent="-381000" algn="l" rtl="0">
              <a:spcBef>
                <a:spcPts val="0"/>
              </a:spcBef>
              <a:spcAft>
                <a:spcPts val="0"/>
              </a:spcAft>
              <a:buSzPts val="2400"/>
              <a:buChar char="•"/>
            </a:pPr>
            <a:r>
              <a:rPr lang="en-US" sz="2400" dirty="0"/>
              <a:t>Decorative images do not need alt text.</a:t>
            </a:r>
            <a:endParaRPr sz="2400" dirty="0"/>
          </a:p>
          <a:p>
            <a:pPr marL="457200" lvl="0" indent="-381000" algn="l" rtl="0">
              <a:spcBef>
                <a:spcPts val="0"/>
              </a:spcBef>
              <a:spcAft>
                <a:spcPts val="0"/>
              </a:spcAft>
              <a:buSzPts val="2400"/>
              <a:buChar char="•"/>
            </a:pPr>
            <a:r>
              <a:rPr lang="en-US" sz="2400" dirty="0"/>
              <a:t>Alt text needs to be descriptive and contextual—how would you describe this image over the phone to someone? If it is a chart, describe the axes and the general trend of the graph or important data points.  </a:t>
            </a:r>
            <a:endParaRPr sz="2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a80311f04c_1_209"/>
          <p:cNvSpPr txBox="1">
            <a:spLocks noGrp="1"/>
          </p:cNvSpPr>
          <p:nvPr>
            <p:ph type="title"/>
          </p:nvPr>
        </p:nvSpPr>
        <p:spPr>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b="1" dirty="0"/>
              <a:t>How to Create Alt Text for Images</a:t>
            </a:r>
            <a:endParaRPr b="1" dirty="0"/>
          </a:p>
        </p:txBody>
      </p:sp>
      <p:sp>
        <p:nvSpPr>
          <p:cNvPr id="303" name="Google Shape;303;ga80311f04c_1_209"/>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1800" dirty="0"/>
              <a:t>In a Google document:</a:t>
            </a:r>
            <a:endParaRPr sz="1800" dirty="0"/>
          </a:p>
          <a:p>
            <a:pPr marL="457200" lvl="0" indent="-342900" algn="l" rtl="0">
              <a:spcBef>
                <a:spcPts val="520"/>
              </a:spcBef>
              <a:spcAft>
                <a:spcPts val="0"/>
              </a:spcAft>
              <a:buSzPts val="1800"/>
              <a:buAutoNum type="arabicPeriod"/>
            </a:pPr>
            <a:r>
              <a:rPr lang="en-US" sz="1800" dirty="0"/>
              <a:t>Right-click and select “Alt text.”</a:t>
            </a:r>
            <a:endParaRPr sz="1800" dirty="0"/>
          </a:p>
          <a:p>
            <a:pPr marL="457200" lvl="0" indent="-342900" algn="l" rtl="0">
              <a:spcBef>
                <a:spcPts val="0"/>
              </a:spcBef>
              <a:spcAft>
                <a:spcPts val="0"/>
              </a:spcAft>
              <a:buSzPts val="1800"/>
              <a:buAutoNum type="arabicPeriod"/>
            </a:pPr>
            <a:r>
              <a:rPr lang="en-US" sz="1800" dirty="0"/>
              <a:t>Enter a title and description.</a:t>
            </a:r>
            <a:endParaRPr sz="1800" dirty="0"/>
          </a:p>
          <a:p>
            <a:pPr marL="0" lvl="0" indent="0" algn="l" rtl="0">
              <a:spcBef>
                <a:spcPts val="520"/>
              </a:spcBef>
              <a:spcAft>
                <a:spcPts val="0"/>
              </a:spcAft>
              <a:buNone/>
            </a:pPr>
            <a:endParaRPr dirty="0"/>
          </a:p>
          <a:p>
            <a:pPr marL="0" lvl="0" indent="0" algn="l" rtl="0">
              <a:spcBef>
                <a:spcPts val="520"/>
              </a:spcBef>
              <a:spcAft>
                <a:spcPts val="0"/>
              </a:spcAft>
              <a:buNone/>
            </a:pPr>
            <a:endParaRPr dirty="0"/>
          </a:p>
        </p:txBody>
      </p:sp>
      <p:pic>
        <p:nvPicPr>
          <p:cNvPr id="304" name="Google Shape;304;ga80311f04c_1_209"/>
          <p:cNvPicPr preferRelativeResize="0"/>
          <p:nvPr/>
        </p:nvPicPr>
        <p:blipFill rotWithShape="1">
          <a:blip r:embed="rId3">
            <a:alphaModFix/>
          </a:blip>
          <a:srcRect r="23611"/>
          <a:stretch/>
        </p:blipFill>
        <p:spPr>
          <a:xfrm>
            <a:off x="4753836" y="1773308"/>
            <a:ext cx="2847876" cy="1915425"/>
          </a:xfrm>
          <a:prstGeom prst="rect">
            <a:avLst/>
          </a:prstGeom>
          <a:noFill/>
          <a:ln w="19050" cap="flat" cmpd="sng">
            <a:solidFill>
              <a:srgbClr val="1155CC"/>
            </a:solidFill>
            <a:prstDash val="solid"/>
            <a:round/>
            <a:headEnd type="none" w="sm" len="sm"/>
            <a:tailEnd type="none" w="sm" len="sm"/>
          </a:ln>
        </p:spPr>
      </p:pic>
      <p:pic>
        <p:nvPicPr>
          <p:cNvPr id="305" name="Google Shape;305;ga80311f04c_1_209"/>
          <p:cNvPicPr preferRelativeResize="0"/>
          <p:nvPr/>
        </p:nvPicPr>
        <p:blipFill rotWithShape="1">
          <a:blip r:embed="rId4">
            <a:alphaModFix/>
          </a:blip>
          <a:srcRect l="2158" t="2028" r="4809" b="2751"/>
          <a:stretch/>
        </p:blipFill>
        <p:spPr>
          <a:xfrm>
            <a:off x="954827" y="2595733"/>
            <a:ext cx="3049349" cy="2186000"/>
          </a:xfrm>
          <a:prstGeom prst="rect">
            <a:avLst/>
          </a:prstGeom>
          <a:noFill/>
          <a:ln w="19050" cap="flat" cmpd="sng">
            <a:solidFill>
              <a:srgbClr val="1155CC"/>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a80311f04c_1_216"/>
          <p:cNvSpPr txBox="1">
            <a:spLocks noGrp="1"/>
          </p:cNvSpPr>
          <p:nvPr>
            <p:ph type="title"/>
          </p:nvPr>
        </p:nvSpPr>
        <p:spPr>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b="1" dirty="0"/>
              <a:t>How to Create Alt Text for Images</a:t>
            </a:r>
            <a:endParaRPr b="1" dirty="0"/>
          </a:p>
        </p:txBody>
      </p:sp>
      <p:sp>
        <p:nvSpPr>
          <p:cNvPr id="311" name="Google Shape;311;ga80311f04c_1_216"/>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2000" dirty="0"/>
              <a:t>In a Word document:</a:t>
            </a:r>
            <a:endParaRPr sz="2000" dirty="0"/>
          </a:p>
          <a:p>
            <a:pPr marL="457200" lvl="0" indent="-355600" algn="l" rtl="0">
              <a:spcBef>
                <a:spcPts val="520"/>
              </a:spcBef>
              <a:spcAft>
                <a:spcPts val="0"/>
              </a:spcAft>
              <a:buSzPts val="2000"/>
              <a:buAutoNum type="arabicPeriod"/>
            </a:pPr>
            <a:r>
              <a:rPr lang="en-US" sz="2000" dirty="0"/>
              <a:t>Right-click and select “Edit Alt Text…”</a:t>
            </a:r>
            <a:endParaRPr sz="2000" dirty="0"/>
          </a:p>
          <a:p>
            <a:pPr marL="457200" lvl="0" indent="-355600" algn="l" rtl="0">
              <a:spcBef>
                <a:spcPts val="0"/>
              </a:spcBef>
              <a:spcAft>
                <a:spcPts val="0"/>
              </a:spcAft>
              <a:buSzPts val="2000"/>
              <a:buAutoNum type="arabicPeriod"/>
            </a:pPr>
            <a:r>
              <a:rPr lang="en-US" sz="2000" dirty="0"/>
              <a:t>Enter the alt text or mark the image as decorative.</a:t>
            </a:r>
            <a:endParaRPr sz="2000" dirty="0"/>
          </a:p>
          <a:p>
            <a:pPr marL="0" lvl="0" indent="0" algn="l" rtl="0">
              <a:spcBef>
                <a:spcPts val="520"/>
              </a:spcBef>
              <a:spcAft>
                <a:spcPts val="0"/>
              </a:spcAft>
              <a:buNone/>
            </a:pPr>
            <a:endParaRPr dirty="0"/>
          </a:p>
          <a:p>
            <a:pPr marL="0" lvl="0" indent="0" algn="l" rtl="0">
              <a:spcBef>
                <a:spcPts val="520"/>
              </a:spcBef>
              <a:spcAft>
                <a:spcPts val="0"/>
              </a:spcAft>
              <a:buNone/>
            </a:pPr>
            <a:endParaRPr dirty="0"/>
          </a:p>
        </p:txBody>
      </p:sp>
      <p:pic>
        <p:nvPicPr>
          <p:cNvPr id="312" name="Google Shape;312;ga80311f04c_1_216"/>
          <p:cNvPicPr preferRelativeResize="0"/>
          <p:nvPr/>
        </p:nvPicPr>
        <p:blipFill rotWithShape="1">
          <a:blip r:embed="rId3">
            <a:alphaModFix/>
          </a:blip>
          <a:srcRect t="2714" r="12549"/>
          <a:stretch/>
        </p:blipFill>
        <p:spPr>
          <a:xfrm>
            <a:off x="1947004" y="2571750"/>
            <a:ext cx="1385131" cy="2494675"/>
          </a:xfrm>
          <a:prstGeom prst="rect">
            <a:avLst/>
          </a:prstGeom>
          <a:noFill/>
          <a:ln w="19050" cap="flat" cmpd="sng">
            <a:solidFill>
              <a:srgbClr val="1155CC"/>
            </a:solidFill>
            <a:prstDash val="solid"/>
            <a:round/>
            <a:headEnd type="none" w="sm" len="sm"/>
            <a:tailEnd type="none" w="sm" len="sm"/>
          </a:ln>
        </p:spPr>
      </p:pic>
      <p:pic>
        <p:nvPicPr>
          <p:cNvPr id="313" name="Google Shape;313;ga80311f04c_1_216"/>
          <p:cNvPicPr preferRelativeResize="0"/>
          <p:nvPr/>
        </p:nvPicPr>
        <p:blipFill>
          <a:blip r:embed="rId4">
            <a:alphaModFix/>
          </a:blip>
          <a:stretch>
            <a:fillRect/>
          </a:stretch>
        </p:blipFill>
        <p:spPr>
          <a:xfrm>
            <a:off x="4092811" y="2724964"/>
            <a:ext cx="1825725" cy="2179974"/>
          </a:xfrm>
          <a:prstGeom prst="rect">
            <a:avLst/>
          </a:prstGeom>
          <a:noFill/>
          <a:ln w="19050" cap="flat" cmpd="sng">
            <a:solidFill>
              <a:srgbClr val="1155CC"/>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a80311f04c_1_9"/>
          <p:cNvSpPr txBox="1">
            <a:spLocks noGrp="1"/>
          </p:cNvSpPr>
          <p:nvPr>
            <p:ph type="title"/>
          </p:nvPr>
        </p:nvSpPr>
        <p:spPr>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b="1" dirty="0"/>
              <a:t>Objectives</a:t>
            </a:r>
            <a:endParaRPr b="1" dirty="0"/>
          </a:p>
        </p:txBody>
      </p:sp>
      <p:sp>
        <p:nvSpPr>
          <p:cNvPr id="121" name="Google Shape;121;ga80311f04c_1_9"/>
          <p:cNvSpPr txBox="1">
            <a:spLocks noGrp="1"/>
          </p:cNvSpPr>
          <p:nvPr>
            <p:ph type="body" idx="1"/>
          </p:nvPr>
        </p:nvSpPr>
        <p:spPr>
          <a:xfrm>
            <a:off x="530352" y="2028497"/>
            <a:ext cx="7772400" cy="2221955"/>
          </a:xfrm>
          <a:prstGeom prst="rect">
            <a:avLst/>
          </a:prstGeom>
        </p:spPr>
        <p:txBody>
          <a:bodyPr spcFirstLastPara="1" wrap="square" lIns="91425" tIns="45700" rIns="91425" bIns="45700" anchor="t" anchorCtr="0">
            <a:noAutofit/>
          </a:bodyPr>
          <a:lstStyle/>
          <a:p>
            <a:pPr marL="457200" lvl="0" indent="-381000" algn="l" rtl="0">
              <a:spcBef>
                <a:spcPts val="520"/>
              </a:spcBef>
              <a:spcAft>
                <a:spcPts val="0"/>
              </a:spcAft>
              <a:buSzPts val="2400"/>
              <a:buChar char="•"/>
            </a:pPr>
            <a:r>
              <a:rPr lang="en-US" dirty="0"/>
              <a:t>Identify key principles of universal design for learning in the online environment. </a:t>
            </a:r>
          </a:p>
          <a:p>
            <a:pPr marL="76200" lvl="0" indent="0" algn="l" rtl="0">
              <a:spcBef>
                <a:spcPts val="520"/>
              </a:spcBef>
              <a:spcAft>
                <a:spcPts val="0"/>
              </a:spcAft>
              <a:buSzPts val="2400"/>
            </a:pPr>
            <a:endParaRPr dirty="0"/>
          </a:p>
          <a:p>
            <a:pPr marL="457200" lvl="0" indent="-381000" algn="l" rtl="0">
              <a:spcBef>
                <a:spcPts val="0"/>
              </a:spcBef>
              <a:spcAft>
                <a:spcPts val="0"/>
              </a:spcAft>
              <a:buSzPts val="2400"/>
              <a:buChar char="•"/>
            </a:pPr>
            <a:r>
              <a:rPr lang="en-US" dirty="0"/>
              <a:t>Apply your understanding of universal design for learning to a chosen classroom activity.</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a80311f04c_1_223"/>
          <p:cNvSpPr txBox="1">
            <a:spLocks noGrp="1"/>
          </p:cNvSpPr>
          <p:nvPr>
            <p:ph type="title"/>
          </p:nvPr>
        </p:nvSpPr>
        <p:spPr>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b="1" dirty="0">
                <a:solidFill>
                  <a:srgbClr val="910D28"/>
                </a:solidFill>
              </a:rPr>
              <a:t>Universal Design Checklist</a:t>
            </a:r>
            <a:endParaRPr b="1" dirty="0">
              <a:solidFill>
                <a:srgbClr val="910D28"/>
              </a:solidFill>
            </a:endParaRPr>
          </a:p>
        </p:txBody>
      </p:sp>
      <p:pic>
        <p:nvPicPr>
          <p:cNvPr id="319" name="Google Shape;319;ga80311f04c_1_223"/>
          <p:cNvPicPr preferRelativeResize="0"/>
          <p:nvPr/>
        </p:nvPicPr>
        <p:blipFill rotWithShape="1">
          <a:blip r:embed="rId3">
            <a:alphaModFix/>
          </a:blip>
          <a:srcRect b="43889"/>
          <a:stretch/>
        </p:blipFill>
        <p:spPr>
          <a:xfrm>
            <a:off x="3240575" y="1265498"/>
            <a:ext cx="4663169" cy="3425427"/>
          </a:xfrm>
          <a:prstGeom prst="rect">
            <a:avLst/>
          </a:prstGeom>
          <a:noFill/>
          <a:ln>
            <a:noFill/>
          </a:ln>
        </p:spPr>
      </p:pic>
      <p:sp>
        <p:nvSpPr>
          <p:cNvPr id="320" name="Google Shape;320;ga80311f04c_1_223"/>
          <p:cNvSpPr txBox="1"/>
          <p:nvPr/>
        </p:nvSpPr>
        <p:spPr>
          <a:xfrm>
            <a:off x="309575" y="1265497"/>
            <a:ext cx="2865425" cy="342542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a:solidFill>
                  <a:schemeClr val="tx1"/>
                </a:solidFill>
                <a:latin typeface="Calibri"/>
                <a:ea typeface="Calibri"/>
                <a:cs typeface="Calibri"/>
                <a:sym typeface="Calibri"/>
              </a:rPr>
              <a:t>How might you use this checklist to plan a lesson or activity?</a:t>
            </a:r>
            <a:endParaRPr sz="3000" dirty="0">
              <a:solidFill>
                <a:schemeClr val="tx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a80311f04c_1_229"/>
          <p:cNvSpPr txBox="1">
            <a:spLocks noGrp="1"/>
          </p:cNvSpPr>
          <p:nvPr>
            <p:ph type="title"/>
          </p:nvPr>
        </p:nvSpPr>
        <p:spPr>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b="1" dirty="0"/>
              <a:t>Zones of Comfort</a:t>
            </a:r>
            <a:endParaRPr b="1" dirty="0"/>
          </a:p>
        </p:txBody>
      </p:sp>
      <p:pic>
        <p:nvPicPr>
          <p:cNvPr id="326" name="Google Shape;326;ga80311f04c_1_229"/>
          <p:cNvPicPr preferRelativeResize="0"/>
          <p:nvPr/>
        </p:nvPicPr>
        <p:blipFill>
          <a:blip r:embed="rId3">
            <a:alphaModFix/>
          </a:blip>
          <a:stretch>
            <a:fillRect/>
          </a:stretch>
        </p:blipFill>
        <p:spPr>
          <a:xfrm>
            <a:off x="457200" y="1207600"/>
            <a:ext cx="3732700" cy="3732700"/>
          </a:xfrm>
          <a:prstGeom prst="rect">
            <a:avLst/>
          </a:prstGeom>
          <a:noFill/>
          <a:ln>
            <a:noFill/>
          </a:ln>
        </p:spPr>
      </p:pic>
      <p:sp>
        <p:nvSpPr>
          <p:cNvPr id="327" name="Google Shape;327;ga80311f04c_1_229"/>
          <p:cNvSpPr txBox="1"/>
          <p:nvPr/>
        </p:nvSpPr>
        <p:spPr>
          <a:xfrm>
            <a:off x="4881600" y="555500"/>
            <a:ext cx="3950700" cy="390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900" dirty="0">
                <a:latin typeface="Calibri"/>
                <a:ea typeface="Calibri"/>
                <a:cs typeface="Calibri"/>
                <a:sym typeface="Calibri"/>
              </a:rPr>
              <a:t>Where do you fall in your level of comfort in using UDL?</a:t>
            </a:r>
            <a:endParaRPr sz="2900" dirty="0">
              <a:latin typeface="Calibri"/>
              <a:ea typeface="Calibri"/>
              <a:cs typeface="Calibri"/>
              <a:sym typeface="Calibri"/>
            </a:endParaRPr>
          </a:p>
          <a:p>
            <a:pPr marL="0" lvl="0" indent="0" algn="l" rtl="0">
              <a:spcBef>
                <a:spcPts val="0"/>
              </a:spcBef>
              <a:spcAft>
                <a:spcPts val="0"/>
              </a:spcAft>
              <a:buNone/>
            </a:pPr>
            <a:endParaRPr sz="2900" dirty="0">
              <a:latin typeface="Calibri"/>
              <a:ea typeface="Calibri"/>
              <a:cs typeface="Calibri"/>
              <a:sym typeface="Calibri"/>
            </a:endParaRPr>
          </a:p>
          <a:p>
            <a:pPr marL="0" lvl="0" indent="0" algn="l" rtl="0">
              <a:spcBef>
                <a:spcPts val="0"/>
              </a:spcBef>
              <a:spcAft>
                <a:spcPts val="0"/>
              </a:spcAft>
              <a:buNone/>
            </a:pPr>
            <a:r>
              <a:rPr lang="en-US" sz="2900" dirty="0">
                <a:latin typeface="Calibri"/>
                <a:ea typeface="Calibri"/>
                <a:cs typeface="Calibri"/>
                <a:sym typeface="Calibri"/>
              </a:rPr>
              <a:t>Take a moment to reflect on what is contributing to your level of comfort or discomfort.</a:t>
            </a:r>
            <a:endParaRPr sz="2900"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a80311f04c_1_235"/>
          <p:cNvSpPr txBox="1">
            <a:spLocks noGrp="1"/>
          </p:cNvSpPr>
          <p:nvPr>
            <p:ph type="body" idx="1"/>
          </p:nvPr>
        </p:nvSpPr>
        <p:spPr>
          <a:xfrm>
            <a:off x="83100" y="194734"/>
            <a:ext cx="5998800" cy="1831652"/>
          </a:xfrm>
          <a:prstGeom prst="rect">
            <a:avLst/>
          </a:prstGeom>
        </p:spPr>
        <p:txBody>
          <a:bodyPr spcFirstLastPara="1" wrap="square" lIns="91425" tIns="45700" rIns="91425" bIns="45700" anchor="ctr" anchorCtr="0">
            <a:noAutofit/>
          </a:bodyPr>
          <a:lstStyle/>
          <a:p>
            <a:pPr marL="0" lvl="0" indent="0" algn="l" rtl="0">
              <a:spcBef>
                <a:spcPts val="520"/>
              </a:spcBef>
              <a:spcAft>
                <a:spcPts val="0"/>
              </a:spcAft>
              <a:buNone/>
            </a:pPr>
            <a:r>
              <a:rPr lang="en-US" sz="5000" b="1" dirty="0">
                <a:latin typeface="Calibri" panose="020F0502020204030204" pitchFamily="34" charset="0"/>
                <a:ea typeface="Montserrat"/>
                <a:cs typeface="Calibri" panose="020F0502020204030204" pitchFamily="34" charset="0"/>
                <a:sym typeface="Montserrat"/>
              </a:rPr>
              <a:t>Keys: </a:t>
            </a:r>
            <a:endParaRPr sz="5000" b="1" dirty="0">
              <a:latin typeface="Calibri" panose="020F0502020204030204" pitchFamily="34" charset="0"/>
              <a:ea typeface="Montserrat"/>
              <a:cs typeface="Calibri" panose="020F0502020204030204" pitchFamily="34" charset="0"/>
              <a:sym typeface="Montserrat"/>
            </a:endParaRPr>
          </a:p>
          <a:p>
            <a:pPr marL="0" lvl="0" indent="0" algn="l" rtl="0">
              <a:spcBef>
                <a:spcPts val="520"/>
              </a:spcBef>
              <a:spcAft>
                <a:spcPts val="0"/>
              </a:spcAft>
              <a:buNone/>
            </a:pPr>
            <a:r>
              <a:rPr lang="en-US" sz="2400" b="0" dirty="0">
                <a:latin typeface="Montserrat"/>
                <a:ea typeface="Montserrat"/>
                <a:cs typeface="Montserrat"/>
                <a:sym typeface="Montserrat"/>
              </a:rPr>
              <a:t>Write </a:t>
            </a:r>
            <a:r>
              <a:rPr lang="en-US" sz="2400" b="0" dirty="0">
                <a:latin typeface="Calibri" panose="020F0502020204030204" pitchFamily="34" charset="0"/>
                <a:ea typeface="Montserrat"/>
                <a:cs typeface="Calibri" panose="020F0502020204030204" pitchFamily="34" charset="0"/>
                <a:sym typeface="Montserrat"/>
              </a:rPr>
              <a:t>down</a:t>
            </a:r>
            <a:r>
              <a:rPr lang="en-US" sz="2400" b="0" dirty="0">
                <a:latin typeface="Montserrat"/>
                <a:ea typeface="Montserrat"/>
                <a:cs typeface="Montserrat"/>
                <a:sym typeface="Montserrat"/>
              </a:rPr>
              <a:t> one thing you learned that can be a key to opening up learning for all.</a:t>
            </a:r>
            <a:endParaRPr sz="2400" b="0" dirty="0">
              <a:latin typeface="Montserrat"/>
              <a:ea typeface="Montserrat"/>
              <a:cs typeface="Montserrat"/>
              <a:sym typeface="Montserrat"/>
            </a:endParaRPr>
          </a:p>
          <a:p>
            <a:pPr marL="0" lvl="0" indent="0" algn="l" rtl="0">
              <a:spcBef>
                <a:spcPts val="520"/>
              </a:spcBef>
              <a:spcAft>
                <a:spcPts val="0"/>
              </a:spcAft>
              <a:buNone/>
            </a:pPr>
            <a:endParaRPr dirty="0"/>
          </a:p>
        </p:txBody>
      </p:sp>
      <p:grpSp>
        <p:nvGrpSpPr>
          <p:cNvPr id="333" name="Google Shape;333;ga80311f04c_1_235"/>
          <p:cNvGrpSpPr/>
          <p:nvPr/>
        </p:nvGrpSpPr>
        <p:grpSpPr>
          <a:xfrm>
            <a:off x="258457" y="2180263"/>
            <a:ext cx="3207697" cy="1518285"/>
            <a:chOff x="407700" y="2717025"/>
            <a:chExt cx="3422274" cy="1619850"/>
          </a:xfrm>
        </p:grpSpPr>
        <p:pic>
          <p:nvPicPr>
            <p:cNvPr id="334" name="Google Shape;334;ga80311f04c_1_235"/>
            <p:cNvPicPr preferRelativeResize="0"/>
            <p:nvPr/>
          </p:nvPicPr>
          <p:blipFill>
            <a:blip r:embed="rId3">
              <a:alphaModFix/>
            </a:blip>
            <a:stretch>
              <a:fillRect/>
            </a:stretch>
          </p:blipFill>
          <p:spPr>
            <a:xfrm>
              <a:off x="407700" y="2717025"/>
              <a:ext cx="3422274" cy="1619850"/>
            </a:xfrm>
            <a:prstGeom prst="rect">
              <a:avLst/>
            </a:prstGeom>
            <a:noFill/>
            <a:ln>
              <a:noFill/>
            </a:ln>
          </p:spPr>
        </p:pic>
        <p:sp>
          <p:nvSpPr>
            <p:cNvPr id="335" name="Google Shape;335;ga80311f04c_1_235"/>
            <p:cNvSpPr txBox="1"/>
            <p:nvPr/>
          </p:nvSpPr>
          <p:spPr>
            <a:xfrm>
              <a:off x="466255" y="3029673"/>
              <a:ext cx="2954400" cy="7053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2274C"/>
                  </a:solidFill>
                  <a:latin typeface="Calibri" panose="020F0502020204030204" pitchFamily="34" charset="0"/>
                  <a:ea typeface="Montserrat"/>
                  <a:cs typeface="Calibri" panose="020F0502020204030204" pitchFamily="34" charset="0"/>
                  <a:sym typeface="Montserrat"/>
                </a:rPr>
                <a:t>Example response here. </a:t>
              </a:r>
              <a:endParaRPr b="1" dirty="0">
                <a:solidFill>
                  <a:srgbClr val="12274C"/>
                </a:solidFill>
                <a:latin typeface="Calibri" panose="020F0502020204030204" pitchFamily="34" charset="0"/>
                <a:ea typeface="Montserrat"/>
                <a:cs typeface="Calibri" panose="020F0502020204030204" pitchFamily="34" charset="0"/>
                <a:sym typeface="Montserrat"/>
              </a:endParaRPr>
            </a:p>
            <a:p>
              <a:pPr marL="0" lvl="0" indent="0" algn="l" rtl="0">
                <a:spcBef>
                  <a:spcPts val="0"/>
                </a:spcBef>
                <a:spcAft>
                  <a:spcPts val="0"/>
                </a:spcAft>
                <a:buNone/>
              </a:pPr>
              <a:r>
                <a:rPr lang="en-US" sz="1100" dirty="0">
                  <a:solidFill>
                    <a:srgbClr val="12274C"/>
                  </a:solidFill>
                  <a:latin typeface="Calibri" panose="020F0502020204030204" pitchFamily="34" charset="0"/>
                  <a:ea typeface="Montserrat"/>
                  <a:cs typeface="Calibri" panose="020F0502020204030204" pitchFamily="34" charset="0"/>
                  <a:sym typeface="Montserrat"/>
                </a:rPr>
                <a:t>Just right-click on one of the keys to the left, click “Copy,” then Paste it to the board.</a:t>
              </a:r>
              <a:endParaRPr sz="1100" dirty="0">
                <a:solidFill>
                  <a:srgbClr val="12274C"/>
                </a:solidFill>
                <a:latin typeface="Calibri" panose="020F0502020204030204" pitchFamily="34" charset="0"/>
                <a:ea typeface="Montserrat"/>
                <a:cs typeface="Calibri" panose="020F0502020204030204" pitchFamily="34" charset="0"/>
                <a:sym typeface="Montserrat"/>
              </a:endParaRPr>
            </a:p>
          </p:txBody>
        </p:sp>
      </p:grpSp>
      <p:grpSp>
        <p:nvGrpSpPr>
          <p:cNvPr id="336" name="Google Shape;336;ga80311f04c_1_235"/>
          <p:cNvGrpSpPr/>
          <p:nvPr/>
        </p:nvGrpSpPr>
        <p:grpSpPr>
          <a:xfrm>
            <a:off x="246021" y="4476009"/>
            <a:ext cx="2394565" cy="1133409"/>
            <a:chOff x="407700" y="2717025"/>
            <a:chExt cx="3422274" cy="1619850"/>
          </a:xfrm>
        </p:grpSpPr>
        <p:pic>
          <p:nvPicPr>
            <p:cNvPr id="337" name="Google Shape;337;ga80311f04c_1_235"/>
            <p:cNvPicPr preferRelativeResize="0"/>
            <p:nvPr/>
          </p:nvPicPr>
          <p:blipFill>
            <a:blip r:embed="rId3">
              <a:alphaModFix/>
            </a:blip>
            <a:stretch>
              <a:fillRect/>
            </a:stretch>
          </p:blipFill>
          <p:spPr>
            <a:xfrm>
              <a:off x="407700" y="2717025"/>
              <a:ext cx="3422274" cy="1619850"/>
            </a:xfrm>
            <a:prstGeom prst="rect">
              <a:avLst/>
            </a:prstGeom>
            <a:noFill/>
            <a:ln>
              <a:noFill/>
            </a:ln>
          </p:spPr>
        </p:pic>
        <p:sp>
          <p:nvSpPr>
            <p:cNvPr id="338" name="Google Shape;338;ga80311f04c_1_235"/>
            <p:cNvSpPr txBox="1"/>
            <p:nvPr/>
          </p:nvSpPr>
          <p:spPr>
            <a:xfrm>
              <a:off x="475888" y="3050662"/>
              <a:ext cx="2954401" cy="7052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12274C"/>
                  </a:solidFill>
                  <a:latin typeface="Calibri" panose="020F0502020204030204" pitchFamily="34" charset="0"/>
                  <a:ea typeface="Montserrat"/>
                  <a:cs typeface="Calibri" panose="020F0502020204030204" pitchFamily="34" charset="0"/>
                  <a:sym typeface="Montserrat"/>
                </a:rPr>
                <a:t>Type here.</a:t>
              </a:r>
              <a:endParaRPr sz="1200" dirty="0">
                <a:solidFill>
                  <a:srgbClr val="12274C"/>
                </a:solidFill>
                <a:latin typeface="Calibri" panose="020F0502020204030204" pitchFamily="34" charset="0"/>
                <a:ea typeface="Montserrat"/>
                <a:cs typeface="Calibri" panose="020F0502020204030204" pitchFamily="34" charset="0"/>
                <a:sym typeface="Montserrat"/>
              </a:endParaRPr>
            </a:p>
          </p:txBody>
        </p:sp>
      </p:grpSp>
      <p:grpSp>
        <p:nvGrpSpPr>
          <p:cNvPr id="339" name="Google Shape;339;ga80311f04c_1_235"/>
          <p:cNvGrpSpPr/>
          <p:nvPr/>
        </p:nvGrpSpPr>
        <p:grpSpPr>
          <a:xfrm>
            <a:off x="1667339" y="4536141"/>
            <a:ext cx="2394565" cy="1133409"/>
            <a:chOff x="407700" y="2717025"/>
            <a:chExt cx="3422274" cy="1619850"/>
          </a:xfrm>
        </p:grpSpPr>
        <p:pic>
          <p:nvPicPr>
            <p:cNvPr id="340" name="Google Shape;340;ga80311f04c_1_235"/>
            <p:cNvPicPr preferRelativeResize="0"/>
            <p:nvPr/>
          </p:nvPicPr>
          <p:blipFill>
            <a:blip r:embed="rId3">
              <a:alphaModFix/>
            </a:blip>
            <a:stretch>
              <a:fillRect/>
            </a:stretch>
          </p:blipFill>
          <p:spPr>
            <a:xfrm>
              <a:off x="407700" y="2717025"/>
              <a:ext cx="3422274" cy="1619850"/>
            </a:xfrm>
            <a:prstGeom prst="rect">
              <a:avLst/>
            </a:prstGeom>
            <a:noFill/>
            <a:ln>
              <a:noFill/>
            </a:ln>
          </p:spPr>
        </p:pic>
        <p:sp>
          <p:nvSpPr>
            <p:cNvPr id="341" name="Google Shape;341;ga80311f04c_1_235"/>
            <p:cNvSpPr txBox="1"/>
            <p:nvPr/>
          </p:nvSpPr>
          <p:spPr>
            <a:xfrm>
              <a:off x="475888" y="2964723"/>
              <a:ext cx="2954401" cy="7052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12274C"/>
                  </a:solidFill>
                  <a:latin typeface="Calibri" panose="020F0502020204030204" pitchFamily="34" charset="0"/>
                  <a:cs typeface="Calibri" panose="020F0502020204030204" pitchFamily="34" charset="0"/>
                  <a:sym typeface="Montserrat"/>
                </a:rPr>
                <a:t>Type</a:t>
              </a:r>
              <a:r>
                <a:rPr lang="en-US" sz="1100" b="1" dirty="0">
                  <a:solidFill>
                    <a:srgbClr val="12274C"/>
                  </a:solidFill>
                  <a:latin typeface="Montserrat"/>
                  <a:ea typeface="Montserrat"/>
                  <a:cs typeface="Montserrat"/>
                  <a:sym typeface="Montserrat"/>
                </a:rPr>
                <a:t> </a:t>
              </a:r>
              <a:r>
                <a:rPr lang="en-US" sz="1600" b="1" dirty="0">
                  <a:solidFill>
                    <a:srgbClr val="12274C"/>
                  </a:solidFill>
                  <a:latin typeface="Calibri" panose="020F0502020204030204" pitchFamily="34" charset="0"/>
                  <a:cs typeface="Calibri" panose="020F0502020204030204" pitchFamily="34" charset="0"/>
                  <a:sym typeface="Montserrat"/>
                </a:rPr>
                <a:t>here</a:t>
              </a:r>
              <a:r>
                <a:rPr lang="en-US" sz="1100" b="1" dirty="0">
                  <a:solidFill>
                    <a:srgbClr val="12274C"/>
                  </a:solidFill>
                  <a:latin typeface="Montserrat"/>
                  <a:ea typeface="Montserrat"/>
                  <a:cs typeface="Montserrat"/>
                  <a:sym typeface="Montserrat"/>
                </a:rPr>
                <a:t>.</a:t>
              </a:r>
              <a:endParaRPr sz="1000" dirty="0">
                <a:solidFill>
                  <a:srgbClr val="12274C"/>
                </a:solidFill>
                <a:latin typeface="Montserrat"/>
                <a:ea typeface="Montserrat"/>
                <a:cs typeface="Montserrat"/>
                <a:sym typeface="Montserrat"/>
              </a:endParaRPr>
            </a:p>
          </p:txBody>
        </p:sp>
      </p:grpSp>
      <p:grpSp>
        <p:nvGrpSpPr>
          <p:cNvPr id="342" name="Google Shape;342;ga80311f04c_1_235"/>
          <p:cNvGrpSpPr/>
          <p:nvPr/>
        </p:nvGrpSpPr>
        <p:grpSpPr>
          <a:xfrm>
            <a:off x="3435392" y="4536141"/>
            <a:ext cx="2394565" cy="1133409"/>
            <a:chOff x="407700" y="2717025"/>
            <a:chExt cx="3422274" cy="1619850"/>
          </a:xfrm>
        </p:grpSpPr>
        <p:pic>
          <p:nvPicPr>
            <p:cNvPr id="343" name="Google Shape;343;ga80311f04c_1_235"/>
            <p:cNvPicPr preferRelativeResize="0"/>
            <p:nvPr/>
          </p:nvPicPr>
          <p:blipFill>
            <a:blip r:embed="rId3">
              <a:alphaModFix/>
            </a:blip>
            <a:stretch>
              <a:fillRect/>
            </a:stretch>
          </p:blipFill>
          <p:spPr>
            <a:xfrm>
              <a:off x="407700" y="2717025"/>
              <a:ext cx="3422274" cy="1619850"/>
            </a:xfrm>
            <a:prstGeom prst="rect">
              <a:avLst/>
            </a:prstGeom>
            <a:noFill/>
            <a:ln>
              <a:noFill/>
            </a:ln>
          </p:spPr>
        </p:pic>
        <p:sp>
          <p:nvSpPr>
            <p:cNvPr id="344" name="Google Shape;344;ga80311f04c_1_235"/>
            <p:cNvSpPr txBox="1"/>
            <p:nvPr/>
          </p:nvSpPr>
          <p:spPr>
            <a:xfrm>
              <a:off x="475888" y="2964723"/>
              <a:ext cx="2954401" cy="7052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12274C"/>
                  </a:solidFill>
                  <a:latin typeface="Calibri" panose="020F0502020204030204" pitchFamily="34" charset="0"/>
                  <a:cs typeface="Calibri" panose="020F0502020204030204" pitchFamily="34" charset="0"/>
                  <a:sym typeface="Montserrat"/>
                </a:rPr>
                <a:t>Type</a:t>
              </a:r>
              <a:r>
                <a:rPr lang="en-US" sz="1100" b="1" dirty="0">
                  <a:solidFill>
                    <a:srgbClr val="12274C"/>
                  </a:solidFill>
                  <a:latin typeface="Montserrat"/>
                  <a:ea typeface="Montserrat"/>
                  <a:cs typeface="Montserrat"/>
                  <a:sym typeface="Montserrat"/>
                </a:rPr>
                <a:t> </a:t>
              </a:r>
              <a:r>
                <a:rPr lang="en-US" sz="1600" b="1" dirty="0">
                  <a:solidFill>
                    <a:srgbClr val="12274C"/>
                  </a:solidFill>
                  <a:latin typeface="Calibri" panose="020F0502020204030204" pitchFamily="34" charset="0"/>
                  <a:cs typeface="Calibri" panose="020F0502020204030204" pitchFamily="34" charset="0"/>
                  <a:sym typeface="Montserrat"/>
                </a:rPr>
                <a:t>here</a:t>
              </a:r>
              <a:r>
                <a:rPr lang="en-US" sz="1100" b="1" dirty="0">
                  <a:solidFill>
                    <a:srgbClr val="12274C"/>
                  </a:solidFill>
                  <a:latin typeface="Montserrat"/>
                  <a:ea typeface="Montserrat"/>
                  <a:cs typeface="Montserrat"/>
                  <a:sym typeface="Montserrat"/>
                </a:rPr>
                <a:t>.</a:t>
              </a:r>
              <a:endParaRPr sz="1000" dirty="0">
                <a:solidFill>
                  <a:srgbClr val="12274C"/>
                </a:solidFill>
                <a:latin typeface="Montserrat"/>
                <a:ea typeface="Montserrat"/>
                <a:cs typeface="Montserrat"/>
                <a:sym typeface="Montserrat"/>
              </a:endParaRPr>
            </a:p>
          </p:txBody>
        </p:sp>
      </p:grpSp>
      <p:pic>
        <p:nvPicPr>
          <p:cNvPr id="345" name="Google Shape;345;ga80311f04c_1_235">
            <a:hlinkClick r:id="rId4"/>
          </p:cNvPr>
          <p:cNvPicPr preferRelativeResize="0"/>
          <p:nvPr/>
        </p:nvPicPr>
        <p:blipFill>
          <a:blip r:embed="rId5">
            <a:alphaModFix/>
          </a:blip>
          <a:stretch>
            <a:fillRect/>
          </a:stretch>
        </p:blipFill>
        <p:spPr>
          <a:xfrm rot="659188">
            <a:off x="5751742" y="661271"/>
            <a:ext cx="2190275" cy="30995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a80311f04c_1_279"/>
          <p:cNvSpPr txBox="1">
            <a:spLocks noGrp="1"/>
          </p:cNvSpPr>
          <p:nvPr>
            <p:ph type="title"/>
          </p:nvPr>
        </p:nvSpPr>
        <p:spPr>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a:t>Resources</a:t>
            </a:r>
            <a:endParaRPr/>
          </a:p>
        </p:txBody>
      </p:sp>
      <p:sp>
        <p:nvSpPr>
          <p:cNvPr id="352" name="Google Shape;352;ga80311f04c_1_279"/>
          <p:cNvSpPr txBox="1">
            <a:spLocks noGrp="1"/>
          </p:cNvSpPr>
          <p:nvPr>
            <p:ph type="body" idx="1"/>
          </p:nvPr>
        </p:nvSpPr>
        <p:spPr>
          <a:prstGeom prst="rect">
            <a:avLst/>
          </a:prstGeom>
        </p:spPr>
        <p:txBody>
          <a:bodyPr spcFirstLastPara="1" wrap="square" lIns="91425" tIns="45700" rIns="91425" bIns="45700" anchor="t" anchorCtr="0">
            <a:noAutofit/>
          </a:bodyPr>
          <a:lstStyle/>
          <a:p>
            <a:pPr marL="342900" lvl="0" indent="-285750" algn="l" rtl="0">
              <a:spcBef>
                <a:spcPts val="520"/>
              </a:spcBef>
              <a:spcAft>
                <a:spcPts val="0"/>
              </a:spcAft>
              <a:buNone/>
            </a:pPr>
            <a:r>
              <a:rPr lang="en-US" sz="1300" dirty="0"/>
              <a:t>CAST. (2018). UDL guidelines, Version 2.2 [Graphic organizer]. </a:t>
            </a:r>
            <a:r>
              <a:rPr lang="en-US" sz="1300" u="sng" dirty="0">
                <a:solidFill>
                  <a:schemeClr val="hlink"/>
                </a:solidFill>
                <a:hlinkClick r:id="rId3"/>
              </a:rPr>
              <a:t>http://udlguidelines.cast.org/more/downloads</a:t>
            </a:r>
            <a:endParaRPr lang="en-US" sz="1300" dirty="0"/>
          </a:p>
          <a:p>
            <a:pPr marL="342900" lvl="0" indent="-285750" algn="l" rtl="0">
              <a:spcBef>
                <a:spcPts val="520"/>
              </a:spcBef>
              <a:spcAft>
                <a:spcPts val="0"/>
              </a:spcAft>
              <a:buNone/>
            </a:pPr>
            <a:r>
              <a:rPr lang="en-US" sz="1300" dirty="0" err="1"/>
              <a:t>DeMichele</a:t>
            </a:r>
            <a:r>
              <a:rPr lang="en-US" sz="1300" dirty="0"/>
              <a:t>, S. (n.d.). Virtual station rotation. </a:t>
            </a:r>
            <a:r>
              <a:rPr lang="en-US" sz="1300" dirty="0" err="1"/>
              <a:t>SlidesMania</a:t>
            </a:r>
            <a:r>
              <a:rPr lang="en-US" sz="1300" dirty="0"/>
              <a:t>. </a:t>
            </a:r>
            <a:r>
              <a:rPr lang="en-US" sz="1300" u="sng" dirty="0">
                <a:solidFill>
                  <a:schemeClr val="hlink"/>
                </a:solidFill>
                <a:hlinkClick r:id="rId4"/>
              </a:rPr>
              <a:t>https://slidesmania.com/virtual-station-rotations-template-created-by-stephanie-demichele/</a:t>
            </a:r>
            <a:endParaRPr lang="en-US" sz="1300" dirty="0"/>
          </a:p>
          <a:p>
            <a:pPr marL="342900" indent="-285750">
              <a:buNone/>
            </a:pPr>
            <a:r>
              <a:rPr lang="en-US" sz="1300" dirty="0" err="1"/>
              <a:t>Freethink</a:t>
            </a:r>
            <a:r>
              <a:rPr lang="en-US" sz="1300" dirty="0"/>
              <a:t>. (2020, September 22). </a:t>
            </a:r>
            <a:r>
              <a:rPr lang="en-US" sz="1300" b="0" i="0" u="none" strike="noStrike" dirty="0">
                <a:solidFill>
                  <a:srgbClr val="000000"/>
                </a:solidFill>
                <a:effectLst/>
              </a:rPr>
              <a:t>Dad Reinvents Playgrounds to be Accessible for All </a:t>
            </a:r>
            <a:r>
              <a:rPr lang="en-US" sz="1300" dirty="0"/>
              <a:t>[Video]. YouTube. </a:t>
            </a:r>
            <a:r>
              <a:rPr lang="en-US" sz="1300" u="sng" dirty="0">
                <a:solidFill>
                  <a:schemeClr val="hlink"/>
                </a:solidFill>
                <a:hlinkClick r:id="rId5"/>
              </a:rPr>
              <a:t>https://www.youtube.com/watch?v=Y3H3BxvDkCM&amp;feature=youtu.be</a:t>
            </a:r>
            <a:endParaRPr sz="1300" dirty="0"/>
          </a:p>
          <a:p>
            <a:pPr marL="342900" lvl="0" indent="-285750" algn="l" rtl="0">
              <a:spcBef>
                <a:spcPts val="520"/>
              </a:spcBef>
              <a:spcAft>
                <a:spcPts val="0"/>
              </a:spcAft>
              <a:buNone/>
            </a:pPr>
            <a:r>
              <a:rPr lang="en-US" sz="1300" dirty="0"/>
              <a:t>Iowa State University. (2019, September 12). Universal design checklist for your online course. Center for Excellence in Learning and Teaching. </a:t>
            </a:r>
            <a:r>
              <a:rPr lang="en-US" sz="1300" u="sng" dirty="0">
                <a:solidFill>
                  <a:schemeClr val="hlink"/>
                </a:solidFill>
                <a:hlinkClick r:id="rId6"/>
              </a:rPr>
              <a:t>https://www.celt.iastate.edu/wp-content/uploads/2018/10/UDL-QM-accessibilitychecklist.pdf</a:t>
            </a:r>
            <a:endParaRPr sz="1300" dirty="0"/>
          </a:p>
          <a:p>
            <a:pPr marL="342900" lvl="0" indent="-285750" algn="l" rtl="0">
              <a:spcBef>
                <a:spcPts val="520"/>
              </a:spcBef>
              <a:spcAft>
                <a:spcPts val="0"/>
              </a:spcAft>
              <a:buNone/>
            </a:pPr>
            <a:r>
              <a:rPr lang="en-US" sz="1300" dirty="0"/>
              <a:t>Utah State University. (1999). Contrast checker. Center for Persons with Disabilities. </a:t>
            </a:r>
            <a:r>
              <a:rPr lang="en-US" sz="1300" dirty="0">
                <a:hlinkClick r:id="rId7"/>
              </a:rPr>
              <a:t>https://webaim.org/resources/contrastchecker/</a:t>
            </a:r>
            <a:endParaRPr lang="en-US" sz="1300" dirty="0"/>
          </a:p>
          <a:p>
            <a:pPr marL="342900" lvl="0" indent="-285750" algn="l" rtl="0">
              <a:spcBef>
                <a:spcPts val="520"/>
              </a:spcBef>
              <a:spcAft>
                <a:spcPts val="0"/>
              </a:spcAft>
              <a:buNone/>
            </a:pPr>
            <a:endParaRPr sz="1300" dirty="0"/>
          </a:p>
          <a:p>
            <a:pPr marL="0" lvl="0" indent="0" algn="l" rtl="0">
              <a:spcBef>
                <a:spcPts val="520"/>
              </a:spcBef>
              <a:spcAft>
                <a:spcPts val="0"/>
              </a:spcAft>
              <a:buNone/>
            </a:pPr>
            <a:endParaRPr sz="1400" dirty="0"/>
          </a:p>
          <a:p>
            <a:pPr marL="0" lvl="0" indent="0" algn="l" rtl="0">
              <a:spcBef>
                <a:spcPts val="520"/>
              </a:spcBef>
              <a:spcAft>
                <a:spcPts val="0"/>
              </a:spcAft>
              <a:buNone/>
            </a:pPr>
            <a:endParaRPr sz="1400" dirty="0"/>
          </a:p>
          <a:p>
            <a:pPr marL="0" lvl="0" indent="0" algn="l" rtl="0">
              <a:spcBef>
                <a:spcPts val="520"/>
              </a:spcBef>
              <a:spcAft>
                <a:spcPts val="0"/>
              </a:spcAft>
              <a:buNone/>
            </a:pPr>
            <a:endParaRPr dirty="0"/>
          </a:p>
          <a:p>
            <a:pPr marL="0" lvl="0" indent="0" algn="l" rtl="0">
              <a:spcBef>
                <a:spcPts val="52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a80311f04c_1_288"/>
          <p:cNvSpPr txBox="1">
            <a:spLocks noGrp="1"/>
          </p:cNvSpPr>
          <p:nvPr>
            <p:ph type="title"/>
          </p:nvPr>
        </p:nvSpPr>
        <p:spPr>
          <a:xfrm>
            <a:off x="519194" y="318839"/>
            <a:ext cx="8229600" cy="857250"/>
          </a:xfrm>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b="1" dirty="0"/>
              <a:t>Find K20 Resources at: learn.k20center.ou.edu</a:t>
            </a:r>
            <a:endParaRPr b="1" dirty="0"/>
          </a:p>
        </p:txBody>
      </p:sp>
      <p:pic>
        <p:nvPicPr>
          <p:cNvPr id="358" name="Google Shape;358;ga80311f04c_1_288"/>
          <p:cNvPicPr preferRelativeResize="0"/>
          <p:nvPr/>
        </p:nvPicPr>
        <p:blipFill>
          <a:blip r:embed="rId3">
            <a:alphaModFix/>
          </a:blip>
          <a:stretch>
            <a:fillRect/>
          </a:stretch>
        </p:blipFill>
        <p:spPr>
          <a:xfrm>
            <a:off x="1055126" y="1518834"/>
            <a:ext cx="6732771" cy="30268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a80311f04c_1_18"/>
          <p:cNvSpPr txBox="1">
            <a:spLocks noGrp="1"/>
          </p:cNvSpPr>
          <p:nvPr>
            <p:ph type="title"/>
          </p:nvPr>
        </p:nvSpPr>
        <p:spPr>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sz="5000" b="1" dirty="0">
                <a:latin typeface="Calibri" panose="020F0502020204030204" pitchFamily="34" charset="0"/>
                <a:cs typeface="Calibri" panose="020F0502020204030204" pitchFamily="34" charset="0"/>
              </a:rPr>
              <a:t>Barriers and Access</a:t>
            </a:r>
            <a:endParaRPr sz="5000" b="1" dirty="0">
              <a:latin typeface="Calibri" panose="020F0502020204030204" pitchFamily="34" charset="0"/>
              <a:cs typeface="Calibri" panose="020F0502020204030204" pitchFamily="34" charset="0"/>
            </a:endParaRPr>
          </a:p>
        </p:txBody>
      </p:sp>
      <p:pic>
        <p:nvPicPr>
          <p:cNvPr id="3" name="Online Media 2" descr="Dad Reinvents Playgrounds to be Accessible for All">
            <a:hlinkClick r:id="" action="ppaction://media"/>
            <a:extLst>
              <a:ext uri="{FF2B5EF4-FFF2-40B4-BE49-F238E27FC236}">
                <a16:creationId xmlns:a16="http://schemas.microsoft.com/office/drawing/2014/main" id="{F052E6C8-56EF-8E45-9721-4C6C9E3D6841}"/>
              </a:ext>
            </a:extLst>
          </p:cNvPr>
          <p:cNvPicPr>
            <a:picLocks noRot="1" noChangeAspect="1"/>
          </p:cNvPicPr>
          <p:nvPr>
            <a:videoFile r:link="rId1"/>
          </p:nvPr>
        </p:nvPicPr>
        <p:blipFill>
          <a:blip r:embed="rId4"/>
          <a:stretch>
            <a:fillRect/>
          </a:stretch>
        </p:blipFill>
        <p:spPr>
          <a:xfrm>
            <a:off x="2191768" y="1590689"/>
            <a:ext cx="4550672" cy="25711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ga80311f04c_1_23"/>
          <p:cNvSpPr/>
          <p:nvPr/>
        </p:nvSpPr>
        <p:spPr>
          <a:xfrm>
            <a:off x="-1834475" y="166900"/>
            <a:ext cx="1744800" cy="643800"/>
          </a:xfrm>
          <a:prstGeom prst="rect">
            <a:avLst/>
          </a:prstGeom>
          <a:solidFill>
            <a:srgbClr val="660000"/>
          </a:solidFill>
          <a:ln w="9525" cap="flat" cmpd="sng">
            <a:solidFill>
              <a:srgbClr val="66666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FFFFFF"/>
                </a:solidFill>
                <a:latin typeface="Calibri"/>
                <a:ea typeface="Calibri"/>
                <a:cs typeface="Calibri"/>
                <a:sym typeface="Calibri"/>
              </a:rPr>
              <a:t>Type here</a:t>
            </a:r>
            <a:endParaRPr sz="1200">
              <a:solidFill>
                <a:srgbClr val="FFFFFF"/>
              </a:solidFill>
              <a:latin typeface="Calibri"/>
              <a:ea typeface="Calibri"/>
              <a:cs typeface="Calibri"/>
              <a:sym typeface="Calibri"/>
            </a:endParaRPr>
          </a:p>
        </p:txBody>
      </p:sp>
      <p:sp>
        <p:nvSpPr>
          <p:cNvPr id="133" name="Google Shape;133;ga80311f04c_1_23"/>
          <p:cNvSpPr/>
          <p:nvPr/>
        </p:nvSpPr>
        <p:spPr>
          <a:xfrm>
            <a:off x="-1834475" y="2762780"/>
            <a:ext cx="1744800" cy="643800"/>
          </a:xfrm>
          <a:prstGeom prst="rect">
            <a:avLst/>
          </a:prstGeom>
          <a:solidFill>
            <a:srgbClr val="660000"/>
          </a:solidFill>
          <a:ln w="9525" cap="flat" cmpd="sng">
            <a:solidFill>
              <a:srgbClr val="66666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FFFFFF"/>
                </a:solidFill>
                <a:latin typeface="Calibri"/>
                <a:ea typeface="Calibri"/>
                <a:cs typeface="Calibri"/>
                <a:sym typeface="Calibri"/>
              </a:rPr>
              <a:t>Type here</a:t>
            </a:r>
            <a:endParaRPr sz="1200">
              <a:solidFill>
                <a:srgbClr val="FFFFFF"/>
              </a:solidFill>
              <a:latin typeface="Calibri"/>
              <a:ea typeface="Calibri"/>
              <a:cs typeface="Calibri"/>
              <a:sym typeface="Calibri"/>
            </a:endParaRPr>
          </a:p>
        </p:txBody>
      </p:sp>
      <p:sp>
        <p:nvSpPr>
          <p:cNvPr id="134" name="Google Shape;134;ga80311f04c_1_23"/>
          <p:cNvSpPr/>
          <p:nvPr/>
        </p:nvSpPr>
        <p:spPr>
          <a:xfrm>
            <a:off x="271700" y="4403175"/>
            <a:ext cx="1744800" cy="643800"/>
          </a:xfrm>
          <a:prstGeom prst="rect">
            <a:avLst/>
          </a:prstGeom>
          <a:solidFill>
            <a:srgbClr val="FFFFFF"/>
          </a:solidFill>
          <a:ln w="9525" cap="flat" cmpd="sng">
            <a:solidFill>
              <a:srgbClr val="66666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900" dirty="0">
                <a:solidFill>
                  <a:schemeClr val="dk1"/>
                </a:solidFill>
                <a:latin typeface="Calibri"/>
                <a:ea typeface="Calibri"/>
                <a:cs typeface="Calibri"/>
                <a:sym typeface="Calibri"/>
              </a:rPr>
              <a:t>Example response here. Just right-click one of the bricks to the left, click “Copy,” and then Paste it onto the board.</a:t>
            </a:r>
            <a:endParaRPr sz="9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latin typeface="Bree Serif"/>
              <a:ea typeface="Bree Serif"/>
              <a:cs typeface="Bree Serif"/>
              <a:sym typeface="Bree Serif"/>
            </a:endParaRPr>
          </a:p>
        </p:txBody>
      </p:sp>
      <p:sp>
        <p:nvSpPr>
          <p:cNvPr id="135" name="Google Shape;135;ga80311f04c_1_23"/>
          <p:cNvSpPr txBox="1"/>
          <p:nvPr/>
        </p:nvSpPr>
        <p:spPr>
          <a:xfrm>
            <a:off x="1171450" y="166900"/>
            <a:ext cx="6600000" cy="743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latin typeface="Calibri"/>
                <a:ea typeface="Calibri"/>
                <a:cs typeface="Calibri"/>
                <a:sym typeface="Calibri"/>
              </a:rPr>
              <a:t>The Brick Wall: </a:t>
            </a:r>
            <a:endParaRPr sz="2300" b="1" dirty="0">
              <a:latin typeface="Calibri"/>
              <a:ea typeface="Calibri"/>
              <a:cs typeface="Calibri"/>
              <a:sym typeface="Calibri"/>
            </a:endParaRPr>
          </a:p>
          <a:p>
            <a:pPr marL="0" lvl="0" indent="0" algn="ctr" rtl="0">
              <a:spcBef>
                <a:spcPts val="0"/>
              </a:spcBef>
              <a:spcAft>
                <a:spcPts val="0"/>
              </a:spcAft>
              <a:buNone/>
            </a:pPr>
            <a:r>
              <a:rPr lang="en-US" sz="1600" dirty="0">
                <a:latin typeface="Calibri"/>
                <a:ea typeface="Calibri"/>
                <a:cs typeface="Calibri"/>
                <a:sym typeface="Calibri"/>
              </a:rPr>
              <a:t>Write down a word or phrase related to Barriers in education.</a:t>
            </a:r>
            <a:endParaRPr sz="1600" dirty="0">
              <a:latin typeface="Calibri"/>
              <a:ea typeface="Calibri"/>
              <a:cs typeface="Calibri"/>
              <a:sym typeface="Calibri"/>
            </a:endParaRPr>
          </a:p>
        </p:txBody>
      </p:sp>
      <p:sp>
        <p:nvSpPr>
          <p:cNvPr id="136" name="Google Shape;136;ga80311f04c_1_23"/>
          <p:cNvSpPr/>
          <p:nvPr/>
        </p:nvSpPr>
        <p:spPr>
          <a:xfrm>
            <a:off x="-1834475" y="3631240"/>
            <a:ext cx="1744800" cy="643800"/>
          </a:xfrm>
          <a:prstGeom prst="rect">
            <a:avLst/>
          </a:prstGeom>
          <a:solidFill>
            <a:srgbClr val="660000"/>
          </a:solidFill>
          <a:ln w="9525" cap="flat" cmpd="sng">
            <a:solidFill>
              <a:srgbClr val="66666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FFFFFF"/>
                </a:solidFill>
                <a:latin typeface="Calibri"/>
                <a:ea typeface="Calibri"/>
                <a:cs typeface="Calibri"/>
                <a:sym typeface="Calibri"/>
              </a:rPr>
              <a:t>Type here</a:t>
            </a:r>
            <a:endParaRPr sz="1200">
              <a:solidFill>
                <a:srgbClr val="FFFFFF"/>
              </a:solidFill>
              <a:latin typeface="Calibri"/>
              <a:ea typeface="Calibri"/>
              <a:cs typeface="Calibri"/>
              <a:sym typeface="Calibri"/>
            </a:endParaRPr>
          </a:p>
        </p:txBody>
      </p:sp>
      <p:sp>
        <p:nvSpPr>
          <p:cNvPr id="137" name="Google Shape;137;ga80311f04c_1_23"/>
          <p:cNvSpPr/>
          <p:nvPr/>
        </p:nvSpPr>
        <p:spPr>
          <a:xfrm>
            <a:off x="-1834475" y="1886579"/>
            <a:ext cx="1744800" cy="643800"/>
          </a:xfrm>
          <a:prstGeom prst="rect">
            <a:avLst/>
          </a:prstGeom>
          <a:solidFill>
            <a:srgbClr val="660000"/>
          </a:solidFill>
          <a:ln w="9525" cap="flat" cmpd="sng">
            <a:solidFill>
              <a:srgbClr val="66666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FFFFFF"/>
                </a:solidFill>
                <a:latin typeface="Calibri"/>
                <a:ea typeface="Calibri"/>
                <a:cs typeface="Calibri"/>
                <a:sym typeface="Calibri"/>
              </a:rPr>
              <a:t>Type here</a:t>
            </a:r>
            <a:endParaRPr sz="1200">
              <a:solidFill>
                <a:srgbClr val="FFFFFF"/>
              </a:solidFill>
              <a:latin typeface="Calibri"/>
              <a:ea typeface="Calibri"/>
              <a:cs typeface="Calibri"/>
              <a:sym typeface="Calibri"/>
            </a:endParaRPr>
          </a:p>
        </p:txBody>
      </p:sp>
      <p:sp>
        <p:nvSpPr>
          <p:cNvPr id="138" name="Google Shape;138;ga80311f04c_1_23"/>
          <p:cNvSpPr/>
          <p:nvPr/>
        </p:nvSpPr>
        <p:spPr>
          <a:xfrm>
            <a:off x="-1834475" y="1010379"/>
            <a:ext cx="1744800" cy="643800"/>
          </a:xfrm>
          <a:prstGeom prst="rect">
            <a:avLst/>
          </a:prstGeom>
          <a:solidFill>
            <a:srgbClr val="660000"/>
          </a:solidFill>
          <a:ln w="9525" cap="flat" cmpd="sng">
            <a:solidFill>
              <a:srgbClr val="66666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FFFFFF"/>
                </a:solidFill>
                <a:latin typeface="Calibri"/>
                <a:ea typeface="Calibri"/>
                <a:cs typeface="Calibri"/>
                <a:sym typeface="Calibri"/>
              </a:rPr>
              <a:t>Type here</a:t>
            </a:r>
            <a:endParaRPr sz="1200">
              <a:solidFill>
                <a:srgbClr val="FFFFFF"/>
              </a:solidFill>
              <a:latin typeface="Calibri"/>
              <a:ea typeface="Calibri"/>
              <a:cs typeface="Calibri"/>
              <a:sym typeface="Calibri"/>
            </a:endParaRPr>
          </a:p>
        </p:txBody>
      </p:sp>
      <p:sp>
        <p:nvSpPr>
          <p:cNvPr id="139" name="Google Shape;139;ga80311f04c_1_23"/>
          <p:cNvSpPr/>
          <p:nvPr/>
        </p:nvSpPr>
        <p:spPr>
          <a:xfrm>
            <a:off x="-1834475" y="4499700"/>
            <a:ext cx="1744800" cy="643800"/>
          </a:xfrm>
          <a:prstGeom prst="rect">
            <a:avLst/>
          </a:prstGeom>
          <a:solidFill>
            <a:srgbClr val="660000"/>
          </a:solidFill>
          <a:ln w="9525" cap="flat" cmpd="sng">
            <a:solidFill>
              <a:srgbClr val="66666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FFFFFF"/>
                </a:solidFill>
                <a:latin typeface="Calibri"/>
                <a:ea typeface="Calibri"/>
                <a:cs typeface="Calibri"/>
                <a:sym typeface="Calibri"/>
              </a:rPr>
              <a:t>Type here</a:t>
            </a:r>
            <a:endParaRPr sz="1200">
              <a:solidFill>
                <a:srgbClr val="FFFFFF"/>
              </a:solidFill>
              <a:latin typeface="Calibri"/>
              <a:ea typeface="Calibri"/>
              <a:cs typeface="Calibri"/>
              <a:sym typeface="Calibri"/>
            </a:endParaRPr>
          </a:p>
        </p:txBody>
      </p:sp>
      <p:sp>
        <p:nvSpPr>
          <p:cNvPr id="140" name="Google Shape;140;ga80311f04c_1_23"/>
          <p:cNvSpPr/>
          <p:nvPr/>
        </p:nvSpPr>
        <p:spPr>
          <a:xfrm>
            <a:off x="3110650" y="2263575"/>
            <a:ext cx="1744800" cy="643800"/>
          </a:xfrm>
          <a:prstGeom prst="rect">
            <a:avLst/>
          </a:prstGeom>
          <a:solidFill>
            <a:srgbClr val="660000"/>
          </a:solidFill>
          <a:ln w="9525" cap="flat" cmpd="sng">
            <a:solidFill>
              <a:srgbClr val="66666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rgbClr val="FFFFFF"/>
                </a:solidFill>
                <a:latin typeface="Calibri"/>
                <a:ea typeface="Calibri"/>
                <a:cs typeface="Calibri"/>
                <a:sym typeface="Calibri"/>
              </a:rPr>
              <a:t>TIME</a:t>
            </a:r>
            <a:endParaRPr sz="1200" dirty="0">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a80311f04c_1_36"/>
          <p:cNvSpPr txBox="1">
            <a:spLocks noGrp="1"/>
          </p:cNvSpPr>
          <p:nvPr>
            <p:ph type="title"/>
          </p:nvPr>
        </p:nvSpPr>
        <p:spPr>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sz="5000" b="1" dirty="0"/>
              <a:t>Barriers to Education</a:t>
            </a:r>
            <a:endParaRPr sz="5000" b="1" dirty="0"/>
          </a:p>
        </p:txBody>
      </p:sp>
      <p:sp>
        <p:nvSpPr>
          <p:cNvPr id="146" name="Google Shape;146;ga80311f04c_1_36"/>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2400" dirty="0"/>
              <a:t>Universal Design for Learning, or UDL, is about knocking down those bricks (barriers) so that learning is accessible for all students.</a:t>
            </a:r>
            <a:endParaRPr sz="2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a80311f04c_1_41"/>
          <p:cNvSpPr txBox="1">
            <a:spLocks noGrp="1"/>
          </p:cNvSpPr>
          <p:nvPr>
            <p:ph type="title"/>
          </p:nvPr>
        </p:nvSpPr>
        <p:spPr>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sz="5000" b="1" dirty="0"/>
              <a:t>What Might Access Look Like?</a:t>
            </a:r>
            <a:endParaRPr sz="5000" b="1" dirty="0"/>
          </a:p>
        </p:txBody>
      </p:sp>
      <p:sp>
        <p:nvSpPr>
          <p:cNvPr id="152" name="Google Shape;152;ga80311f04c_1_41"/>
          <p:cNvSpPr txBox="1">
            <a:spLocks noGrp="1"/>
          </p:cNvSpPr>
          <p:nvPr>
            <p:ph type="body" idx="1"/>
          </p:nvPr>
        </p:nvSpPr>
        <p:spPr>
          <a:xfrm>
            <a:off x="457200" y="1678074"/>
            <a:ext cx="3893736" cy="3065375"/>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For each image, discuss what you see as bricks (or barriers) to learning and what you see as keys (or access) to learning.</a:t>
            </a:r>
            <a:endParaRPr dirty="0"/>
          </a:p>
          <a:p>
            <a:pPr marL="0" lvl="0" indent="0" algn="l" rtl="0">
              <a:spcBef>
                <a:spcPts val="520"/>
              </a:spcBef>
              <a:spcAft>
                <a:spcPts val="0"/>
              </a:spcAft>
              <a:buNone/>
            </a:pPr>
            <a:r>
              <a:rPr lang="en-US" dirty="0"/>
              <a:t>Share out your response or put it in the chat.</a:t>
            </a:r>
            <a:endParaRPr dirty="0"/>
          </a:p>
        </p:txBody>
      </p:sp>
      <p:pic>
        <p:nvPicPr>
          <p:cNvPr id="153" name="Google Shape;153;ga80311f04c_1_41"/>
          <p:cNvPicPr preferRelativeResize="0"/>
          <p:nvPr/>
        </p:nvPicPr>
        <p:blipFill>
          <a:blip r:embed="rId3">
            <a:alphaModFix/>
          </a:blip>
          <a:stretch>
            <a:fillRect/>
          </a:stretch>
        </p:blipFill>
        <p:spPr>
          <a:xfrm>
            <a:off x="5040221" y="2143326"/>
            <a:ext cx="2636550" cy="2003226"/>
          </a:xfrm>
          <a:prstGeom prst="rect">
            <a:avLst/>
          </a:prstGeom>
          <a:noFill/>
          <a:ln w="19050" cap="flat" cmpd="sng">
            <a:solidFill>
              <a:srgbClr val="1155CC"/>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a80311f04c_1_47"/>
          <p:cNvSpPr txBox="1">
            <a:spLocks noGrp="1"/>
          </p:cNvSpPr>
          <p:nvPr>
            <p:ph type="title"/>
          </p:nvPr>
        </p:nvSpPr>
        <p:spPr>
          <a:xfrm>
            <a:off x="389693" y="152400"/>
            <a:ext cx="8523195" cy="651468"/>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What Bricks or Keys to Learning Do You See?</a:t>
            </a:r>
            <a:endParaRPr b="1" dirty="0"/>
          </a:p>
        </p:txBody>
      </p:sp>
      <p:pic>
        <p:nvPicPr>
          <p:cNvPr id="159" name="Google Shape;159;ga80311f04c_1_47"/>
          <p:cNvPicPr preferRelativeResize="0"/>
          <p:nvPr/>
        </p:nvPicPr>
        <p:blipFill>
          <a:blip r:embed="rId3">
            <a:alphaModFix/>
          </a:blip>
          <a:stretch>
            <a:fillRect/>
          </a:stretch>
        </p:blipFill>
        <p:spPr>
          <a:xfrm>
            <a:off x="1535384" y="1009650"/>
            <a:ext cx="5843190" cy="3885100"/>
          </a:xfrm>
          <a:prstGeom prst="rect">
            <a:avLst/>
          </a:prstGeom>
          <a:noFill/>
          <a:ln w="19050" cap="flat" cmpd="sng">
            <a:solidFill>
              <a:srgbClr val="1155CC"/>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ga80311f04c_1_52"/>
          <p:cNvPicPr preferRelativeResize="0"/>
          <p:nvPr/>
        </p:nvPicPr>
        <p:blipFill>
          <a:blip r:embed="rId3">
            <a:alphaModFix/>
          </a:blip>
          <a:stretch>
            <a:fillRect/>
          </a:stretch>
        </p:blipFill>
        <p:spPr>
          <a:xfrm>
            <a:off x="2317845" y="1033920"/>
            <a:ext cx="4676202" cy="3913632"/>
          </a:xfrm>
          <a:prstGeom prst="rect">
            <a:avLst/>
          </a:prstGeom>
          <a:noFill/>
          <a:ln w="19050" cap="flat" cmpd="sng">
            <a:solidFill>
              <a:srgbClr val="1155CC"/>
            </a:solidFill>
            <a:prstDash val="solid"/>
            <a:round/>
            <a:headEnd type="none" w="sm" len="sm"/>
            <a:tailEnd type="none" w="sm" len="sm"/>
          </a:ln>
        </p:spPr>
      </p:pic>
      <p:sp>
        <p:nvSpPr>
          <p:cNvPr id="165" name="Google Shape;165;ga80311f04c_1_52"/>
          <p:cNvSpPr txBox="1">
            <a:spLocks noGrp="1"/>
          </p:cNvSpPr>
          <p:nvPr>
            <p:ph type="title"/>
          </p:nvPr>
        </p:nvSpPr>
        <p:spPr>
          <a:xfrm>
            <a:off x="409052" y="195948"/>
            <a:ext cx="8493788" cy="545892"/>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What Bricks or Keys to Learning Do You See?</a:t>
            </a:r>
            <a:endParaRPr b="1"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EARN theme">
  <a:themeElements>
    <a:clrScheme name="LEARN Colors">
      <a:dk1>
        <a:sysClr val="windowText" lastClr="000000"/>
      </a:dk1>
      <a:lt1>
        <a:sysClr val="window" lastClr="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esentation2" id="{AB2E46B7-BAB5-4694-988B-B0F959B89D8F}" vid="{FB87079A-474F-4FCC-91FD-820F6407D40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4786</Words>
  <Application>Microsoft Macintosh PowerPoint</Application>
  <PresentationFormat>On-screen Show (16:9)</PresentationFormat>
  <Paragraphs>204</Paragraphs>
  <Slides>34</Slides>
  <Notes>34</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Wingdings 2</vt:lpstr>
      <vt:lpstr>Arial</vt:lpstr>
      <vt:lpstr>Montserrat SemiBold</vt:lpstr>
      <vt:lpstr>Constantia</vt:lpstr>
      <vt:lpstr>Montserrat</vt:lpstr>
      <vt:lpstr>Montserrat ExtraBold</vt:lpstr>
      <vt:lpstr>Open Sans</vt:lpstr>
      <vt:lpstr>Georgia</vt:lpstr>
      <vt:lpstr>Calibri</vt:lpstr>
      <vt:lpstr>Bree Serif</vt:lpstr>
      <vt:lpstr>Happy Monkey</vt:lpstr>
      <vt:lpstr>LEARN theme</vt:lpstr>
      <vt:lpstr>1_LEARN theme</vt:lpstr>
      <vt:lpstr>PowerPoint Presentation</vt:lpstr>
      <vt:lpstr>UDL: Access for Diverse Learners</vt:lpstr>
      <vt:lpstr>Objectives</vt:lpstr>
      <vt:lpstr>Barriers and Access</vt:lpstr>
      <vt:lpstr>PowerPoint Presentation</vt:lpstr>
      <vt:lpstr>Barriers to Education</vt:lpstr>
      <vt:lpstr>What Might Access Look Like?</vt:lpstr>
      <vt:lpstr>What Bricks or Keys to Learning Do You See?</vt:lpstr>
      <vt:lpstr>What Bricks or Keys to Learning Do You See?</vt:lpstr>
      <vt:lpstr>VIRTUAL STATION ROTATION</vt:lpstr>
      <vt:lpstr>What Is UDL?</vt:lpstr>
      <vt:lpstr>PowerPoint Presentation</vt:lpstr>
      <vt:lpstr>PowerPoint Presentation</vt:lpstr>
      <vt:lpstr>Create a Clear Structure</vt:lpstr>
      <vt:lpstr>How to Create a Clear Structure</vt:lpstr>
      <vt:lpstr>How to Create a Clear Structure</vt:lpstr>
      <vt:lpstr>Use Color Contrast and Avoid Moving Objects</vt:lpstr>
      <vt:lpstr>Use Color Contrast and Avoid Moving Objects</vt:lpstr>
      <vt:lpstr>PowerPoint Presentation</vt:lpstr>
      <vt:lpstr>Create Clear Directions</vt:lpstr>
      <vt:lpstr>Create Clear Directions: Two Examples</vt:lpstr>
      <vt:lpstr>Create Clear Directions</vt:lpstr>
      <vt:lpstr>Chunk Large Amounts of Information</vt:lpstr>
      <vt:lpstr>Chunk Large Amounts of Information</vt:lpstr>
      <vt:lpstr>PowerPoint Presentation</vt:lpstr>
      <vt:lpstr>Create Descriptive Links</vt:lpstr>
      <vt:lpstr>Create Alternative Text for Images</vt:lpstr>
      <vt:lpstr>How to Create Alt Text for Images</vt:lpstr>
      <vt:lpstr>How to Create Alt Text for Images</vt:lpstr>
      <vt:lpstr>Universal Design Checklist</vt:lpstr>
      <vt:lpstr>Zones of Comfort</vt:lpstr>
      <vt:lpstr>PowerPoint Presentation</vt:lpstr>
      <vt:lpstr>Resources</vt:lpstr>
      <vt:lpstr>Find K20 Resources at: learn.k20center.ou.edu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Moharram, Jehanne</cp:lastModifiedBy>
  <cp:revision>8</cp:revision>
  <dcterms:modified xsi:type="dcterms:W3CDTF">2024-03-07T17:55:04Z</dcterms:modified>
</cp:coreProperties>
</file>