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7"/>
  </p:notesMasterIdLst>
  <p:sldIdLst>
    <p:sldId id="256" r:id="rId3"/>
    <p:sldId id="257" r:id="rId4"/>
    <p:sldId id="258" r:id="rId5"/>
    <p:sldId id="268" r:id="rId6"/>
    <p:sldId id="269" r:id="rId7"/>
    <p:sldId id="259" r:id="rId8"/>
    <p:sldId id="260" r:id="rId9"/>
    <p:sldId id="270" r:id="rId10"/>
    <p:sldId id="271" r:id="rId11"/>
    <p:sldId id="272" r:id="rId12"/>
    <p:sldId id="273" r:id="rId13"/>
    <p:sldId id="267" r:id="rId14"/>
    <p:sldId id="274" r:id="rId15"/>
    <p:sldId id="275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FE1FFAE-C277-41DE-B313-73A80C984298}">
  <a:tblStyle styleId="{4FE1FFAE-C277-41DE-B313-73A80C9842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019"/>
    <p:restoredTop sz="94694"/>
  </p:normalViewPr>
  <p:slideViewPr>
    <p:cSldViewPr snapToGrid="0">
      <p:cViewPr varScale="1">
        <p:scale>
          <a:sx n="146" d="100"/>
          <a:sy n="146" d="100"/>
        </p:scale>
        <p:origin x="176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Ask participants what else might encouraging critical thinking in the</a:t>
            </a:r>
            <a:r>
              <a:rPr lang="en-US" baseline="0" dirty="0"/>
              <a:t> classroom prepare students for? Other standardized tests? Other post secondary options? Career readiness? Citizenship?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7158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1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instructional practices from the text</a:t>
            </a:r>
            <a:r>
              <a:rPr lang="en-US" sz="11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promotes authentic instruction and how?</a:t>
            </a:r>
            <a:endParaRPr lang="en-US" sz="1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599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100" dirty="0"/>
              <a:t>Pass out Instructional Strategy note sheet and Meaningful Test Prep handout.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937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Use the Poster paper to tally answers?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507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1 minute - individual writes</a:t>
            </a:r>
            <a:r>
              <a:rPr lang="en-US" baseline="0" dirty="0"/>
              <a:t> the most meaningful test prep strategies</a:t>
            </a:r>
            <a:endParaRPr lang="en-US" dirty="0"/>
          </a:p>
          <a:p>
            <a:r>
              <a:rPr lang="en-US" dirty="0"/>
              <a:t>3 minutes - share with a partner</a:t>
            </a:r>
            <a:r>
              <a:rPr lang="en-US" baseline="0" dirty="0"/>
              <a:t> and add things you did not already have</a:t>
            </a:r>
          </a:p>
          <a:p>
            <a:r>
              <a:rPr lang="en-US" baseline="0" dirty="0"/>
              <a:t>5 minutes - read the text and fill in any gaps of knowledge you might have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 minute - individual writes</a:t>
            </a:r>
            <a:r>
              <a:rPr lang="en-US" baseline="0" dirty="0"/>
              <a:t> the most meaningful test prep strategies</a:t>
            </a:r>
            <a:endParaRPr lang="en-US" dirty="0"/>
          </a:p>
          <a:p>
            <a:r>
              <a:rPr lang="en-US" dirty="0"/>
              <a:t>3 minutes - share with a partner</a:t>
            </a:r>
            <a:r>
              <a:rPr lang="en-US" baseline="0" dirty="0"/>
              <a:t> and add things you did not already have</a:t>
            </a:r>
          </a:p>
          <a:p>
            <a:r>
              <a:rPr lang="en-US" baseline="0" dirty="0"/>
              <a:t>5 minutes - read the text and fill in any gaps of knowledge you might have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47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 minute - individual writes</a:t>
            </a:r>
            <a:r>
              <a:rPr lang="en-US" baseline="0" dirty="0"/>
              <a:t> the most meaningful test prep strategies</a:t>
            </a:r>
            <a:endParaRPr lang="en-US" dirty="0"/>
          </a:p>
          <a:p>
            <a:r>
              <a:rPr lang="en-US" dirty="0"/>
              <a:t>3 minutes - share with a partner</a:t>
            </a:r>
            <a:r>
              <a:rPr lang="en-US" baseline="0" dirty="0"/>
              <a:t> and add things you did not already have</a:t>
            </a:r>
          </a:p>
          <a:p>
            <a:r>
              <a:rPr lang="en-US" baseline="0" dirty="0"/>
              <a:t>5 minutes - read the text and fill in any gaps of knowledge you might have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44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97590" y="3974347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hyperlink" Target="https://consortium.uchicago.edu/publications/high" TargetMode="External"/><Relationship Id="rId1" Type="http://schemas.openxmlformats.org/officeDocument/2006/relationships/slideLayout" Target="../slideLayouts/slideLayout11.xml"/><Relationship Id="rId5" Type="http://schemas.openxmlformats.org/officeDocument/2006/relationships/hyperlink" Target="https://k20center.ou.edu/wp-content/uploads/2020/02/Test-Prep-Research-Brief-K20-CENTER-2015-02-25.pdf" TargetMode="External"/><Relationship Id="rId4" Type="http://schemas.openxmlformats.org/officeDocument/2006/relationships/hyperlink" Target="https://learn.k20center.ou.edu/strategy/9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D5426-96F1-43C6-7F29-3BADF488F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133573"/>
            <a:ext cx="5587139" cy="1570163"/>
          </a:xfrm>
        </p:spPr>
        <p:txBody>
          <a:bodyPr/>
          <a:lstStyle/>
          <a:p>
            <a:r>
              <a:rPr lang="en-US" sz="5000" b="1" dirty="0"/>
              <a:t>Effective?</a:t>
            </a:r>
            <a:br>
              <a:rPr lang="en-US" sz="5000" b="1" dirty="0"/>
            </a:br>
            <a:r>
              <a:rPr lang="en-US" sz="5000" b="1" dirty="0"/>
              <a:t>Narrow vs. Broad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959E5F-729C-0459-6281-34C4220832AB}"/>
              </a:ext>
            </a:extLst>
          </p:cNvPr>
          <p:cNvSpPr txBox="1"/>
          <p:nvPr/>
        </p:nvSpPr>
        <p:spPr>
          <a:xfrm>
            <a:off x="457200" y="615142"/>
            <a:ext cx="77336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8" indent="0"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“A challenging academic atmosphere and a class curriculum that teaches critical thinking gives students the best shot at succeeding on the ACT.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”   </a:t>
            </a:r>
          </a:p>
        </p:txBody>
      </p:sp>
    </p:spTree>
    <p:extLst>
      <p:ext uri="{BB962C8B-B14F-4D97-AF65-F5344CB8AC3E}">
        <p14:creationId xmlns:p14="http://schemas.microsoft.com/office/powerpoint/2010/main" val="377852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D7760-0152-E048-FACD-A774A11D1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710" y="2310495"/>
            <a:ext cx="3782291" cy="599232"/>
          </a:xfrm>
        </p:spPr>
        <p:txBody>
          <a:bodyPr/>
          <a:lstStyle/>
          <a:p>
            <a:r>
              <a:rPr lang="en-US" b="1" dirty="0">
                <a:solidFill>
                  <a:schemeClr val="bg1">
                    <a:lumMod val="85000"/>
                  </a:schemeClr>
                </a:solidFill>
              </a:rPr>
              <a:t>Authentic Teaching</a:t>
            </a:r>
          </a:p>
        </p:txBody>
      </p:sp>
      <p:sp>
        <p:nvSpPr>
          <p:cNvPr id="5" name="Shape 239">
            <a:extLst>
              <a:ext uri="{FF2B5EF4-FFF2-40B4-BE49-F238E27FC236}">
                <a16:creationId xmlns:a16="http://schemas.microsoft.com/office/drawing/2014/main" id="{E5396249-2062-2BA5-3BDB-0B5F797B83BA}"/>
              </a:ext>
            </a:extLst>
          </p:cNvPr>
          <p:cNvSpPr/>
          <p:nvPr/>
        </p:nvSpPr>
        <p:spPr>
          <a:xfrm>
            <a:off x="2590710" y="833031"/>
            <a:ext cx="1371794" cy="135426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C4E5DE"/>
              </a:gs>
              <a:gs pos="28000">
                <a:srgbClr val="C4E5DE"/>
              </a:gs>
              <a:gs pos="100000">
                <a:srgbClr val="90CAC2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rtl="0">
              <a:buSzPct val="25000"/>
            </a:pPr>
            <a:r>
              <a:rPr lang="en-US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Construction of Knowledge</a:t>
            </a:r>
          </a:p>
          <a:p>
            <a:pPr algn="ctr" rtl="0">
              <a:buSzPct val="25000"/>
            </a:pPr>
            <a:endParaRPr lang="en-US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" name="Shape 240">
            <a:extLst>
              <a:ext uri="{FF2B5EF4-FFF2-40B4-BE49-F238E27FC236}">
                <a16:creationId xmlns:a16="http://schemas.microsoft.com/office/drawing/2014/main" id="{A5239CA5-0E85-53DF-4789-091593541530}"/>
              </a:ext>
            </a:extLst>
          </p:cNvPr>
          <p:cNvSpPr/>
          <p:nvPr/>
        </p:nvSpPr>
        <p:spPr>
          <a:xfrm>
            <a:off x="5012380" y="811722"/>
            <a:ext cx="1371795" cy="135427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C4E5DE"/>
              </a:gs>
              <a:gs pos="28000">
                <a:srgbClr val="C4E5DE"/>
              </a:gs>
              <a:gs pos="100000">
                <a:srgbClr val="90CAC2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rtl="0">
              <a:buSzPct val="25000"/>
            </a:pPr>
            <a:r>
              <a:rPr lang="en-US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Disciplined Inquiry</a:t>
            </a:r>
          </a:p>
          <a:p>
            <a:pPr algn="ctr" rtl="0">
              <a:buSzPct val="25000"/>
            </a:pPr>
            <a:endParaRPr lang="en-US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" name="Shape 241">
            <a:extLst>
              <a:ext uri="{FF2B5EF4-FFF2-40B4-BE49-F238E27FC236}">
                <a16:creationId xmlns:a16="http://schemas.microsoft.com/office/drawing/2014/main" id="{44E1AC6B-3689-CD63-9DC2-0964CA104CF4}"/>
              </a:ext>
            </a:extLst>
          </p:cNvPr>
          <p:cNvSpPr/>
          <p:nvPr/>
        </p:nvSpPr>
        <p:spPr>
          <a:xfrm>
            <a:off x="2590710" y="3169402"/>
            <a:ext cx="1371795" cy="135503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C4E5DE"/>
              </a:gs>
              <a:gs pos="28000">
                <a:srgbClr val="C4E5DE"/>
              </a:gs>
              <a:gs pos="100000">
                <a:srgbClr val="90CAC2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rtl="0">
              <a:buSzPct val="25000"/>
            </a:pPr>
            <a:r>
              <a:rPr lang="en-US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Value Beyond School</a:t>
            </a:r>
          </a:p>
          <a:p>
            <a:pPr algn="ctr" rtl="0"/>
            <a:endParaRPr lang="en-US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" name="Shape 242">
            <a:extLst>
              <a:ext uri="{FF2B5EF4-FFF2-40B4-BE49-F238E27FC236}">
                <a16:creationId xmlns:a16="http://schemas.microsoft.com/office/drawing/2014/main" id="{E7921AAA-224A-5A3A-1925-24C6965F4D31}"/>
              </a:ext>
            </a:extLst>
          </p:cNvPr>
          <p:cNvSpPr/>
          <p:nvPr/>
        </p:nvSpPr>
        <p:spPr>
          <a:xfrm>
            <a:off x="5030863" y="3054230"/>
            <a:ext cx="1353312" cy="13716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C4E5DE"/>
              </a:gs>
              <a:gs pos="28000">
                <a:srgbClr val="C4E5DE"/>
              </a:gs>
              <a:gs pos="100000">
                <a:srgbClr val="90CAC2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rtl="0">
              <a:buSzPct val="25000"/>
            </a:pPr>
            <a:r>
              <a:rPr lang="en-US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Implicit View of Students</a:t>
            </a:r>
          </a:p>
          <a:p>
            <a:pPr algn="ctr" rtl="0"/>
            <a:endParaRPr lang="en-US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" name="Shape 235">
            <a:extLst>
              <a:ext uri="{FF2B5EF4-FFF2-40B4-BE49-F238E27FC236}">
                <a16:creationId xmlns:a16="http://schemas.microsoft.com/office/drawing/2014/main" id="{AA985BE4-1CE2-EA13-DCAC-F878F31503B9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257" y="333212"/>
            <a:ext cx="1735891" cy="1418095"/>
          </a:xfrm>
          <a:prstGeom prst="roundRect">
            <a:avLst>
              <a:gd name="adj" fmla="val 4230"/>
            </a:avLst>
          </a:prstGeom>
          <a:noFill/>
          <a:ln>
            <a:noFill/>
          </a:ln>
        </p:spPr>
      </p:pic>
      <p:pic>
        <p:nvPicPr>
          <p:cNvPr id="10" name="Shape 236">
            <a:extLst>
              <a:ext uri="{FF2B5EF4-FFF2-40B4-BE49-F238E27FC236}">
                <a16:creationId xmlns:a16="http://schemas.microsoft.com/office/drawing/2014/main" id="{BABB489D-8217-089B-69AC-E3CF7AD079C0}"/>
              </a:ext>
            </a:extLst>
          </p:cNvPr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10695" y="215522"/>
            <a:ext cx="1819656" cy="1417320"/>
          </a:xfrm>
          <a:prstGeom prst="roundRect">
            <a:avLst>
              <a:gd name="adj" fmla="val 4230"/>
            </a:avLst>
          </a:prstGeom>
          <a:noFill/>
          <a:ln>
            <a:noFill/>
          </a:ln>
        </p:spPr>
      </p:pic>
      <p:pic>
        <p:nvPicPr>
          <p:cNvPr id="11" name="Shape 238">
            <a:extLst>
              <a:ext uri="{FF2B5EF4-FFF2-40B4-BE49-F238E27FC236}">
                <a16:creationId xmlns:a16="http://schemas.microsoft.com/office/drawing/2014/main" id="{5DCC5418-2B6D-5EDB-D9FA-D96B9EF8A39F}"/>
              </a:ext>
            </a:extLst>
          </p:cNvPr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2871" r="-32870"/>
          <a:stretch/>
        </p:blipFill>
        <p:spPr>
          <a:xfrm>
            <a:off x="319171" y="2484109"/>
            <a:ext cx="1737360" cy="1417320"/>
          </a:xfrm>
          <a:prstGeom prst="roundRect">
            <a:avLst>
              <a:gd name="adj" fmla="val 4230"/>
            </a:avLst>
          </a:prstGeom>
          <a:noFill/>
          <a:ln>
            <a:noFill/>
          </a:ln>
        </p:spPr>
      </p:pic>
      <p:pic>
        <p:nvPicPr>
          <p:cNvPr id="12" name="Shape 237">
            <a:extLst>
              <a:ext uri="{FF2B5EF4-FFF2-40B4-BE49-F238E27FC236}">
                <a16:creationId xmlns:a16="http://schemas.microsoft.com/office/drawing/2014/main" id="{339D33C6-3E0C-3B6F-22E1-D83BD8DDD6D4}"/>
              </a:ext>
            </a:extLst>
          </p:cNvPr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10695" y="2484109"/>
            <a:ext cx="1819656" cy="141732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284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D7DBBF-D343-4DB3-B54B-663B8870F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758802"/>
            <a:ext cx="8229600" cy="2929434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Revisit the “Always, Sometimes or Never True?” handout.</a:t>
            </a:r>
            <a:endParaRPr lang="is-IS" dirty="0"/>
          </a:p>
          <a:p>
            <a:pPr marL="0" indent="0">
              <a:spcBef>
                <a:spcPts val="0"/>
              </a:spcBef>
              <a:buNone/>
            </a:pPr>
            <a:endParaRPr lang="is-IS" dirty="0"/>
          </a:p>
          <a:p>
            <a:pPr marL="0" indent="0">
              <a:spcBef>
                <a:spcPts val="0"/>
              </a:spcBef>
              <a:buNone/>
            </a:pPr>
            <a:r>
              <a:rPr lang="is-IS" dirty="0"/>
              <a:t>Look specifically again at numbers two, three, and five.</a:t>
            </a:r>
          </a:p>
          <a:p>
            <a:pPr marL="0" indent="0">
              <a:spcBef>
                <a:spcPts val="0"/>
              </a:spcBef>
              <a:buNone/>
            </a:pPr>
            <a:endParaRPr lang="is-IS" dirty="0"/>
          </a:p>
          <a:p>
            <a:pPr marL="0" indent="0">
              <a:spcBef>
                <a:spcPts val="0"/>
              </a:spcBef>
              <a:buNone/>
            </a:pPr>
            <a:r>
              <a:rPr lang="is-IS" dirty="0"/>
              <a:t>Based on what the research says, does your stance stay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dirty="0"/>
              <a:t>the same? Has it changed? How has it changed/not changed and why?</a:t>
            </a:r>
            <a:endParaRPr lang="en-US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4C6D72-C72B-48DA-A063-E9E1BD8B9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8231"/>
            <a:ext cx="8229600" cy="1482212"/>
          </a:xfrm>
        </p:spPr>
        <p:txBody>
          <a:bodyPr/>
          <a:lstStyle/>
          <a:p>
            <a:r>
              <a:rPr lang="en-US" sz="5000" b="1" dirty="0">
                <a:latin typeface="Calibri" panose="020F0502020204030204" pitchFamily="34" charset="0"/>
                <a:cs typeface="Calibri" panose="020F0502020204030204" pitchFamily="34" charset="0"/>
              </a:rPr>
              <a:t>Remix! Always, Sometimes or Never</a:t>
            </a:r>
            <a:r>
              <a:rPr lang="is-IS" sz="5000" b="1" dirty="0">
                <a:latin typeface="Calibri" panose="020F0502020204030204" pitchFamily="34" charset="0"/>
                <a:cs typeface="Calibri" panose="020F0502020204030204" pitchFamily="34" charset="0"/>
              </a:rPr>
              <a:t> . . .</a:t>
            </a:r>
            <a:endParaRPr lang="en-US" sz="5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01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>
            <a:extLst>
              <a:ext uri="{FF2B5EF4-FFF2-40B4-BE49-F238E27FC236}">
                <a16:creationId xmlns:a16="http://schemas.microsoft.com/office/drawing/2014/main" id="{F9E0D52F-FAD6-B13B-D893-051207ACA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483" y="53394"/>
            <a:ext cx="4362946" cy="509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33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A1586-E022-64E5-518D-9AA4E07D1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1E8FCE-3E8F-A1BD-F20B-B98C2853770F}"/>
              </a:ext>
            </a:extLst>
          </p:cNvPr>
          <p:cNvSpPr txBox="1"/>
          <p:nvPr/>
        </p:nvSpPr>
        <p:spPr>
          <a:xfrm>
            <a:off x="348342" y="1164497"/>
            <a:ext cx="7393577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Allensworth, E., Correa, M., and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Ponisciak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S. (2008). </a:t>
            </a: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From high school to the future: ACT preparation—too much, too late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University of Chicago: Consortium on School Research. 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https://consortium.uchicago.edu/publications/high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-school-future-act-preparation-too-much-too-late</a:t>
            </a:r>
          </a:p>
          <a:p>
            <a:pPr marL="285750" indent="-285750" algn="l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K20 Center. (n.d.). Always, sometimes, or never true. Strategies. 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https://learn.k20center.ou.edu/strategy/145</a:t>
            </a:r>
            <a:endParaRPr lang="en-US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K20 Center. (n.d.) Inside out. Strategies. 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https://learn.k20center.ou.edu/strategy/93</a:t>
            </a:r>
            <a:endParaRPr lang="en-US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K20 Center. (2015). Research in focus: Test prep strategies that work. The University of Oklahoma.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https://k20center.ou.edu/wp-content/uploads/2020/02/Test-Prep-Research-Brief-K20-CENTER-2015-02-25.pdf</a:t>
            </a:r>
            <a:endParaRPr lang="en-US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83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More Than Just a Score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Meaningful Test Prep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Essential Question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2029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What are the goals of test prep?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45104D0-56C1-4E03-9DA7-D67B0D30E1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0090" y="0"/>
            <a:ext cx="9244179" cy="51998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Google Shape;73;p17">
            <a:extLst>
              <a:ext uri="{FF2B5EF4-FFF2-40B4-BE49-F238E27FC236}">
                <a16:creationId xmlns:a16="http://schemas.microsoft.com/office/drawing/2014/main" id="{5702968C-6A46-1392-7407-12075257713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97590" y="3974347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DF78CD-AF77-13FF-31BF-071DD271C142}"/>
              </a:ext>
            </a:extLst>
          </p:cNvPr>
          <p:cNvSpPr txBox="1"/>
          <p:nvPr/>
        </p:nvSpPr>
        <p:spPr>
          <a:xfrm>
            <a:off x="4068339" y="4169937"/>
            <a:ext cx="36471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Instructional Strategies</a:t>
            </a:r>
          </a:p>
        </p:txBody>
      </p:sp>
    </p:spTree>
    <p:extLst>
      <p:ext uri="{BB962C8B-B14F-4D97-AF65-F5344CB8AC3E}">
        <p14:creationId xmlns:p14="http://schemas.microsoft.com/office/powerpoint/2010/main" val="3338894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99146F-C3C9-9914-1804-B4E1325464E1}"/>
              </a:ext>
            </a:extLst>
          </p:cNvPr>
          <p:cNvSpPr txBox="1"/>
          <p:nvPr/>
        </p:nvSpPr>
        <p:spPr>
          <a:xfrm>
            <a:off x="387458" y="263471"/>
            <a:ext cx="83535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Always, Sometimes, or Never True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CE404-982B-FC66-DB91-5710540FFE6F}"/>
              </a:ext>
            </a:extLst>
          </p:cNvPr>
          <p:cNvSpPr txBox="1">
            <a:spLocks/>
          </p:cNvSpPr>
          <p:nvPr/>
        </p:nvSpPr>
        <p:spPr>
          <a:xfrm>
            <a:off x="387458" y="929898"/>
            <a:ext cx="6997411" cy="3950131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Independently read through the statements on the handout 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“Always, Sometimes, Never True"</a:t>
            </a:r>
            <a:endParaRPr lang="is-I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s-I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s-IS" sz="3600" dirty="0">
                <a:latin typeface="Calibri" panose="020F0502020204030204" pitchFamily="34" charset="0"/>
                <a:cs typeface="Calibri" panose="020F0502020204030204" pitchFamily="34" charset="0"/>
              </a:rPr>
              <a:t>Mark Always, Sometimes, or Never and then justify your answer in the space provided. </a:t>
            </a:r>
          </a:p>
          <a:p>
            <a:endParaRPr lang="en-US" dirty="0"/>
          </a:p>
        </p:txBody>
      </p:sp>
      <p:pic>
        <p:nvPicPr>
          <p:cNvPr id="5" name="Picture 4" descr="A few different colored signs&#10;&#10;Description automatically generated with medium confidence">
            <a:extLst>
              <a:ext uri="{FF2B5EF4-FFF2-40B4-BE49-F238E27FC236}">
                <a16:creationId xmlns:a16="http://schemas.microsoft.com/office/drawing/2014/main" id="{BE2055B1-BCBE-FF54-FE0F-F4B03E78C1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1460" y="1070468"/>
            <a:ext cx="1913535" cy="1038135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2007146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b="1" dirty="0"/>
              <a:t>Lesson Objectives</a:t>
            </a:r>
            <a:endParaRPr b="1"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982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Determine the effectiveness of traditional test prep strategies.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b="0" i="0" u="none" strike="noStrike" dirty="0">
                <a:solidFill>
                  <a:schemeClr val="bg1"/>
                </a:solidFill>
                <a:effectLst/>
              </a:rPr>
              <a:t>Make connections between effective test preparation and authentic teaching practices.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2044930"/>
            <a:ext cx="3399905" cy="269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500" indent="0">
              <a:buClr>
                <a:schemeClr val="accent1"/>
              </a:buClr>
              <a:buNone/>
            </a:pPr>
            <a:r>
              <a:rPr lang="en-US" dirty="0">
                <a:latin typeface="+mj-lt"/>
              </a:rPr>
              <a:t>Individually write: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>
                <a:latin typeface="+mj-lt"/>
              </a:rPr>
              <a:t>What practices do you use within your classroom that prepares students for tests?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5000" b="1" dirty="0"/>
              <a:t>Inside Out</a:t>
            </a:r>
            <a:endParaRPr sz="5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635C9A-E26C-F08F-108C-350FF5CF7C88}"/>
              </a:ext>
            </a:extLst>
          </p:cNvPr>
          <p:cNvSpPr txBox="1"/>
          <p:nvPr/>
        </p:nvSpPr>
        <p:spPr>
          <a:xfrm>
            <a:off x="457200" y="1281548"/>
            <a:ext cx="1864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minute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A649D84-44B8-BD96-68EF-C3C98D0039DE}"/>
              </a:ext>
            </a:extLst>
          </p:cNvPr>
          <p:cNvGrpSpPr/>
          <p:nvPr/>
        </p:nvGrpSpPr>
        <p:grpSpPr>
          <a:xfrm>
            <a:off x="4123113" y="545878"/>
            <a:ext cx="3906983" cy="4056611"/>
            <a:chOff x="0" y="3942"/>
            <a:chExt cx="5938344" cy="5938344"/>
          </a:xfrm>
          <a:scene3d>
            <a:camera prst="orthographicFront"/>
            <a:lightRig rig="flat" dir="t"/>
          </a:scene3d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9D36D82C-2741-A824-9CE2-D7CD0BA08CCF}"/>
                </a:ext>
              </a:extLst>
            </p:cNvPr>
            <p:cNvSpPr/>
            <p:nvPr/>
          </p:nvSpPr>
          <p:spPr>
            <a:xfrm>
              <a:off x="0" y="3942"/>
              <a:ext cx="5938344" cy="5938344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F6DF427-BF1C-0F9A-5832-220616C7EE3F}"/>
                </a:ext>
              </a:extLst>
            </p:cNvPr>
            <p:cNvSpPr txBox="1"/>
            <p:nvPr/>
          </p:nvSpPr>
          <p:spPr>
            <a:xfrm>
              <a:off x="1897652" y="357525"/>
              <a:ext cx="2075450" cy="89075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9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Text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F5CA31E-A620-B226-50AA-31769280C877}"/>
              </a:ext>
            </a:extLst>
          </p:cNvPr>
          <p:cNvGrpSpPr/>
          <p:nvPr/>
        </p:nvGrpSpPr>
        <p:grpSpPr>
          <a:xfrm>
            <a:off x="4530902" y="1560029"/>
            <a:ext cx="3091403" cy="3040027"/>
            <a:chOff x="538030" y="1439297"/>
            <a:chExt cx="4453758" cy="4453758"/>
          </a:xfrm>
          <a:scene3d>
            <a:camera prst="orthographicFront"/>
            <a:lightRig rig="flat" dir="t"/>
          </a:scene3d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E9A7302-D102-53E2-D584-274159BD20DA}"/>
                </a:ext>
              </a:extLst>
            </p:cNvPr>
            <p:cNvSpPr/>
            <p:nvPr/>
          </p:nvSpPr>
          <p:spPr>
            <a:xfrm>
              <a:off x="538030" y="1439297"/>
              <a:ext cx="4453758" cy="4453758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545165"/>
                <a:satOff val="897"/>
                <a:lumOff val="24118"/>
                <a:alphaOff val="0"/>
              </a:schemeClr>
            </a:fillRef>
            <a:effectRef idx="2">
              <a:schemeClr val="accent2">
                <a:hueOff val="-545165"/>
                <a:satOff val="897"/>
                <a:lumOff val="2411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Oval 4">
              <a:extLst>
                <a:ext uri="{FF2B5EF4-FFF2-40B4-BE49-F238E27FC236}">
                  <a16:creationId xmlns:a16="http://schemas.microsoft.com/office/drawing/2014/main" id="{2DED0BF4-0636-43D9-B0C6-7D0C73ACF453}"/>
                </a:ext>
              </a:extLst>
            </p:cNvPr>
            <p:cNvSpPr txBox="1"/>
            <p:nvPr/>
          </p:nvSpPr>
          <p:spPr>
            <a:xfrm>
              <a:off x="1931447" y="1758976"/>
              <a:ext cx="1817088" cy="8350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9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Peer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CFC6398-25C8-49E2-E4A8-E70BCC337E99}"/>
              </a:ext>
            </a:extLst>
          </p:cNvPr>
          <p:cNvGrpSpPr/>
          <p:nvPr/>
        </p:nvGrpSpPr>
        <p:grpSpPr>
          <a:xfrm>
            <a:off x="4976745" y="2348239"/>
            <a:ext cx="2303945" cy="2200233"/>
            <a:chOff x="1670281" y="3010683"/>
            <a:chExt cx="2969172" cy="2969172"/>
          </a:xfrm>
          <a:scene3d>
            <a:camera prst="orthographicFront"/>
            <a:lightRig rig="flat" dir="t"/>
          </a:scene3d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CDCE2B8-7459-1CB7-07CA-2A3ED06A0C1F}"/>
                </a:ext>
              </a:extLst>
            </p:cNvPr>
            <p:cNvSpPr/>
            <p:nvPr/>
          </p:nvSpPr>
          <p:spPr>
            <a:xfrm>
              <a:off x="1670281" y="3010683"/>
              <a:ext cx="2969172" cy="2969172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1090331"/>
                <a:satOff val="1795"/>
                <a:lumOff val="48236"/>
                <a:alphaOff val="0"/>
              </a:schemeClr>
            </a:fillRef>
            <a:effectRef idx="2">
              <a:schemeClr val="accent2">
                <a:hueOff val="-1090331"/>
                <a:satOff val="1795"/>
                <a:lumOff val="48236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4">
              <a:extLst>
                <a:ext uri="{FF2B5EF4-FFF2-40B4-BE49-F238E27FC236}">
                  <a16:creationId xmlns:a16="http://schemas.microsoft.com/office/drawing/2014/main" id="{3F6AE59C-42AA-5186-389B-C1AAF994FCCB}"/>
                </a:ext>
              </a:extLst>
            </p:cNvPr>
            <p:cNvSpPr txBox="1"/>
            <p:nvPr/>
          </p:nvSpPr>
          <p:spPr>
            <a:xfrm>
              <a:off x="1919410" y="3715407"/>
              <a:ext cx="2279286" cy="148458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Individual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FB7BF-85D4-8E80-404A-0BA346936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minutes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9042B7-E993-59F6-851A-9E6B62373FE4}"/>
              </a:ext>
            </a:extLst>
          </p:cNvPr>
          <p:cNvSpPr txBox="1"/>
          <p:nvPr/>
        </p:nvSpPr>
        <p:spPr>
          <a:xfrm>
            <a:off x="457200" y="1279088"/>
            <a:ext cx="247972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Peer write:</a:t>
            </a:r>
          </a:p>
          <a:p>
            <a:pPr marL="457200" indent="-457200">
              <a:buClr>
                <a:schemeClr val="accent4"/>
              </a:buClr>
              <a:buFont typeface="Arial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Share with a partner and add ideas that you did not list.</a:t>
            </a:r>
          </a:p>
          <a:p>
            <a:pPr marL="457200" indent="-457200">
              <a:buClr>
                <a:schemeClr val="accent4"/>
              </a:buClr>
              <a:buFont typeface="Arial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What things did you both write down?</a:t>
            </a:r>
          </a:p>
          <a:p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A92C173-9A48-2F84-26EF-F8F169EA2823}"/>
              </a:ext>
            </a:extLst>
          </p:cNvPr>
          <p:cNvGrpSpPr/>
          <p:nvPr/>
        </p:nvGrpSpPr>
        <p:grpSpPr>
          <a:xfrm>
            <a:off x="4123113" y="545878"/>
            <a:ext cx="3906983" cy="4056611"/>
            <a:chOff x="0" y="3942"/>
            <a:chExt cx="5938344" cy="5938344"/>
          </a:xfrm>
          <a:scene3d>
            <a:camera prst="orthographicFront"/>
            <a:lightRig rig="flat" dir="t"/>
          </a:scene3d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CA3CD09-910D-4F42-23D9-8C963F591432}"/>
                </a:ext>
              </a:extLst>
            </p:cNvPr>
            <p:cNvSpPr/>
            <p:nvPr/>
          </p:nvSpPr>
          <p:spPr>
            <a:xfrm>
              <a:off x="0" y="3942"/>
              <a:ext cx="5938344" cy="5938344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C4E396E9-4BD3-FFCD-023B-BB0649024576}"/>
                </a:ext>
              </a:extLst>
            </p:cNvPr>
            <p:cNvSpPr txBox="1"/>
            <p:nvPr/>
          </p:nvSpPr>
          <p:spPr>
            <a:xfrm>
              <a:off x="1931446" y="300859"/>
              <a:ext cx="2075451" cy="89075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9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Text</a:t>
              </a:r>
            </a:p>
          </p:txBody>
        </p:sp>
      </p:grpSp>
      <p:sp>
        <p:nvSpPr>
          <p:cNvPr id="7" name="Oval 6">
            <a:extLst>
              <a:ext uri="{FF2B5EF4-FFF2-40B4-BE49-F238E27FC236}">
                <a16:creationId xmlns:a16="http://schemas.microsoft.com/office/drawing/2014/main" id="{8472689E-F0AF-A9D0-E309-11666B417E15}"/>
              </a:ext>
            </a:extLst>
          </p:cNvPr>
          <p:cNvSpPr/>
          <p:nvPr/>
        </p:nvSpPr>
        <p:spPr>
          <a:xfrm>
            <a:off x="4530902" y="1560029"/>
            <a:ext cx="3091403" cy="3040027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-545165"/>
              <a:satOff val="897"/>
              <a:lumOff val="24118"/>
              <a:alphaOff val="0"/>
            </a:schemeClr>
          </a:fillRef>
          <a:effectRef idx="2">
            <a:schemeClr val="accent2">
              <a:hueOff val="-545165"/>
              <a:satOff val="897"/>
              <a:lumOff val="24118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9C6BE0F-E5F0-19BE-652B-476918CCFE85}"/>
              </a:ext>
            </a:extLst>
          </p:cNvPr>
          <p:cNvGrpSpPr/>
          <p:nvPr/>
        </p:nvGrpSpPr>
        <p:grpSpPr>
          <a:xfrm>
            <a:off x="4924630" y="2321103"/>
            <a:ext cx="2303945" cy="2200233"/>
            <a:chOff x="1603119" y="2974063"/>
            <a:chExt cx="2969172" cy="2969172"/>
          </a:xfrm>
          <a:scene3d>
            <a:camera prst="orthographicFront"/>
            <a:lightRig rig="flat" dir="t"/>
          </a:scene3d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78B4BDEF-F61A-F614-447A-45DA9EA64179}"/>
                </a:ext>
              </a:extLst>
            </p:cNvPr>
            <p:cNvSpPr/>
            <p:nvPr/>
          </p:nvSpPr>
          <p:spPr>
            <a:xfrm>
              <a:off x="1603119" y="2974063"/>
              <a:ext cx="2969172" cy="2969172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1090331"/>
                <a:satOff val="1795"/>
                <a:lumOff val="48236"/>
                <a:alphaOff val="0"/>
              </a:schemeClr>
            </a:fillRef>
            <a:effectRef idx="2">
              <a:schemeClr val="accent2">
                <a:hueOff val="-1090331"/>
                <a:satOff val="1795"/>
                <a:lumOff val="48236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Oval 4">
              <a:extLst>
                <a:ext uri="{FF2B5EF4-FFF2-40B4-BE49-F238E27FC236}">
                  <a16:creationId xmlns:a16="http://schemas.microsoft.com/office/drawing/2014/main" id="{35C93FE5-43EA-8FC7-C721-EFD93AD3F044}"/>
                </a:ext>
              </a:extLst>
            </p:cNvPr>
            <p:cNvSpPr txBox="1"/>
            <p:nvPr/>
          </p:nvSpPr>
          <p:spPr>
            <a:xfrm>
              <a:off x="1919410" y="3715407"/>
              <a:ext cx="2279286" cy="148458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Individual</a:t>
              </a:r>
            </a:p>
          </p:txBody>
        </p:sp>
      </p:grpSp>
      <p:sp>
        <p:nvSpPr>
          <p:cNvPr id="14" name="Oval 4">
            <a:extLst>
              <a:ext uri="{FF2B5EF4-FFF2-40B4-BE49-F238E27FC236}">
                <a16:creationId xmlns:a16="http://schemas.microsoft.com/office/drawing/2014/main" id="{BE6CE795-F9EF-6B7C-A8DF-73577A2BE5C8}"/>
              </a:ext>
            </a:extLst>
          </p:cNvPr>
          <p:cNvSpPr txBox="1"/>
          <p:nvPr/>
        </p:nvSpPr>
        <p:spPr>
          <a:xfrm>
            <a:off x="5370023" y="1817685"/>
            <a:ext cx="1440594" cy="570005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6248" tIns="206248" rIns="206248" bIns="206248" numCol="1" spcCol="1270" anchor="ctr" anchorCtr="0">
            <a:noAutofit/>
          </a:bodyPr>
          <a:lstStyle/>
          <a:p>
            <a:pPr marL="0" lvl="0" indent="0" algn="ctr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900" kern="1200" dirty="0">
                <a:latin typeface="Calibri" panose="020F0502020204030204" pitchFamily="34" charset="0"/>
                <a:cs typeface="Calibri" panose="020F0502020204030204" pitchFamily="34" charset="0"/>
              </a:rPr>
              <a:t>Peer</a:t>
            </a:r>
          </a:p>
        </p:txBody>
      </p:sp>
    </p:spTree>
    <p:extLst>
      <p:ext uri="{BB962C8B-B14F-4D97-AF65-F5344CB8AC3E}">
        <p14:creationId xmlns:p14="http://schemas.microsoft.com/office/powerpoint/2010/main" val="13065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01F0C-2D9C-4257-21C9-B91352BF9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minutes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A5E45B-295C-F196-729E-02988C1C1F7A}"/>
              </a:ext>
            </a:extLst>
          </p:cNvPr>
          <p:cNvSpPr txBox="1"/>
          <p:nvPr/>
        </p:nvSpPr>
        <p:spPr>
          <a:xfrm>
            <a:off x="457200" y="1496291"/>
            <a:ext cx="29510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4"/>
              </a:buClr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Text write:</a:t>
            </a:r>
          </a:p>
          <a:p>
            <a:pPr marL="457200" indent="-457200">
              <a:buClr>
                <a:schemeClr val="accent4"/>
              </a:buClr>
              <a:buFont typeface="Arial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What does the data say about effective test prep practices?</a:t>
            </a:r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31447FB-E892-39EC-58DC-C1246DFA9E44}"/>
              </a:ext>
            </a:extLst>
          </p:cNvPr>
          <p:cNvGrpSpPr/>
          <p:nvPr/>
        </p:nvGrpSpPr>
        <p:grpSpPr>
          <a:xfrm>
            <a:off x="4123113" y="545878"/>
            <a:ext cx="3906983" cy="4056611"/>
            <a:chOff x="0" y="3942"/>
            <a:chExt cx="5938344" cy="5938344"/>
          </a:xfrm>
          <a:scene3d>
            <a:camera prst="orthographicFront"/>
            <a:lightRig rig="flat" dir="t"/>
          </a:scene3d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0A61956F-2E79-7E7D-BBB4-56F2B89D041B}"/>
                </a:ext>
              </a:extLst>
            </p:cNvPr>
            <p:cNvSpPr/>
            <p:nvPr/>
          </p:nvSpPr>
          <p:spPr>
            <a:xfrm>
              <a:off x="0" y="3942"/>
              <a:ext cx="5938344" cy="5938344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7B14B2CF-EE31-D01A-229C-791EBA10861F}"/>
                </a:ext>
              </a:extLst>
            </p:cNvPr>
            <p:cNvSpPr txBox="1"/>
            <p:nvPr/>
          </p:nvSpPr>
          <p:spPr>
            <a:xfrm>
              <a:off x="1931446" y="300859"/>
              <a:ext cx="2075451" cy="89075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9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Text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C07F4C7-EB32-E798-3235-0B0786121084}"/>
              </a:ext>
            </a:extLst>
          </p:cNvPr>
          <p:cNvGrpSpPr/>
          <p:nvPr/>
        </p:nvGrpSpPr>
        <p:grpSpPr>
          <a:xfrm>
            <a:off x="4530902" y="1560029"/>
            <a:ext cx="3091403" cy="3040027"/>
            <a:chOff x="538030" y="1439297"/>
            <a:chExt cx="4453758" cy="4453758"/>
          </a:xfrm>
          <a:scene3d>
            <a:camera prst="orthographicFront"/>
            <a:lightRig rig="flat" dir="t"/>
          </a:scene3d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7DE9149-3A84-D712-EC5E-1469A802367A}"/>
                </a:ext>
              </a:extLst>
            </p:cNvPr>
            <p:cNvSpPr/>
            <p:nvPr/>
          </p:nvSpPr>
          <p:spPr>
            <a:xfrm>
              <a:off x="538030" y="1439297"/>
              <a:ext cx="4453758" cy="4453758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545165"/>
                <a:satOff val="897"/>
                <a:lumOff val="24118"/>
                <a:alphaOff val="0"/>
              </a:schemeClr>
            </a:fillRef>
            <a:effectRef idx="2">
              <a:schemeClr val="accent2">
                <a:hueOff val="-545165"/>
                <a:satOff val="897"/>
                <a:lumOff val="2411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Oval 4">
              <a:extLst>
                <a:ext uri="{FF2B5EF4-FFF2-40B4-BE49-F238E27FC236}">
                  <a16:creationId xmlns:a16="http://schemas.microsoft.com/office/drawing/2014/main" id="{2639F559-3AA6-0BC2-4341-3EAB4616E57F}"/>
                </a:ext>
              </a:extLst>
            </p:cNvPr>
            <p:cNvSpPr txBox="1"/>
            <p:nvPr/>
          </p:nvSpPr>
          <p:spPr>
            <a:xfrm>
              <a:off x="1571326" y="1823266"/>
              <a:ext cx="2401016" cy="8350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9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Peer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22880487-1A8B-5933-9CC0-C47A38B8D99E}"/>
              </a:ext>
            </a:extLst>
          </p:cNvPr>
          <p:cNvGrpSpPr/>
          <p:nvPr/>
        </p:nvGrpSpPr>
        <p:grpSpPr>
          <a:xfrm>
            <a:off x="5002696" y="2387690"/>
            <a:ext cx="2303945" cy="2200233"/>
            <a:chOff x="1603119" y="2974063"/>
            <a:chExt cx="2969172" cy="2969172"/>
          </a:xfrm>
          <a:scene3d>
            <a:camera prst="orthographicFront"/>
            <a:lightRig rig="flat" dir="t"/>
          </a:scene3d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64D1BFB-BF62-6A16-AA86-9CB2AF280FB3}"/>
                </a:ext>
              </a:extLst>
            </p:cNvPr>
            <p:cNvSpPr/>
            <p:nvPr/>
          </p:nvSpPr>
          <p:spPr>
            <a:xfrm>
              <a:off x="1603119" y="2974063"/>
              <a:ext cx="2969172" cy="2969172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-1090331"/>
                <a:satOff val="1795"/>
                <a:lumOff val="48236"/>
                <a:alphaOff val="0"/>
              </a:schemeClr>
            </a:fillRef>
            <a:effectRef idx="2">
              <a:schemeClr val="accent2">
                <a:hueOff val="-1090331"/>
                <a:satOff val="1795"/>
                <a:lumOff val="48236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4">
              <a:extLst>
                <a:ext uri="{FF2B5EF4-FFF2-40B4-BE49-F238E27FC236}">
                  <a16:creationId xmlns:a16="http://schemas.microsoft.com/office/drawing/2014/main" id="{69CDE448-69AA-F33B-F2EA-5D34D5F142ED}"/>
                </a:ext>
              </a:extLst>
            </p:cNvPr>
            <p:cNvSpPr txBox="1"/>
            <p:nvPr/>
          </p:nvSpPr>
          <p:spPr>
            <a:xfrm>
              <a:off x="1919410" y="3715407"/>
              <a:ext cx="2279286" cy="148458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>
                  <a:latin typeface="Calibri" panose="020F0502020204030204" pitchFamily="34" charset="0"/>
                  <a:cs typeface="Calibri" panose="020F0502020204030204" pitchFamily="34" charset="0"/>
                </a:rPr>
                <a:t>Individual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814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Lesson Slides (Save As Template)" id="{B82688CD-F3F8-D743-BDCF-16F2D764311C}" vid="{25510A98-A159-F442-9F20-8C42A87FEC3C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Lesson Slides (Save As Template)" id="{B82688CD-F3F8-D743-BDCF-16F2D764311C}" vid="{EE08A19D-6F28-774F-AFE2-A57B6E693195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theme</Template>
  <TotalTime>97</TotalTime>
  <Words>596</Words>
  <Application>Microsoft Macintosh PowerPoint</Application>
  <PresentationFormat>On-screen Show (16:9)</PresentationFormat>
  <Paragraphs>65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Noto Sans Symbols</vt:lpstr>
      <vt:lpstr>Trebuchet MS</vt:lpstr>
      <vt:lpstr>LEARN theme</vt:lpstr>
      <vt:lpstr>LEARN theme</vt:lpstr>
      <vt:lpstr>PowerPoint Presentation</vt:lpstr>
      <vt:lpstr>More Than Just a Score</vt:lpstr>
      <vt:lpstr>Essential Question</vt:lpstr>
      <vt:lpstr>PowerPoint Presentation</vt:lpstr>
      <vt:lpstr>PowerPoint Presentation</vt:lpstr>
      <vt:lpstr>Lesson Objectives</vt:lpstr>
      <vt:lpstr>Inside Out</vt:lpstr>
      <vt:lpstr>3 minutes</vt:lpstr>
      <vt:lpstr>5 minutes</vt:lpstr>
      <vt:lpstr>Effective? Narrow vs. Broad</vt:lpstr>
      <vt:lpstr>Authentic Teaching</vt:lpstr>
      <vt:lpstr>Remix! Always, Sometimes or Never . . .</vt:lpstr>
      <vt:lpstr>PowerPoint Presentation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Moharram, Jehanne</dc:creator>
  <cp:lastModifiedBy>Moharram, Jehanne</cp:lastModifiedBy>
  <cp:revision>1</cp:revision>
  <dcterms:created xsi:type="dcterms:W3CDTF">2024-01-03T20:52:28Z</dcterms:created>
  <dcterms:modified xsi:type="dcterms:W3CDTF">2024-01-03T22:30:08Z</dcterms:modified>
</cp:coreProperties>
</file>