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9" r:id="rId14"/>
    <p:sldId id="266" r:id="rId15"/>
    <p:sldId id="267" r:id="rId16"/>
    <p:sldId id="268" r:id="rId17"/>
  </p:sldIdLst>
  <p:sldSz cx="9144000" cy="5143500" type="screen16x9"/>
  <p:notesSz cx="6858000" cy="9144000"/>
  <p:embeddedFontLst>
    <p:embeddedFont>
      <p:font typeface="Arial Black" panose="020B0A04020102020204" pitchFamily="34" charset="0"/>
      <p:bold r:id="rId19"/>
    </p:embeddedFont>
    <p:embeddedFont>
      <p:font typeface="Bree Serif" panose="020B0604020202020204" charset="0"/>
      <p:regular r:id="rId20"/>
    </p:embeddedFont>
    <p:embeddedFont>
      <p:font typeface="Caveat Brush" pitchFamily="2" charset="0"/>
      <p:regular r:id="rId21"/>
    </p:embeddedFont>
    <p:embeddedFont>
      <p:font typeface="Constantia" panose="02030602050306030303" pitchFamily="18" charset="0"/>
      <p:regular r:id="rId22"/>
      <p:bold r:id="rId23"/>
      <p:italic r:id="rId24"/>
      <p:boldItalic r:id="rId25"/>
    </p:embeddedFont>
    <p:embeddedFont>
      <p:font typeface="Georgia" panose="02040502050405020303" pitchFamily="18" charset="0"/>
      <p:regular r:id="rId26"/>
      <p:bold r:id="rId27"/>
      <p:italic r:id="rId28"/>
      <p:boldItalic r:id="rId29"/>
    </p:embeddedFont>
    <p:embeddedFont>
      <p:font typeface="Impact" panose="020B0806030902050204" pitchFamily="34" charset="0"/>
      <p:regular r:id="rId30"/>
    </p:embeddedFont>
    <p:embeddedFont>
      <p:font typeface="Montserrat" panose="00000500000000000000" pitchFamily="2" charset="0"/>
      <p:regular r:id="rId31"/>
      <p:bold r:id="rId32"/>
      <p:italic r:id="rId33"/>
      <p:boldItalic r:id="rId34"/>
    </p:embeddedFont>
    <p:embeddedFont>
      <p:font typeface="Montserrat SemiBold" panose="000007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26" autoAdjust="0"/>
  </p:normalViewPr>
  <p:slideViewPr>
    <p:cSldViewPr snapToGrid="0">
      <p:cViewPr varScale="1">
        <p:scale>
          <a:sx n="84" d="100"/>
          <a:sy n="84" d="100"/>
        </p:scale>
        <p:origin x="138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A graphic organizer like this is one example of how you can set up the strategy for your students.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It can be as simple as having your students draw a T-chart on their papers if you are in person, but being online requires some more preparation.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Creating editable slides or documents can allow students to quickly provide their ideas.  T</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To create something like this, you could use Google Drawings to create the I Think/We Think Chart as an image, saved it as an image, then added it to this slide as a background.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Then, we just added text boxes over the two boxes you see on the screen that said “Type your thoughts here.”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If I were going to share this slide with students, I could then put it in Google Classroom or Canvas to be shared out as an assignment so that they could each have their own copy.</a:t>
            </a:r>
            <a:endParaRPr lang="en-US" dirty="0"/>
          </a:p>
        </p:txBody>
      </p:sp>
    </p:spTree>
    <p:extLst>
      <p:ext uri="{BB962C8B-B14F-4D97-AF65-F5344CB8AC3E}">
        <p14:creationId xmlns:p14="http://schemas.microsoft.com/office/powerpoint/2010/main" val="284121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83936e29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83936e29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a:t>
            </a:r>
            <a:r>
              <a:rPr lang="en-US" dirty="0">
                <a:solidFill>
                  <a:srgbClr val="674EA7"/>
                </a:solidFill>
              </a:rPr>
              <a:t>There is a video on the K20 website that also sheds light on this strategy if you want to see more. </a:t>
            </a:r>
            <a:endParaRPr dirty="0">
              <a:solidFill>
                <a:srgbClr val="674EA7"/>
              </a:solidFill>
            </a:endParaRPr>
          </a:p>
          <a:p>
            <a:pPr marL="457200" lvl="0" indent="0" algn="l" rtl="0">
              <a:spcBef>
                <a:spcPts val="1000"/>
              </a:spcBef>
              <a:spcAft>
                <a:spcPts val="1000"/>
              </a:spcAft>
              <a:buClr>
                <a:schemeClr val="dk1"/>
              </a:buClr>
              <a:buSzPts val="1100"/>
              <a:buFont typeface="Arial"/>
              <a:buNone/>
            </a:pPr>
            <a:r>
              <a:rPr lang="en-US" i="1" dirty="0">
                <a:solidFill>
                  <a:srgbClr val="666666"/>
                </a:solidFill>
              </a:rPr>
              <a:t>EXAMPLES: Prediction activities (what is going to happen in the text); theme statements; best text examples to support a claim; Hero v. </a:t>
            </a:r>
            <a:r>
              <a:rPr lang="en-US" i="1" dirty="0" err="1">
                <a:solidFill>
                  <a:srgbClr val="666666"/>
                </a:solidFill>
              </a:rPr>
              <a:t>Villian</a:t>
            </a:r>
            <a:r>
              <a:rPr lang="en-US" i="1" dirty="0">
                <a:solidFill>
                  <a:srgbClr val="666666"/>
                </a:solidFill>
              </a:rPr>
              <a:t>/Main Character v. supporting: Who really is the hero vs the villain in the story?  Who really is the main character vs. a supporting character in the story?</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83936e29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83936e29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674EA7"/>
                </a:solidFill>
              </a:rPr>
              <a:t>The final strategy we want to share with you is First Turn/Last Turn.  </a:t>
            </a:r>
          </a:p>
          <a:p>
            <a:pPr marL="171450" lvl="0" indent="-171450" algn="l" rtl="0">
              <a:spcBef>
                <a:spcPts val="0"/>
              </a:spcBef>
              <a:spcAft>
                <a:spcPts val="0"/>
              </a:spcAft>
              <a:buFont typeface="Arial" panose="020B0604020202020204" pitchFamily="34" charset="0"/>
              <a:buChar char="•"/>
            </a:pPr>
            <a:r>
              <a:rPr lang="en-US" dirty="0">
                <a:solidFill>
                  <a:srgbClr val="674EA7"/>
                </a:solidFill>
              </a:rPr>
              <a:t>This strategy is very structured and is focused around a piece of text that the students have read.  </a:t>
            </a:r>
          </a:p>
          <a:p>
            <a:pPr marL="171450" lvl="0" indent="-171450" algn="l" rtl="0">
              <a:spcBef>
                <a:spcPts val="0"/>
              </a:spcBef>
              <a:spcAft>
                <a:spcPts val="0"/>
              </a:spcAft>
              <a:buFont typeface="Arial" panose="020B0604020202020204" pitchFamily="34" charset="0"/>
              <a:buChar char="•"/>
            </a:pPr>
            <a:r>
              <a:rPr lang="en-US" dirty="0">
                <a:solidFill>
                  <a:srgbClr val="674EA7"/>
                </a:solidFill>
              </a:rPr>
              <a:t>It starts off with students annotating the text--you can have them annotate for something specific or one or two things that were important.  </a:t>
            </a:r>
          </a:p>
          <a:p>
            <a:pPr marL="171450" lvl="0" indent="-171450" algn="l" rtl="0">
              <a:spcBef>
                <a:spcPts val="0"/>
              </a:spcBef>
              <a:spcAft>
                <a:spcPts val="0"/>
              </a:spcAft>
              <a:buFont typeface="Arial" panose="020B0604020202020204" pitchFamily="34" charset="0"/>
              <a:buChar char="•"/>
            </a:pPr>
            <a:r>
              <a:rPr lang="en-US" dirty="0">
                <a:solidFill>
                  <a:srgbClr val="674EA7"/>
                </a:solidFill>
              </a:rPr>
              <a:t>Then, in the group, the first person will read their highlighted text. </a:t>
            </a:r>
            <a:endParaRPr lang="en-US" dirty="0">
              <a:solidFill>
                <a:schemeClr val="dk1"/>
              </a:solidFill>
            </a:endParaRPr>
          </a:p>
          <a:p>
            <a:pPr marL="171450" lvl="0" indent="-171450" algn="l" rtl="0">
              <a:spcBef>
                <a:spcPts val="0"/>
              </a:spcBef>
              <a:spcAft>
                <a:spcPts val="0"/>
              </a:spcAft>
              <a:buFont typeface="Arial" panose="020B0604020202020204" pitchFamily="34" charset="0"/>
              <a:buChar char="•"/>
            </a:pPr>
            <a:r>
              <a:rPr lang="en-US" dirty="0">
                <a:solidFill>
                  <a:srgbClr val="CC0000"/>
                </a:solidFill>
              </a:rPr>
              <a:t>They won’t say anything else--they can’t comment or explain.  </a:t>
            </a:r>
          </a:p>
          <a:p>
            <a:pPr marL="171450" lvl="0" indent="-171450" algn="l" rtl="0">
              <a:spcBef>
                <a:spcPts val="0"/>
              </a:spcBef>
              <a:spcAft>
                <a:spcPts val="0"/>
              </a:spcAft>
              <a:buFont typeface="Arial" panose="020B0604020202020204" pitchFamily="34" charset="0"/>
              <a:buChar char="•"/>
            </a:pPr>
            <a:r>
              <a:rPr lang="en-US" dirty="0">
                <a:solidFill>
                  <a:srgbClr val="CC0000"/>
                </a:solidFill>
              </a:rPr>
              <a:t>Everyone else will take a turn responding to that piece of text the person read.  </a:t>
            </a:r>
          </a:p>
          <a:p>
            <a:pPr marL="171450" lvl="0" indent="-171450" algn="l" rtl="0">
              <a:spcBef>
                <a:spcPts val="0"/>
              </a:spcBef>
              <a:spcAft>
                <a:spcPts val="0"/>
              </a:spcAft>
              <a:buFont typeface="Arial" panose="020B0604020202020204" pitchFamily="34" charset="0"/>
              <a:buChar char="•"/>
            </a:pPr>
            <a:r>
              <a:rPr lang="en-US" dirty="0">
                <a:solidFill>
                  <a:srgbClr val="CC0000"/>
                </a:solidFill>
              </a:rPr>
              <a:t>They can explain why they think it was chosen, how they responded to the text, and what they noticed about it.  </a:t>
            </a:r>
          </a:p>
          <a:p>
            <a:pPr marL="171450" lvl="0" indent="-171450" algn="l" rtl="0">
              <a:spcBef>
                <a:spcPts val="0"/>
              </a:spcBef>
              <a:spcAft>
                <a:spcPts val="0"/>
              </a:spcAft>
              <a:buFont typeface="Arial" panose="020B0604020202020204" pitchFamily="34" charset="0"/>
              <a:buChar char="•"/>
            </a:pPr>
            <a:r>
              <a:rPr lang="en-US" dirty="0">
                <a:solidFill>
                  <a:srgbClr val="CC0000"/>
                </a:solidFill>
              </a:rPr>
              <a:t>Once everyone else has commented, the person who read the text finally gets to explain why they chose it. </a:t>
            </a:r>
          </a:p>
          <a:p>
            <a:pPr marL="171450" lvl="0" indent="-171450" algn="l" rtl="0">
              <a:spcBef>
                <a:spcPts val="0"/>
              </a:spcBef>
              <a:spcAft>
                <a:spcPts val="0"/>
              </a:spcAft>
              <a:buFont typeface="Arial" panose="020B0604020202020204" pitchFamily="34" charset="0"/>
              <a:buChar char="•"/>
            </a:pPr>
            <a:r>
              <a:rPr lang="en-US" dirty="0">
                <a:solidFill>
                  <a:srgbClr val="CC0000"/>
                </a:solidFill>
              </a:rPr>
              <a:t>Then, the process starts over with someone else reading their section until everyone has had their turn.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83936e29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83936e29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US" dirty="0">
                <a:solidFill>
                  <a:srgbClr val="674EA7"/>
                </a:solidFill>
              </a:rPr>
              <a:t>Here’s a video on First </a:t>
            </a:r>
            <a:r>
              <a:rPr lang="en-US">
                <a:solidFill>
                  <a:srgbClr val="674EA7"/>
                </a:solidFill>
              </a:rPr>
              <a:t>Turn /</a:t>
            </a:r>
            <a:r>
              <a:rPr lang="en-US" dirty="0">
                <a:solidFill>
                  <a:srgbClr val="674EA7"/>
                </a:solidFill>
              </a:rPr>
              <a:t>Last Turn.  As you watch, think about how this might work in your classroom.</a:t>
            </a:r>
            <a:r>
              <a:rPr lang="en-US" dirty="0">
                <a:solidFill>
                  <a:schemeClr val="dk1"/>
                </a:solidFill>
              </a:rPr>
              <a:t>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83936e293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83936e293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Look at Collaborative Word Clouds strategy first.</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 Instructions on the slide show the steps in using Collaborative Word Clouds in a digital classroom.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Consider what is the best way to use word clouds as a discussion strategy.  </a:t>
            </a:r>
            <a:endParaRPr dirty="0">
              <a:solidFill>
                <a:srgbClr val="CC0000"/>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Students can use them to summarize, explain, elaborate, or argue.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There are several word cloud generators: </a:t>
            </a:r>
            <a:r>
              <a:rPr lang="en-US" dirty="0" err="1">
                <a:solidFill>
                  <a:srgbClr val="674EA7"/>
                </a:solidFill>
              </a:rPr>
              <a:t>Mentimeter</a:t>
            </a:r>
            <a:r>
              <a:rPr lang="en-US" dirty="0">
                <a:solidFill>
                  <a:srgbClr val="674EA7"/>
                </a:solidFill>
              </a:rPr>
              <a:t>, </a:t>
            </a:r>
            <a:r>
              <a:rPr lang="en-US" dirty="0" err="1">
                <a:solidFill>
                  <a:srgbClr val="674EA7"/>
                </a:solidFill>
              </a:rPr>
              <a:t>AnswerGarden</a:t>
            </a:r>
            <a:r>
              <a:rPr lang="en-US" dirty="0">
                <a:solidFill>
                  <a:srgbClr val="674EA7"/>
                </a:solidFill>
              </a:rPr>
              <a:t>, Wordle, Nearpod.  </a:t>
            </a:r>
            <a:endParaRPr dirty="0">
              <a:solidFill>
                <a:srgbClr val="674EA7"/>
              </a:solidFill>
            </a:endParaRP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 students share their words to the generator; then the word cloud is created.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Share the word cloud with students.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Invite the class to discuss what they notice.</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them focus on the words that dominate the image.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Ask students to conclude why some words are larger than others.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Ask students if there are words missing.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them discuss their “takeaway” from the word cloud?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 a tool for reflection, students are able to come back to and synthesize the information gathered from the group.</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83936e293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83936e293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This word cloud comes from a middle school literature class. </a:t>
            </a:r>
          </a:p>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The class had read “</a:t>
            </a:r>
            <a:r>
              <a:rPr lang="en-US" dirty="0" err="1">
                <a:solidFill>
                  <a:srgbClr val="CC0000"/>
                </a:solidFill>
              </a:rPr>
              <a:t>Seedfolks</a:t>
            </a:r>
            <a:r>
              <a:rPr lang="en-US" dirty="0">
                <a:solidFill>
                  <a:srgbClr val="CC0000"/>
                </a:solidFill>
              </a:rPr>
              <a:t>” and was reflecting on the novel post-read. </a:t>
            </a:r>
          </a:p>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After this word cloud, students took their reflections a step further with one-sentence summaries based on the themes chosen.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83936e293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83936e29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Here are two additional samples that show us other ways to bring ideas forward and show big repeating ideas.  </a:t>
            </a:r>
            <a:endParaRPr dirty="0">
              <a:solidFill>
                <a:srgbClr val="674EA7"/>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83936e293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83936e293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Chalk Talk is a silent discussion strategy in which students write their thoughts on a discussion board together, sharing their thoughts and responding to each other.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The responses can be written or images.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Each question/prompt is on a separate board for students to respond to. </a:t>
            </a:r>
            <a:r>
              <a:rPr lang="en-US" dirty="0">
                <a:solidFill>
                  <a:schemeClr val="dk1"/>
                </a:solidFill>
              </a:rPr>
              <a:t> </a:t>
            </a:r>
            <a:endParaRPr dirty="0"/>
          </a:p>
          <a:p>
            <a:pPr marL="0" lvl="0" indent="0" algn="l" rtl="0">
              <a:spcBef>
                <a:spcPts val="100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83936e293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a83936e293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For this strategy, share your takeaway from the video.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In order to do this, you will need to access the document titled Chalk Talk. https://bit.ly/35miYK1</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There are sticky notes on the left side of this document slide.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Right click on the sticky note to make a copy for yourself.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After your right click, paste your new note on the slide. .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Click inside the new sticky note inside the new sticky note to change the text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Type your response.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Write your takeaway from the video.  </a:t>
            </a:r>
            <a:endParaRPr dirty="0">
              <a:solidFill>
                <a:srgbClr val="674EA7"/>
              </a:solidFill>
            </a:endParaRP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Take a moment to read others’ responses.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Comment on others’ responses as well.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This activity lasts 4 minutes.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83936e29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83936e29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dk1"/>
              </a:buClr>
              <a:buSzPts val="1100"/>
              <a:buFont typeface="Arial"/>
              <a:buNone/>
            </a:pPr>
            <a:r>
              <a:rPr lang="en-US" i="1">
                <a:solidFill>
                  <a:srgbClr val="666666"/>
                </a:solidFill>
              </a:rPr>
              <a:t>**Will need to click update to see participant responses** [Comment on participant responses?] Example RESPONSES:</a:t>
            </a:r>
            <a:endParaRPr i="1">
              <a:solidFill>
                <a:srgbClr val="666666"/>
              </a:solidFill>
            </a:endParaRPr>
          </a:p>
          <a:p>
            <a:pPr marL="457200" lvl="0" indent="457200" algn="l" rtl="0">
              <a:spcBef>
                <a:spcPts val="1000"/>
              </a:spcBef>
              <a:spcAft>
                <a:spcPts val="0"/>
              </a:spcAft>
              <a:buClr>
                <a:schemeClr val="dk1"/>
              </a:buClr>
              <a:buSzPts val="1100"/>
              <a:buFont typeface="Arial"/>
              <a:buNone/>
            </a:pPr>
            <a:r>
              <a:rPr lang="en-US" i="1">
                <a:solidFill>
                  <a:srgbClr val="666666"/>
                </a:solidFill>
              </a:rPr>
              <a:t>This reminds me of my students who wait until the last minute to respond on the discussion board--it makes it really hard to have a good conversation.</a:t>
            </a:r>
            <a:endParaRPr i="1">
              <a:solidFill>
                <a:srgbClr val="666666"/>
              </a:solidFill>
            </a:endParaRPr>
          </a:p>
          <a:p>
            <a:pPr marL="457200" lvl="0" indent="457200" algn="l" rtl="0">
              <a:spcBef>
                <a:spcPts val="1000"/>
              </a:spcBef>
              <a:spcAft>
                <a:spcPts val="0"/>
              </a:spcAft>
              <a:buClr>
                <a:schemeClr val="dk1"/>
              </a:buClr>
              <a:buSzPts val="1100"/>
              <a:buFont typeface="Arial"/>
              <a:buNone/>
            </a:pPr>
            <a:r>
              <a:rPr lang="en-US" i="1">
                <a:solidFill>
                  <a:srgbClr val="666666"/>
                </a:solidFill>
              </a:rPr>
              <a:t>I wonder how I should best engage as the teacher in a discussion board without taking over the conversation?</a:t>
            </a:r>
            <a:endParaRPr i="1">
              <a:solidFill>
                <a:srgbClr val="666666"/>
              </a:solidFill>
            </a:endParaRPr>
          </a:p>
          <a:p>
            <a:pPr marL="457200" lvl="0" indent="457200" algn="l" rtl="0">
              <a:spcBef>
                <a:spcPts val="1000"/>
              </a:spcBef>
              <a:spcAft>
                <a:spcPts val="1000"/>
              </a:spcAft>
              <a:buClr>
                <a:schemeClr val="dk1"/>
              </a:buClr>
              <a:buSzPts val="1100"/>
              <a:buFont typeface="Arial"/>
              <a:buNone/>
            </a:pPr>
            <a:r>
              <a:rPr lang="en-US" i="1">
                <a:solidFill>
                  <a:srgbClr val="666666"/>
                </a:solidFill>
              </a:rPr>
              <a:t>My kids totally do the same thing as the ones in the video: LOL, Agreed!, winky face.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83936e293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83936e293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US">
                <a:solidFill>
                  <a:srgbClr val="674EA7"/>
                </a:solidFill>
              </a:rPr>
              <a:t>In this example, the teacher used Nearpod to do multiple Chalk Talk boards with the students.  The teacher did this activity with the whole class and synchronously, and used images as prompts, asking the students to connect the images to what they knew from the texts they had read. As you can see, with Nearpod, the students were able to “like” each others’ comments.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83936e293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83936e293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I Think/We Think is a two-part strategy that provides students with a chance to first prepare their thoughts in writing before participating in the discussion.  </a:t>
            </a:r>
            <a:endParaRPr dirty="0">
              <a:solidFill>
                <a:srgbClr val="CC0000"/>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Then, they share their thoughts with the group during the discussion. </a:t>
            </a:r>
            <a:endParaRPr dirty="0">
              <a:solidFill>
                <a:srgbClr val="CC0000"/>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Finally, the group must come to a consensus as to their answer to the question or prompt to share out.  </a:t>
            </a:r>
            <a:endParaRPr dirty="0">
              <a:solidFill>
                <a:srgbClr val="CC0000"/>
              </a:solidFill>
            </a:endParaRP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It is helpful to come back together as a whole group and have groups share out their responses and discuss/reflect at the end to punctuate the learning.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mailto:rodonnell@rocklinusd.org" TargetMode="Externa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44"/>
        <p:cNvGrpSpPr/>
        <p:nvPr/>
      </p:nvGrpSpPr>
      <p:grpSpPr>
        <a:xfrm>
          <a:off x="0" y="0"/>
          <a:ext cx="0" cy="0"/>
          <a:chOff x="0" y="0"/>
          <a:chExt cx="0" cy="0"/>
        </a:xfrm>
      </p:grpSpPr>
      <p:pic>
        <p:nvPicPr>
          <p:cNvPr id="45" name="Google Shape;45;p1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6"/>
        <p:cNvGrpSpPr/>
        <p:nvPr/>
      </p:nvGrpSpPr>
      <p:grpSpPr>
        <a:xfrm>
          <a:off x="0" y="0"/>
          <a:ext cx="0" cy="0"/>
          <a:chOff x="0" y="0"/>
          <a:chExt cx="0" cy="0"/>
        </a:xfrm>
      </p:grpSpPr>
      <p:sp>
        <p:nvSpPr>
          <p:cNvPr id="47" name="Google Shape;47;p12"/>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8" name="Google Shape;48;p12"/>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0" name="Google Shape;50;p1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A2836"/>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5" name="Google Shape;55;p1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71D20"/>
              </a:buClr>
              <a:buSzPts val="3600"/>
              <a:buFont typeface="Calibri"/>
              <a:buNone/>
              <a:defRPr>
                <a:solidFill>
                  <a:srgbClr val="971D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9" name="Google Shape;59;p1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A8219"/>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63" name="Google Shape;63;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372500"/>
            <a:ext cx="8520600" cy="733500"/>
          </a:xfrm>
          <a:prstGeom prst="rect">
            <a:avLst/>
          </a:prstGeom>
        </p:spPr>
        <p:txBody>
          <a:bodyPr spcFirstLastPara="1" wrap="square" lIns="0" tIns="45700" rIns="0" bIns="0" anchor="t" anchorCtr="0">
            <a:noAutofit/>
          </a:bodyPr>
          <a:lstStyle>
            <a:lvl1pPr lvl="0">
              <a:spcBef>
                <a:spcPts val="0"/>
              </a:spcBef>
              <a:spcAft>
                <a:spcPts val="0"/>
              </a:spcAft>
              <a:buClr>
                <a:srgbClr val="1A2B58"/>
              </a:buClr>
              <a:buSzPts val="3600"/>
              <a:buFont typeface="Montserrat"/>
              <a:buNone/>
              <a:defRPr>
                <a:solidFill>
                  <a:srgbClr val="1A2B58"/>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7"/>
          <p:cNvSpPr txBox="1">
            <a:spLocks noGrp="1"/>
          </p:cNvSpPr>
          <p:nvPr>
            <p:ph type="body" idx="1"/>
          </p:nvPr>
        </p:nvSpPr>
        <p:spPr>
          <a:xfrm>
            <a:off x="311700" y="1468825"/>
            <a:ext cx="8520600" cy="3099900"/>
          </a:xfrm>
          <a:prstGeom prst="rect">
            <a:avLst/>
          </a:prstGeom>
        </p:spPr>
        <p:txBody>
          <a:bodyPr spcFirstLastPara="1" wrap="square" lIns="91425" tIns="45700" rIns="91425" bIns="45700" anchor="t" anchorCtr="0">
            <a:noAutofit/>
          </a:bodyPr>
          <a:lstStyle>
            <a:lvl1pPr marL="457200" lvl="0" indent="-393700">
              <a:spcBef>
                <a:spcPts val="520"/>
              </a:spcBef>
              <a:spcAft>
                <a:spcPts val="0"/>
              </a:spcAft>
              <a:buSzPts val="2600"/>
              <a:buFont typeface="Calibri"/>
              <a:buChar char="•"/>
              <a:defRPr b="1">
                <a:solidFill>
                  <a:srgbClr val="434343"/>
                </a:solidFill>
                <a:latin typeface="Calibri"/>
                <a:ea typeface="Calibri"/>
                <a:cs typeface="Calibri"/>
                <a:sym typeface="Calibri"/>
              </a:defRPr>
            </a:lvl1pPr>
            <a:lvl2pPr marL="914400" lvl="1" indent="-325755">
              <a:spcBef>
                <a:spcPts val="360"/>
              </a:spcBef>
              <a:spcAft>
                <a:spcPts val="0"/>
              </a:spcAft>
              <a:buClr>
                <a:srgbClr val="1A2B58"/>
              </a:buClr>
              <a:buSzPts val="1530"/>
              <a:buFont typeface="Calibri"/>
              <a:buChar char="⚫"/>
              <a:defRPr b="1">
                <a:solidFill>
                  <a:srgbClr val="434343"/>
                </a:solidFill>
                <a:latin typeface="Calibri"/>
                <a:ea typeface="Calibri"/>
                <a:cs typeface="Calibri"/>
                <a:sym typeface="Calibri"/>
              </a:defRPr>
            </a:lvl2pPr>
            <a:lvl3pPr marL="1371600" lvl="2" indent="-298640">
              <a:spcBef>
                <a:spcPts val="315"/>
              </a:spcBef>
              <a:spcAft>
                <a:spcPts val="0"/>
              </a:spcAft>
              <a:buClr>
                <a:srgbClr val="666666"/>
              </a:buClr>
              <a:buSzPts val="1103"/>
              <a:buFont typeface="Calibri"/>
              <a:buChar char="⚫"/>
              <a:defRPr>
                <a:solidFill>
                  <a:srgbClr val="666666"/>
                </a:solidFill>
                <a:latin typeface="Calibri"/>
                <a:ea typeface="Calibri"/>
                <a:cs typeface="Calibri"/>
                <a:sym typeface="Calibri"/>
              </a:defRPr>
            </a:lvl3pPr>
            <a:lvl4pPr marL="1828800" lvl="3" indent="-290512">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4pPr>
            <a:lvl5pPr marL="2286000" lvl="4" indent="-290512">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5pPr>
            <a:lvl6pPr marL="2743200" lvl="5" indent="-297179">
              <a:spcBef>
                <a:spcPts val="270"/>
              </a:spcBef>
              <a:spcAft>
                <a:spcPts val="0"/>
              </a:spcAft>
              <a:buClr>
                <a:srgbClr val="666666"/>
              </a:buClr>
              <a:buSzPts val="1080"/>
              <a:buFont typeface="Calibri"/>
              <a:buChar char="⚫"/>
              <a:defRPr>
                <a:solidFill>
                  <a:srgbClr val="666666"/>
                </a:solidFill>
                <a:latin typeface="Calibri"/>
                <a:ea typeface="Calibri"/>
                <a:cs typeface="Calibri"/>
                <a:sym typeface="Calibri"/>
              </a:defRPr>
            </a:lvl6pPr>
            <a:lvl7pPr marL="3200400" lvl="6" indent="-289560">
              <a:spcBef>
                <a:spcPts val="240"/>
              </a:spcBef>
              <a:spcAft>
                <a:spcPts val="0"/>
              </a:spcAft>
              <a:buClr>
                <a:srgbClr val="666666"/>
              </a:buClr>
              <a:buSzPts val="960"/>
              <a:buFont typeface="Calibri"/>
              <a:buChar char="⚫"/>
              <a:defRPr>
                <a:solidFill>
                  <a:srgbClr val="666666"/>
                </a:solidFill>
                <a:latin typeface="Calibri"/>
                <a:ea typeface="Calibri"/>
                <a:cs typeface="Calibri"/>
                <a:sym typeface="Calibri"/>
              </a:defRPr>
            </a:lvl7pPr>
            <a:lvl8pPr marL="3657600" lvl="7" indent="-304800">
              <a:spcBef>
                <a:spcPts val="240"/>
              </a:spcBef>
              <a:spcAft>
                <a:spcPts val="0"/>
              </a:spcAft>
              <a:buClr>
                <a:srgbClr val="666666"/>
              </a:buClr>
              <a:buSzPts val="1200"/>
              <a:buFont typeface="Calibri"/>
              <a:buChar char="•"/>
              <a:defRPr>
                <a:solidFill>
                  <a:srgbClr val="666666"/>
                </a:solidFill>
                <a:latin typeface="Calibri"/>
                <a:ea typeface="Calibri"/>
                <a:cs typeface="Calibri"/>
                <a:sym typeface="Calibri"/>
              </a:defRPr>
            </a:lvl8pPr>
            <a:lvl9pPr marL="4114800" lvl="8" indent="-295275">
              <a:spcBef>
                <a:spcPts val="210"/>
              </a:spcBef>
              <a:spcAft>
                <a:spcPts val="0"/>
              </a:spcAft>
              <a:buClr>
                <a:srgbClr val="666666"/>
              </a:buClr>
              <a:buSzPts val="1050"/>
              <a:buFont typeface="Calibri"/>
              <a:buChar char="•"/>
              <a:defRPr>
                <a:solidFill>
                  <a:srgbClr val="666666"/>
                </a:solidFill>
                <a:latin typeface="Calibri"/>
                <a:ea typeface="Calibri"/>
                <a:cs typeface="Calibri"/>
                <a:sym typeface="Calibri"/>
              </a:defRPr>
            </a:lvl9pPr>
          </a:lstStyle>
          <a:p>
            <a:endParaRPr/>
          </a:p>
        </p:txBody>
      </p:sp>
      <p:pic>
        <p:nvPicPr>
          <p:cNvPr id="67" name="Google Shape;67;p17"/>
          <p:cNvPicPr preferRelativeResize="0"/>
          <p:nvPr/>
        </p:nvPicPr>
        <p:blipFill>
          <a:blip r:embed="rId2">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8"/>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Autofit/>
          </a:bodyPr>
          <a:lstStyle>
            <a:lvl1pPr marL="457200" lvl="0" indent="-228600">
              <a:lnSpc>
                <a:spcPct val="100000"/>
              </a:lnSpc>
              <a:spcBef>
                <a:spcPts val="520"/>
              </a:spcBef>
              <a:spcAft>
                <a:spcPts val="0"/>
              </a:spcAft>
              <a:buClr>
                <a:schemeClr val="lt1"/>
              </a:buClr>
              <a:buSzPts val="2100"/>
              <a:buFont typeface="Montserrat SemiBold"/>
              <a:buNone/>
              <a:defRPr sz="2100">
                <a:solidFill>
                  <a:schemeClr val="lt1"/>
                </a:solidFill>
                <a:latin typeface="Montserrat SemiBold"/>
                <a:ea typeface="Montserrat SemiBold"/>
                <a:cs typeface="Montserrat SemiBold"/>
                <a:sym typeface="Montserrat SemiBold"/>
              </a:defRPr>
            </a:lvl1pPr>
          </a:lstStyle>
          <a:p>
            <a:endParaRPr/>
          </a:p>
        </p:txBody>
      </p:sp>
      <p:pic>
        <p:nvPicPr>
          <p:cNvPr id="70" name="Google Shape;70;p18"/>
          <p:cNvPicPr preferRelativeResize="0"/>
          <p:nvPr/>
        </p:nvPicPr>
        <p:blipFill>
          <a:blip r:embed="rId3">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lkboard">
  <p:cSld name="SECTION_HEADER_1">
    <p:spTree>
      <p:nvGrpSpPr>
        <p:cNvPr id="1" name="Shape 71"/>
        <p:cNvGrpSpPr/>
        <p:nvPr/>
      </p:nvGrpSpPr>
      <p:grpSpPr>
        <a:xfrm>
          <a:off x="0" y="0"/>
          <a:ext cx="0" cy="0"/>
          <a:chOff x="0" y="0"/>
          <a:chExt cx="0" cy="0"/>
        </a:xfrm>
      </p:grpSpPr>
      <p:pic>
        <p:nvPicPr>
          <p:cNvPr id="72" name="Google Shape;72;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3" name="Google Shape;73;p19"/>
          <p:cNvPicPr preferRelativeResize="0"/>
          <p:nvPr/>
        </p:nvPicPr>
        <p:blipFill>
          <a:blip r:embed="rId3">
            <a:alphaModFix/>
          </a:blip>
          <a:stretch>
            <a:fillRect/>
          </a:stretch>
        </p:blipFill>
        <p:spPr>
          <a:xfrm>
            <a:off x="188850" y="175350"/>
            <a:ext cx="8708674" cy="4792824"/>
          </a:xfrm>
          <a:prstGeom prst="rect">
            <a:avLst/>
          </a:prstGeom>
          <a:noFill/>
          <a:ln>
            <a:noFill/>
          </a:ln>
        </p:spPr>
      </p:pic>
      <p:sp>
        <p:nvSpPr>
          <p:cNvPr id="74" name="Google Shape;74;p19"/>
          <p:cNvSpPr/>
          <p:nvPr/>
        </p:nvSpPr>
        <p:spPr>
          <a:xfrm>
            <a:off x="457750" y="738024"/>
            <a:ext cx="5985975" cy="124975"/>
          </a:xfrm>
          <a:custGeom>
            <a:avLst/>
            <a:gdLst/>
            <a:ahLst/>
            <a:cxnLst/>
            <a:rect l="l" t="t" r="r" b="b"/>
            <a:pathLst>
              <a:path w="239439" h="4999" extrusionOk="0">
                <a:moveTo>
                  <a:pt x="0" y="4194"/>
                </a:moveTo>
                <a:cubicBezTo>
                  <a:pt x="42388" y="509"/>
                  <a:pt x="85354" y="-62"/>
                  <a:pt x="127642" y="4634"/>
                </a:cubicBezTo>
                <a:cubicBezTo>
                  <a:pt x="139220" y="5920"/>
                  <a:pt x="150880" y="2760"/>
                  <a:pt x="162413" y="1113"/>
                </a:cubicBezTo>
                <a:cubicBezTo>
                  <a:pt x="174904" y="-671"/>
                  <a:pt x="187648" y="1113"/>
                  <a:pt x="200266" y="1113"/>
                </a:cubicBezTo>
                <a:cubicBezTo>
                  <a:pt x="210829" y="1113"/>
                  <a:pt x="221663" y="-1261"/>
                  <a:pt x="231956" y="1113"/>
                </a:cubicBezTo>
                <a:cubicBezTo>
                  <a:pt x="234489" y="1697"/>
                  <a:pt x="236839" y="3314"/>
                  <a:pt x="239439" y="3314"/>
                </a:cubicBezTo>
              </a:path>
            </a:pathLst>
          </a:custGeom>
          <a:noFill/>
          <a:ln w="38100" cap="flat" cmpd="sng">
            <a:solidFill>
              <a:srgbClr val="FFFFFF"/>
            </a:solidFill>
            <a:prstDash val="solid"/>
            <a:round/>
            <a:headEnd type="none" w="med" len="med"/>
            <a:tailEnd type="none" w="med" len="med"/>
          </a:ln>
        </p:spPr>
      </p:sp>
      <p:sp>
        <p:nvSpPr>
          <p:cNvPr id="75" name="Google Shape;75;p19"/>
          <p:cNvSpPr txBox="1">
            <a:spLocks noGrp="1"/>
          </p:cNvSpPr>
          <p:nvPr>
            <p:ph type="title"/>
          </p:nvPr>
        </p:nvSpPr>
        <p:spPr>
          <a:xfrm>
            <a:off x="188850" y="175350"/>
            <a:ext cx="6255000" cy="592800"/>
          </a:xfrm>
          <a:prstGeom prst="rect">
            <a:avLst/>
          </a:prstGeom>
          <a:effectLst>
            <a:outerShdw blurRad="57150" dist="19050" dir="5400000" algn="bl" rotWithShape="0">
              <a:srgbClr val="000000">
                <a:alpha val="50000"/>
              </a:srgbClr>
            </a:outerShdw>
          </a:effectLst>
        </p:spPr>
        <p:txBody>
          <a:bodyPr spcFirstLastPara="1" wrap="square" lIns="0" tIns="45700" rIns="0" bIns="0" anchor="ctr" anchorCtr="0">
            <a:noAutofit/>
          </a:bodyPr>
          <a:lstStyle>
            <a:lvl1pPr lvl="0"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1pPr>
            <a:lvl2pPr lvl="1"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2pPr>
            <a:lvl3pPr lvl="2"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3pPr>
            <a:lvl4pPr lvl="3"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4pPr>
            <a:lvl5pPr lvl="4"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5pPr>
            <a:lvl6pPr lvl="5"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6pPr>
            <a:lvl7pPr lvl="6"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7pPr>
            <a:lvl8pPr lvl="7"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8pPr>
            <a:lvl9pPr lvl="8"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77" name="Google Shape;77;p19"/>
          <p:cNvPicPr preferRelativeResize="0"/>
          <p:nvPr/>
        </p:nvPicPr>
        <p:blipFill>
          <a:blip r:embed="rId4">
            <a:alphaModFix/>
          </a:blip>
          <a:stretch>
            <a:fillRect/>
          </a:stretch>
        </p:blipFill>
        <p:spPr>
          <a:xfrm rot="-8885373">
            <a:off x="6052885" y="-113893"/>
            <a:ext cx="1716381" cy="1286737"/>
          </a:xfrm>
          <a:prstGeom prst="rect">
            <a:avLst/>
          </a:prstGeom>
          <a:noFill/>
          <a:ln>
            <a:noFill/>
          </a:ln>
        </p:spPr>
      </p:pic>
      <p:sp>
        <p:nvSpPr>
          <p:cNvPr id="78" name="Google Shape;78;p19">
            <a:hlinkClick r:id="rId5"/>
          </p:cNvPr>
          <p:cNvSpPr txBox="1"/>
          <p:nvPr/>
        </p:nvSpPr>
        <p:spPr>
          <a:xfrm>
            <a:off x="6132925" y="4627425"/>
            <a:ext cx="2597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rodonnell@rocklinusd.org</a:t>
            </a:r>
            <a:endParaRPr>
              <a:solidFill>
                <a:srgbClr val="FFFFFF"/>
              </a:solidFill>
            </a:endParaRPr>
          </a:p>
        </p:txBody>
      </p:sp>
      <p:sp>
        <p:nvSpPr>
          <p:cNvPr id="79" name="Google Shape;79;p19"/>
          <p:cNvSpPr txBox="1">
            <a:spLocks noGrp="1"/>
          </p:cNvSpPr>
          <p:nvPr>
            <p:ph type="body" idx="1"/>
          </p:nvPr>
        </p:nvSpPr>
        <p:spPr>
          <a:xfrm>
            <a:off x="397875" y="1978413"/>
            <a:ext cx="2535600" cy="2649000"/>
          </a:xfrm>
          <a:prstGeom prst="rect">
            <a:avLst/>
          </a:prstGeom>
        </p:spPr>
        <p:txBody>
          <a:bodyPr spcFirstLastPara="1" wrap="square" lIns="91425" tIns="45700" rIns="91425" bIns="45700" anchor="t" anchorCtr="0">
            <a:noAutofit/>
          </a:bodyPr>
          <a:lstStyle>
            <a:lvl1pPr marL="457200" lvl="0" indent="-393700" rtl="0">
              <a:spcBef>
                <a:spcPts val="520"/>
              </a:spcBef>
              <a:spcAft>
                <a:spcPts val="0"/>
              </a:spcAft>
              <a:buSzPts val="2600"/>
              <a:buFont typeface="Impact"/>
              <a:buChar char="•"/>
              <a:defRPr>
                <a:latin typeface="Impact"/>
                <a:ea typeface="Impact"/>
                <a:cs typeface="Impact"/>
                <a:sym typeface="Impact"/>
              </a:defRPr>
            </a:lvl1pPr>
            <a:lvl2pPr marL="914400" lvl="1" indent="-325755" rtl="0">
              <a:spcBef>
                <a:spcPts val="360"/>
              </a:spcBef>
              <a:spcAft>
                <a:spcPts val="0"/>
              </a:spcAft>
              <a:buSzPts val="1530"/>
              <a:buFont typeface="Impact"/>
              <a:buChar char="⚫"/>
              <a:defRPr>
                <a:latin typeface="Impact"/>
                <a:ea typeface="Impact"/>
                <a:cs typeface="Impact"/>
                <a:sym typeface="Impact"/>
              </a:defRPr>
            </a:lvl2pPr>
            <a:lvl3pPr marL="1371600" lvl="2" indent="-298640" rtl="0">
              <a:spcBef>
                <a:spcPts val="315"/>
              </a:spcBef>
              <a:spcAft>
                <a:spcPts val="0"/>
              </a:spcAft>
              <a:buSzPts val="1103"/>
              <a:buFont typeface="Impact"/>
              <a:buChar char="⚫"/>
              <a:defRPr>
                <a:latin typeface="Impact"/>
                <a:ea typeface="Impact"/>
                <a:cs typeface="Impact"/>
                <a:sym typeface="Impact"/>
              </a:defRPr>
            </a:lvl3pPr>
            <a:lvl4pPr marL="1828800" lvl="3" indent="-290512" rtl="0">
              <a:spcBef>
                <a:spcPts val="300"/>
              </a:spcBef>
              <a:spcAft>
                <a:spcPts val="0"/>
              </a:spcAft>
              <a:buSzPts val="975"/>
              <a:buFont typeface="Impact"/>
              <a:buChar char="⚫"/>
              <a:defRPr>
                <a:latin typeface="Impact"/>
                <a:ea typeface="Impact"/>
                <a:cs typeface="Impact"/>
                <a:sym typeface="Impact"/>
              </a:defRPr>
            </a:lvl4pPr>
            <a:lvl5pPr marL="2286000" lvl="4" indent="-290512" rtl="0">
              <a:spcBef>
                <a:spcPts val="300"/>
              </a:spcBef>
              <a:spcAft>
                <a:spcPts val="0"/>
              </a:spcAft>
              <a:buSzPts val="975"/>
              <a:buFont typeface="Impact"/>
              <a:buChar char="⚫"/>
              <a:defRPr>
                <a:latin typeface="Impact"/>
                <a:ea typeface="Impact"/>
                <a:cs typeface="Impact"/>
                <a:sym typeface="Impact"/>
              </a:defRPr>
            </a:lvl5pPr>
            <a:lvl6pPr marL="2743200" lvl="5" indent="-297179" rtl="0">
              <a:spcBef>
                <a:spcPts val="270"/>
              </a:spcBef>
              <a:spcAft>
                <a:spcPts val="0"/>
              </a:spcAft>
              <a:buSzPts val="1080"/>
              <a:buFont typeface="Impact"/>
              <a:buChar char="⚫"/>
              <a:defRPr>
                <a:latin typeface="Impact"/>
                <a:ea typeface="Impact"/>
                <a:cs typeface="Impact"/>
                <a:sym typeface="Impact"/>
              </a:defRPr>
            </a:lvl6pPr>
            <a:lvl7pPr marL="3200400" lvl="6" indent="-289560" rtl="0">
              <a:spcBef>
                <a:spcPts val="240"/>
              </a:spcBef>
              <a:spcAft>
                <a:spcPts val="0"/>
              </a:spcAft>
              <a:buSzPts val="960"/>
              <a:buFont typeface="Impact"/>
              <a:buChar char="⚫"/>
              <a:defRPr>
                <a:latin typeface="Impact"/>
                <a:ea typeface="Impact"/>
                <a:cs typeface="Impact"/>
                <a:sym typeface="Impact"/>
              </a:defRPr>
            </a:lvl7pPr>
            <a:lvl8pPr marL="3657600" lvl="7" indent="-304800" rtl="0">
              <a:spcBef>
                <a:spcPts val="240"/>
              </a:spcBef>
              <a:spcAft>
                <a:spcPts val="0"/>
              </a:spcAft>
              <a:buSzPts val="1200"/>
              <a:buFont typeface="Impact"/>
              <a:buChar char="•"/>
              <a:defRPr>
                <a:latin typeface="Impact"/>
                <a:ea typeface="Impact"/>
                <a:cs typeface="Impact"/>
                <a:sym typeface="Impact"/>
              </a:defRPr>
            </a:lvl8pPr>
            <a:lvl9pPr marL="4114800" lvl="8" indent="-295275" rtl="0">
              <a:spcBef>
                <a:spcPts val="210"/>
              </a:spcBef>
              <a:spcAft>
                <a:spcPts val="0"/>
              </a:spcAft>
              <a:buSzPts val="1050"/>
              <a:buFont typeface="Impact"/>
              <a:buChar char="•"/>
              <a:defRPr>
                <a:latin typeface="Impact"/>
                <a:ea typeface="Impact"/>
                <a:cs typeface="Impact"/>
                <a:sym typeface="Impac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25755" algn="l">
              <a:lnSpc>
                <a:spcPct val="100000"/>
              </a:lnSpc>
              <a:spcBef>
                <a:spcPts val="360"/>
              </a:spcBef>
              <a:spcAft>
                <a:spcPts val="0"/>
              </a:spcAft>
              <a:buSzPts val="1530"/>
              <a:buChar char="⚫"/>
              <a:defRPr/>
            </a:lvl2pPr>
            <a:lvl3pPr marL="1371600" lvl="2" indent="-308610" algn="l">
              <a:lnSpc>
                <a:spcPct val="100000"/>
              </a:lnSpc>
              <a:spcBef>
                <a:spcPts val="360"/>
              </a:spcBef>
              <a:spcAft>
                <a:spcPts val="0"/>
              </a:spcAft>
              <a:buSzPts val="126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3" name="Google Shape;13;p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 name="Google Shape;17;p4"/>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 name="Google Shape;18;p4"/>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9" name="Google Shape;19;p4"/>
          <p:cNvSpPr txBox="1">
            <a:spLocks noGrp="1"/>
          </p:cNvSpPr>
          <p:nvPr>
            <p:ph type="body" idx="4"/>
          </p:nvPr>
        </p:nvSpPr>
        <p:spPr>
          <a:xfrm>
            <a:off x="4645027" y="1885950"/>
            <a:ext cx="4041775" cy="288429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0" name="Google Shape;20;p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205978"/>
            <a:ext cx="8229600" cy="857250"/>
          </a:xfrm>
          <a:prstGeom prst="rect">
            <a:avLst/>
          </a:prstGeom>
          <a:noFill/>
          <a:ln>
            <a:noFill/>
          </a:ln>
        </p:spPr>
        <p:txBody>
          <a:bodyPr spcFirstLastPara="1" wrap="square" lIns="91400" tIns="91400" rIns="91400" bIns="91400" anchor="ctr" anchorCtr="0">
            <a:noAutofit/>
          </a:bodyPr>
          <a:lstStyle>
            <a:lvl1pPr lvl="0" algn="l">
              <a:lnSpc>
                <a:spcPct val="100000"/>
              </a:lnSpc>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23" name="Google Shape;23;p5"/>
          <p:cNvSpPr txBox="1">
            <a:spLocks noGrp="1"/>
          </p:cNvSpPr>
          <p:nvPr>
            <p:ph type="body" idx="1"/>
          </p:nvPr>
        </p:nvSpPr>
        <p:spPr>
          <a:xfrm>
            <a:off x="457200" y="1200150"/>
            <a:ext cx="3994500" cy="3725775"/>
          </a:xfrm>
          <a:prstGeom prst="rect">
            <a:avLst/>
          </a:prstGeom>
          <a:noFill/>
          <a:ln>
            <a:noFill/>
          </a:ln>
        </p:spPr>
        <p:txBody>
          <a:bodyPr spcFirstLastPara="1" wrap="square" lIns="91400" tIns="91400" rIns="91400" bIns="91400" anchor="t" anchorCtr="0">
            <a:no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sp>
        <p:nvSpPr>
          <p:cNvPr id="24" name="Google Shape;24;p5"/>
          <p:cNvSpPr txBox="1">
            <a:spLocks noGrp="1"/>
          </p:cNvSpPr>
          <p:nvPr>
            <p:ph type="body" idx="2"/>
          </p:nvPr>
        </p:nvSpPr>
        <p:spPr>
          <a:xfrm>
            <a:off x="4692274" y="1200150"/>
            <a:ext cx="3994500" cy="3725775"/>
          </a:xfrm>
          <a:prstGeom prst="rect">
            <a:avLst/>
          </a:prstGeom>
          <a:noFill/>
          <a:ln>
            <a:noFill/>
          </a:ln>
        </p:spPr>
        <p:txBody>
          <a:bodyPr spcFirstLastPara="1" wrap="square" lIns="91400" tIns="91400" rIns="91400" bIns="91400" anchor="t" anchorCtr="0">
            <a:no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pic>
        <p:nvPicPr>
          <p:cNvPr id="25" name="Google Shape;25;p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1" name="Google Shape;31;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520"/>
              </a:spcBef>
              <a:spcAft>
                <a:spcPts val="0"/>
              </a:spcAft>
              <a:buSzPts val="2600"/>
              <a:buNone/>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5" name="Google Shape;35;p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9" name="Google Shape;39;p9"/>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0" name="Google Shape;40;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57200" y="528066"/>
            <a:ext cx="83058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p1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chbBSQpaY0I"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hyperlink" Target="https://www.wordclouds.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presentation/d/1Qn657-_QjKvEyY8U8-qlJhsiBPSWMatvFdU4TCKwpec/edit#slide=id.g9ec20f2ea2_"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learn.k20center.ou.edu/professional-learning/1203/I-Think-We-Think-Graphic-Organizer.docx?rev=12606"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11D5-0E53-4E2F-AC51-5AB190183D3F}"/>
              </a:ext>
            </a:extLst>
          </p:cNvPr>
          <p:cNvSpPr>
            <a:spLocks noGrp="1"/>
          </p:cNvSpPr>
          <p:nvPr>
            <p:ph type="title"/>
          </p:nvPr>
        </p:nvSpPr>
        <p:spPr/>
        <p:txBody>
          <a:bodyPr/>
          <a:lstStyle/>
          <a:p>
            <a:r>
              <a:rPr lang="en-US" sz="3600" dirty="0"/>
              <a:t>What are your takeaways from the reading?</a:t>
            </a:r>
            <a:endParaRPr lang="en-US" dirty="0"/>
          </a:p>
        </p:txBody>
      </p:sp>
      <p:graphicFrame>
        <p:nvGraphicFramePr>
          <p:cNvPr id="4" name="Table 4">
            <a:extLst>
              <a:ext uri="{FF2B5EF4-FFF2-40B4-BE49-F238E27FC236}">
                <a16:creationId xmlns:a16="http://schemas.microsoft.com/office/drawing/2014/main" id="{24A03A87-ACC1-4D0E-BD60-6ABB0B195BB2}"/>
              </a:ext>
            </a:extLst>
          </p:cNvPr>
          <p:cNvGraphicFramePr>
            <a:graphicFrameLocks noGrp="1"/>
          </p:cNvGraphicFramePr>
          <p:nvPr>
            <p:extLst>
              <p:ext uri="{D42A27DB-BD31-4B8C-83A1-F6EECF244321}">
                <p14:modId xmlns:p14="http://schemas.microsoft.com/office/powerpoint/2010/main" val="1586772861"/>
              </p:ext>
            </p:extLst>
          </p:nvPr>
        </p:nvGraphicFramePr>
        <p:xfrm>
          <a:off x="1211179" y="1582486"/>
          <a:ext cx="6096000" cy="238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9901022"/>
                    </a:ext>
                  </a:extLst>
                </a:gridCol>
                <a:gridCol w="3048000">
                  <a:extLst>
                    <a:ext uri="{9D8B030D-6E8A-4147-A177-3AD203B41FA5}">
                      <a16:colId xmlns:a16="http://schemas.microsoft.com/office/drawing/2014/main" val="4167813972"/>
                    </a:ext>
                  </a:extLst>
                </a:gridCol>
              </a:tblGrid>
              <a:tr h="370840">
                <a:tc>
                  <a:txBody>
                    <a:bodyPr/>
                    <a:lstStyle/>
                    <a:p>
                      <a:pPr algn="ctr"/>
                      <a:r>
                        <a:rPr lang="en-US" sz="1800" b="0" dirty="0">
                          <a:solidFill>
                            <a:schemeClr val="tx1"/>
                          </a:solidFill>
                          <a:latin typeface="Arial Black" panose="020B0A04020102020204" pitchFamily="34" charset="0"/>
                        </a:rPr>
                        <a:t>I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Arial Black" panose="020B0A04020102020204" pitchFamily="34" charset="0"/>
                        </a:rPr>
                        <a:t>WE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9761411"/>
                  </a:ext>
                </a:extLst>
              </a:tr>
              <a:tr h="370840">
                <a:tc>
                  <a:txBody>
                    <a:bodyPr/>
                    <a:lstStyle/>
                    <a:p>
                      <a:r>
                        <a:rPr lang="en-US" dirty="0">
                          <a:solidFill>
                            <a:schemeClr val="tx1"/>
                          </a:solidFill>
                        </a:rPr>
                        <a:t>Type your thoughts here.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Type your group’s consensus 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098438"/>
                  </a:ext>
                </a:extLst>
              </a:tr>
            </a:tbl>
          </a:graphicData>
        </a:graphic>
      </p:graphicFrame>
    </p:spTree>
    <p:extLst>
      <p:ext uri="{BB962C8B-B14F-4D97-AF65-F5344CB8AC3E}">
        <p14:creationId xmlns:p14="http://schemas.microsoft.com/office/powerpoint/2010/main" val="249244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457200" y="205978"/>
            <a:ext cx="5097495" cy="857250"/>
          </a:xfrm>
          <a:prstGeom prst="rect">
            <a:avLst/>
          </a:prstGeom>
        </p:spPr>
        <p:txBody>
          <a:bodyPr spcFirstLastPara="1" wrap="square" lIns="91400" tIns="91400" rIns="91400" bIns="91400" anchor="ctr" anchorCtr="0">
            <a:noAutofit/>
          </a:bodyPr>
          <a:lstStyle/>
          <a:p>
            <a:pPr marL="0" lvl="0" indent="0" algn="l" rtl="0">
              <a:spcBef>
                <a:spcPts val="0"/>
              </a:spcBef>
              <a:spcAft>
                <a:spcPts val="0"/>
              </a:spcAft>
              <a:buNone/>
            </a:pPr>
            <a:r>
              <a:rPr lang="en-US" dirty="0"/>
              <a:t>I Think/We Think Example</a:t>
            </a:r>
            <a:endParaRPr dirty="0"/>
          </a:p>
        </p:txBody>
      </p:sp>
      <p:sp>
        <p:nvSpPr>
          <p:cNvPr id="146" name="Google Shape;146;p30"/>
          <p:cNvSpPr txBox="1"/>
          <p:nvPr/>
        </p:nvSpPr>
        <p:spPr>
          <a:xfrm>
            <a:off x="493112" y="1036092"/>
            <a:ext cx="7653016" cy="37489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p>
        </p:txBody>
      </p:sp>
      <p:pic>
        <p:nvPicPr>
          <p:cNvPr id="147" name="Google Shape;147;p30"/>
          <p:cNvPicPr preferRelativeResize="0"/>
          <p:nvPr/>
        </p:nvPicPr>
        <p:blipFill rotWithShape="1">
          <a:blip r:embed="rId3">
            <a:alphaModFix/>
          </a:blip>
          <a:srcRect t="23156" r="3586" b="11650"/>
          <a:stretch/>
        </p:blipFill>
        <p:spPr>
          <a:xfrm>
            <a:off x="697831" y="1063228"/>
            <a:ext cx="3699723" cy="3324725"/>
          </a:xfrm>
          <a:prstGeom prst="rect">
            <a:avLst/>
          </a:prstGeom>
          <a:noFill/>
          <a:ln>
            <a:noFill/>
          </a:ln>
        </p:spPr>
      </p:pic>
      <p:sp>
        <p:nvSpPr>
          <p:cNvPr id="148" name="Google Shape;148;p30"/>
          <p:cNvSpPr txBox="1"/>
          <p:nvPr/>
        </p:nvSpPr>
        <p:spPr>
          <a:xfrm>
            <a:off x="5185261" y="1201653"/>
            <a:ext cx="2852400" cy="28168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latin typeface="Calibri"/>
                <a:ea typeface="Calibri"/>
                <a:cs typeface="Calibri"/>
                <a:sym typeface="Calibri"/>
              </a:rPr>
              <a:t>Students wrote their “I Think” response on a sticky note and brought this to the group; the group created a “We Think” poster.</a:t>
            </a:r>
            <a:endParaRPr sz="2200"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419258" y="141059"/>
            <a:ext cx="4444895"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First Turn/Last Turn</a:t>
            </a:r>
            <a:endParaRPr dirty="0"/>
          </a:p>
        </p:txBody>
      </p:sp>
      <p:sp>
        <p:nvSpPr>
          <p:cNvPr id="154" name="Google Shape;154;p31"/>
          <p:cNvSpPr txBox="1">
            <a:spLocks noGrp="1"/>
          </p:cNvSpPr>
          <p:nvPr>
            <p:ph type="body" idx="1"/>
          </p:nvPr>
        </p:nvSpPr>
        <p:spPr>
          <a:xfrm>
            <a:off x="419258" y="825568"/>
            <a:ext cx="7481479" cy="3549134"/>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000" dirty="0"/>
              <a:t>S</a:t>
            </a:r>
            <a:r>
              <a:rPr lang="en-US" sz="2000" b="0" dirty="0"/>
              <a:t>teps:</a:t>
            </a:r>
            <a:endParaRPr sz="2000" b="0" dirty="0"/>
          </a:p>
          <a:p>
            <a:pPr lvl="0" algn="l" rtl="0">
              <a:spcBef>
                <a:spcPts val="520"/>
              </a:spcBef>
              <a:spcAft>
                <a:spcPts val="0"/>
              </a:spcAft>
              <a:buSzPct val="93000"/>
              <a:buFont typeface="Arial" panose="020B0604020202020204" pitchFamily="34" charset="0"/>
              <a:buChar char="•"/>
            </a:pPr>
            <a:r>
              <a:rPr lang="en-US" sz="2000" b="0" dirty="0"/>
              <a:t>This is a two-part strategy. In your text, highlight two to four things that were important to you.</a:t>
            </a:r>
            <a:endParaRPr sz="2000" b="0" dirty="0"/>
          </a:p>
          <a:p>
            <a:pPr lvl="0" algn="l" rtl="0">
              <a:spcBef>
                <a:spcPts val="0"/>
              </a:spcBef>
              <a:spcAft>
                <a:spcPts val="0"/>
              </a:spcAft>
              <a:buSzPct val="93000"/>
              <a:buFont typeface="Arial" panose="020B0604020202020204" pitchFamily="34" charset="0"/>
              <a:buChar char="•"/>
            </a:pPr>
            <a:r>
              <a:rPr lang="en-US" sz="2000" b="0" dirty="0"/>
              <a:t>As a group, each person should take a turn. When it is your turn, you should share out the section you highlighted. You should not comment on it; you should only read it.</a:t>
            </a:r>
            <a:endParaRPr sz="2000" b="0" dirty="0"/>
          </a:p>
          <a:p>
            <a:pPr lvl="0" algn="l" rtl="0">
              <a:spcBef>
                <a:spcPts val="0"/>
              </a:spcBef>
              <a:spcAft>
                <a:spcPts val="0"/>
              </a:spcAft>
              <a:buSzPct val="93000"/>
              <a:buFont typeface="Arial" panose="020B0604020202020204" pitchFamily="34" charset="0"/>
              <a:buChar char="•"/>
            </a:pPr>
            <a:r>
              <a:rPr lang="en-US" sz="2000" b="0" dirty="0"/>
              <a:t>Then, everyone else should take a turn responding to what you read.  </a:t>
            </a:r>
            <a:endParaRPr sz="2000" b="0" dirty="0"/>
          </a:p>
          <a:p>
            <a:pPr lvl="0" algn="l" rtl="0">
              <a:spcBef>
                <a:spcPts val="0"/>
              </a:spcBef>
              <a:spcAft>
                <a:spcPts val="0"/>
              </a:spcAft>
              <a:buSzPct val="93000"/>
              <a:buFont typeface="Arial" panose="020B0604020202020204" pitchFamily="34" charset="0"/>
              <a:buChar char="•"/>
            </a:pPr>
            <a:r>
              <a:rPr lang="en-US" sz="2000" b="0" dirty="0"/>
              <a:t>Once everyone has had a chance to comment, you get to end with the final comment. </a:t>
            </a:r>
            <a:endParaRPr sz="2000" b="0" dirty="0"/>
          </a:p>
          <a:p>
            <a:pPr lvl="0" algn="l" rtl="0">
              <a:spcBef>
                <a:spcPts val="0"/>
              </a:spcBef>
              <a:spcAft>
                <a:spcPts val="0"/>
              </a:spcAft>
              <a:buSzPct val="93000"/>
              <a:buFont typeface="Arial" panose="020B0604020202020204" pitchFamily="34" charset="0"/>
              <a:buChar char="•"/>
            </a:pPr>
            <a:r>
              <a:rPr lang="en-US" sz="2000" b="0" dirty="0"/>
              <a:t>The process starts over with someone else’s highlighted section until everyone has had their turn.</a:t>
            </a:r>
            <a:endParaRPr sz="2000" b="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457200" y="205978"/>
            <a:ext cx="8229600" cy="857250"/>
          </a:xfrm>
          <a:prstGeom prst="rect">
            <a:avLst/>
          </a:prstGeom>
        </p:spPr>
        <p:txBody>
          <a:bodyPr spcFirstLastPara="1" wrap="square" lIns="91400" tIns="91400" rIns="91400" bIns="91400" anchor="ctr" anchorCtr="0">
            <a:noAutofit/>
          </a:bodyPr>
          <a:lstStyle/>
          <a:p>
            <a:pPr marL="0" lvl="0" indent="0" algn="l" rtl="0">
              <a:spcBef>
                <a:spcPts val="0"/>
              </a:spcBef>
              <a:spcAft>
                <a:spcPts val="0"/>
              </a:spcAft>
              <a:buNone/>
            </a:pPr>
            <a:r>
              <a:rPr lang="en-US"/>
              <a:t>First Turn/Last Turn Example</a:t>
            </a:r>
            <a:endParaRPr/>
          </a:p>
        </p:txBody>
      </p:sp>
      <p:sp>
        <p:nvSpPr>
          <p:cNvPr id="160" name="Google Shape;160;p32"/>
          <p:cNvSpPr txBox="1"/>
          <p:nvPr/>
        </p:nvSpPr>
        <p:spPr>
          <a:xfrm>
            <a:off x="500700" y="1062075"/>
            <a:ext cx="7844100" cy="34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p>
        </p:txBody>
      </p:sp>
      <p:pic>
        <p:nvPicPr>
          <p:cNvPr id="161" name="Google Shape;161;p32" title="First Turn - Last Turn">
            <a:hlinkClick r:id="rId3"/>
          </p:cNvPr>
          <p:cNvPicPr preferRelativeResize="0"/>
          <p:nvPr/>
        </p:nvPicPr>
        <p:blipFill rotWithShape="1">
          <a:blip r:embed="rId4">
            <a:alphaModFix/>
          </a:blip>
          <a:srcRect t="11647" b="12330"/>
          <a:stretch/>
        </p:blipFill>
        <p:spPr>
          <a:xfrm>
            <a:off x="1114926" y="1187115"/>
            <a:ext cx="5117432" cy="30399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394138" y="144528"/>
            <a:ext cx="5085956"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Collaborative Word Clouds</a:t>
            </a:r>
            <a:endParaRPr dirty="0"/>
          </a:p>
        </p:txBody>
      </p:sp>
      <p:sp>
        <p:nvSpPr>
          <p:cNvPr id="89" name="Google Shape;89;p21"/>
          <p:cNvSpPr txBox="1">
            <a:spLocks noGrp="1"/>
          </p:cNvSpPr>
          <p:nvPr>
            <p:ph type="body" idx="4294967295"/>
          </p:nvPr>
        </p:nvSpPr>
        <p:spPr>
          <a:xfrm>
            <a:off x="288420" y="699989"/>
            <a:ext cx="7647942" cy="339274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300" dirty="0"/>
              <a:t>Steps</a:t>
            </a:r>
            <a:r>
              <a:rPr lang="en-US" dirty="0"/>
              <a:t>:</a:t>
            </a:r>
            <a:endParaRPr dirty="0"/>
          </a:p>
          <a:p>
            <a:pPr marL="457200" lvl="0" indent="-317500" algn="l" rtl="0">
              <a:spcBef>
                <a:spcPts val="520"/>
              </a:spcBef>
              <a:spcAft>
                <a:spcPts val="0"/>
              </a:spcAft>
              <a:buSzPct val="100000"/>
              <a:buFont typeface="Arial" panose="020B0604020202020204" pitchFamily="34" charset="0"/>
              <a:buChar char="•"/>
            </a:pPr>
            <a:r>
              <a:rPr lang="en-US" sz="1600" dirty="0"/>
              <a:t>Choose one person to be the scribe for the group. Have that person go to </a:t>
            </a:r>
            <a:r>
              <a:rPr lang="en-US" sz="1600" u="sng" dirty="0">
                <a:solidFill>
                  <a:schemeClr val="hlink"/>
                </a:solidFill>
                <a:hlinkClick r:id="rId3"/>
              </a:rPr>
              <a:t>https://www.wordclouds.com/</a:t>
            </a:r>
            <a:r>
              <a:rPr lang="en-US" sz="1600" dirty="0"/>
              <a:t> (or a similar word cloud creator).  </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Have that person share their screen. To share a screen, click the GREEN “Share Screen” button at the bottom of the Zoom screen.</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Ask each person to choose a word or phrase to summarize or respond to the reading. The scribe types the word or phrase into the word cloud by clicking on “Wizard” and then clicking “Type or paste text.”</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The scribe then clicks “Apply,” creating the word cloud. To save the word cloud, click on “File,” then “Save as image.” The image can be saved as a JPEG or PNG to be added to the slide.</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Finally, choose a reporter to share out about this strategy to the whole group.</a:t>
            </a:r>
            <a:endParaRPr sz="16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itle 1">
            <a:extLst>
              <a:ext uri="{FF2B5EF4-FFF2-40B4-BE49-F238E27FC236}">
                <a16:creationId xmlns:a16="http://schemas.microsoft.com/office/drawing/2014/main" id="{FEC32353-C603-4343-95E4-F3F8FE05A616}"/>
              </a:ext>
            </a:extLst>
          </p:cNvPr>
          <p:cNvSpPr>
            <a:spLocks noGrp="1"/>
          </p:cNvSpPr>
          <p:nvPr>
            <p:ph type="title"/>
          </p:nvPr>
        </p:nvSpPr>
        <p:spPr>
          <a:xfrm>
            <a:off x="373570" y="191861"/>
            <a:ext cx="8015386" cy="463329"/>
          </a:xfrm>
        </p:spPr>
        <p:txBody>
          <a:bodyPr/>
          <a:lstStyle/>
          <a:p>
            <a:r>
              <a:rPr lang="en-US" sz="2000" dirty="0"/>
              <a:t>What is one word to describe the theme of the novel </a:t>
            </a:r>
            <a:r>
              <a:rPr lang="en-US" sz="2000" u="sng" dirty="0" err="1"/>
              <a:t>Seedfolks</a:t>
            </a:r>
            <a:r>
              <a:rPr lang="en-US" sz="2000" dirty="0"/>
              <a:t>?</a:t>
            </a:r>
          </a:p>
        </p:txBody>
      </p:sp>
      <p:pic>
        <p:nvPicPr>
          <p:cNvPr id="4" name="Google Shape;94;p22">
            <a:extLst>
              <a:ext uri="{FF2B5EF4-FFF2-40B4-BE49-F238E27FC236}">
                <a16:creationId xmlns:a16="http://schemas.microsoft.com/office/drawing/2014/main" id="{A5BE7284-4798-443C-BBBA-A01DAF03CD75}"/>
              </a:ext>
            </a:extLst>
          </p:cNvPr>
          <p:cNvPicPr preferRelativeResize="0"/>
          <p:nvPr/>
        </p:nvPicPr>
        <p:blipFill rotWithShape="1">
          <a:blip r:embed="rId3">
            <a:alphaModFix/>
          </a:blip>
          <a:srcRect l="-663" t="20034" r="1826"/>
          <a:stretch/>
        </p:blipFill>
        <p:spPr>
          <a:xfrm>
            <a:off x="736073" y="899224"/>
            <a:ext cx="6883928" cy="3624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3" name="Picture 2">
            <a:extLst>
              <a:ext uri="{FF2B5EF4-FFF2-40B4-BE49-F238E27FC236}">
                <a16:creationId xmlns:a16="http://schemas.microsoft.com/office/drawing/2014/main" id="{1A745572-8808-4731-BF28-E486BDD03E6A}"/>
              </a:ext>
            </a:extLst>
          </p:cNvPr>
          <p:cNvPicPr>
            <a:picLocks noChangeAspect="1"/>
          </p:cNvPicPr>
          <p:nvPr/>
        </p:nvPicPr>
        <p:blipFill rotWithShape="1">
          <a:blip r:embed="rId3"/>
          <a:srcRect l="1221" r="575"/>
          <a:stretch/>
        </p:blipFill>
        <p:spPr>
          <a:xfrm>
            <a:off x="2021305" y="1170381"/>
            <a:ext cx="4454080" cy="3580944"/>
          </a:xfrm>
          <a:prstGeom prst="rect">
            <a:avLst/>
          </a:prstGeom>
        </p:spPr>
      </p:pic>
      <p:sp>
        <p:nvSpPr>
          <p:cNvPr id="4" name="Title 3">
            <a:extLst>
              <a:ext uri="{FF2B5EF4-FFF2-40B4-BE49-F238E27FC236}">
                <a16:creationId xmlns:a16="http://schemas.microsoft.com/office/drawing/2014/main" id="{6B853D8C-5CE9-4BB9-95B7-AF6E62F053FD}"/>
              </a:ext>
            </a:extLst>
          </p:cNvPr>
          <p:cNvSpPr>
            <a:spLocks noGrp="1"/>
          </p:cNvSpPr>
          <p:nvPr>
            <p:ph type="title"/>
          </p:nvPr>
        </p:nvSpPr>
        <p:spPr>
          <a:xfrm>
            <a:off x="366139" y="114500"/>
            <a:ext cx="5048172" cy="857250"/>
          </a:xfrm>
        </p:spPr>
        <p:txBody>
          <a:bodyPr/>
          <a:lstStyle/>
          <a:p>
            <a:r>
              <a:rPr lang="en-US" sz="2800" dirty="0"/>
              <a:t>Capturing Themes in Word Cloud</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559643" y="280987"/>
            <a:ext cx="3534289"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Chalk Talk</a:t>
            </a:r>
            <a:endParaRPr dirty="0"/>
          </a:p>
        </p:txBody>
      </p:sp>
      <p:sp>
        <p:nvSpPr>
          <p:cNvPr id="106" name="Google Shape;106;p24"/>
          <p:cNvSpPr txBox="1">
            <a:spLocks noGrp="1"/>
          </p:cNvSpPr>
          <p:nvPr>
            <p:ph type="body" idx="4294967295"/>
          </p:nvPr>
        </p:nvSpPr>
        <p:spPr>
          <a:xfrm>
            <a:off x="559642" y="1006205"/>
            <a:ext cx="7229831" cy="2742456"/>
          </a:xfrm>
          <a:prstGeom prst="rect">
            <a:avLst/>
          </a:prstGeom>
        </p:spPr>
        <p:txBody>
          <a:bodyPr spcFirstLastPara="1" wrap="square" lIns="91425" tIns="45700" rIns="91425" bIns="45700" anchor="t" anchorCtr="0">
            <a:noAutofit/>
          </a:bodyPr>
          <a:lstStyle/>
          <a:p>
            <a:pPr marL="457200" lvl="0" indent="-381000" algn="l" rtl="0">
              <a:spcBef>
                <a:spcPts val="520"/>
              </a:spcBef>
              <a:spcAft>
                <a:spcPts val="0"/>
              </a:spcAft>
              <a:buSzPts val="2400"/>
              <a:buChar char="•"/>
            </a:pPr>
            <a:r>
              <a:rPr lang="en-US" sz="2400" dirty="0"/>
              <a:t>Silent discussion strategy</a:t>
            </a:r>
            <a:endParaRPr sz="2400" dirty="0"/>
          </a:p>
          <a:p>
            <a:pPr marL="457200" lvl="0" indent="-381000" algn="l" rtl="0">
              <a:spcBef>
                <a:spcPts val="0"/>
              </a:spcBef>
              <a:spcAft>
                <a:spcPts val="0"/>
              </a:spcAft>
              <a:buSzPts val="2400"/>
              <a:buChar char="•"/>
            </a:pPr>
            <a:r>
              <a:rPr lang="en-US" sz="2400" dirty="0"/>
              <a:t>Students write thoughts and respond to each other</a:t>
            </a:r>
            <a:endParaRPr sz="2400" dirty="0"/>
          </a:p>
          <a:p>
            <a:pPr marL="457200" lvl="0" indent="-381000" algn="l" rtl="0">
              <a:spcBef>
                <a:spcPts val="0"/>
              </a:spcBef>
              <a:spcAft>
                <a:spcPts val="0"/>
              </a:spcAft>
              <a:buSzPts val="2400"/>
              <a:buChar char="•"/>
            </a:pPr>
            <a:r>
              <a:rPr lang="en-US" sz="2400" dirty="0"/>
              <a:t>Responses can be images or words</a:t>
            </a:r>
            <a:endParaRPr sz="2400" dirty="0"/>
          </a:p>
          <a:p>
            <a:pPr marL="457200" lvl="0" indent="-381000" algn="l" rtl="0">
              <a:spcBef>
                <a:spcPts val="0"/>
              </a:spcBef>
              <a:spcAft>
                <a:spcPts val="0"/>
              </a:spcAft>
              <a:buSzPts val="2400"/>
              <a:buChar char="•"/>
            </a:pPr>
            <a:r>
              <a:rPr lang="en-US" sz="2400" dirty="0"/>
              <a:t>Create separate boards for each question or prompt</a:t>
            </a:r>
            <a:endParaRPr sz="24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19100" y="208313"/>
            <a:ext cx="2513810"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Chalk Talk				</a:t>
            </a:r>
            <a:endParaRPr dirty="0">
              <a:solidFill>
                <a:srgbClr val="1A2B58"/>
              </a:solidFill>
            </a:endParaRPr>
          </a:p>
        </p:txBody>
      </p:sp>
      <p:sp>
        <p:nvSpPr>
          <p:cNvPr id="112" name="Google Shape;112;p25"/>
          <p:cNvSpPr txBox="1">
            <a:spLocks noGrp="1"/>
          </p:cNvSpPr>
          <p:nvPr>
            <p:ph type="body" idx="4294967295"/>
          </p:nvPr>
        </p:nvSpPr>
        <p:spPr>
          <a:xfrm>
            <a:off x="474274" y="863599"/>
            <a:ext cx="7121696" cy="3848785"/>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400" dirty="0"/>
              <a:t>Steps:</a:t>
            </a:r>
            <a:endParaRPr sz="2400" dirty="0"/>
          </a:p>
          <a:p>
            <a:pPr marL="457200" lvl="0" indent="-317500" algn="l" rtl="0">
              <a:spcBef>
                <a:spcPts val="520"/>
              </a:spcBef>
              <a:spcAft>
                <a:spcPts val="0"/>
              </a:spcAft>
              <a:buSzPct val="100000"/>
              <a:buFont typeface="Arial" panose="020B0604020202020204" pitchFamily="34" charset="0"/>
              <a:buChar char="•"/>
            </a:pPr>
            <a:r>
              <a:rPr lang="en-US" sz="1800" dirty="0"/>
              <a:t>This is a silent discussion strategy.</a:t>
            </a:r>
            <a:endParaRPr sz="1800" dirty="0"/>
          </a:p>
          <a:p>
            <a:pPr marL="457200" lvl="0" indent="-317500" algn="l" rtl="0">
              <a:spcBef>
                <a:spcPts val="0"/>
              </a:spcBef>
              <a:spcAft>
                <a:spcPts val="0"/>
              </a:spcAft>
              <a:buSzPct val="100000"/>
              <a:buFont typeface="Arial" panose="020B0604020202020204" pitchFamily="34" charset="0"/>
              <a:buChar char="•"/>
            </a:pPr>
            <a:r>
              <a:rPr lang="en-US" sz="1800" dirty="0"/>
              <a:t>Go to the slide labeled “</a:t>
            </a:r>
            <a:r>
              <a:rPr lang="en-US" sz="1800" dirty="0">
                <a:hlinkClick r:id="rId3"/>
              </a:rPr>
              <a:t>Chalk Talk</a:t>
            </a:r>
            <a:r>
              <a:rPr lang="en-US" sz="1800" dirty="0"/>
              <a:t>.” Read the discussion prompt. </a:t>
            </a:r>
            <a:endParaRPr sz="1800" dirty="0"/>
          </a:p>
          <a:p>
            <a:pPr marL="457200" lvl="0" indent="-317500" algn="l" rtl="0">
              <a:spcBef>
                <a:spcPts val="0"/>
              </a:spcBef>
              <a:spcAft>
                <a:spcPts val="0"/>
              </a:spcAft>
              <a:buSzPct val="100000"/>
              <a:buFont typeface="Arial" panose="020B0604020202020204" pitchFamily="34" charset="0"/>
              <a:buChar char="•"/>
            </a:pPr>
            <a:r>
              <a:rPr lang="en-US" sz="1800" dirty="0"/>
              <a:t>Make a copy of the sticky note by right clicking on the sticky note. Right clicking will enable a box to pop up with options. Choose “Copy.” Then, with your mouse, click somewhere else on the slide. Right click again so that the box of options pops up again. Click “Paste.” A new sticky note should appear.  </a:t>
            </a:r>
            <a:endParaRPr sz="1800" dirty="0"/>
          </a:p>
          <a:p>
            <a:pPr marL="457200" lvl="0" indent="-317500" algn="l" rtl="0">
              <a:spcBef>
                <a:spcPts val="0"/>
              </a:spcBef>
              <a:spcAft>
                <a:spcPts val="0"/>
              </a:spcAft>
              <a:buSzPct val="100000"/>
              <a:buFont typeface="Arial" panose="020B0604020202020204" pitchFamily="34" charset="0"/>
              <a:buChar char="•"/>
            </a:pPr>
            <a:r>
              <a:rPr lang="en-US" sz="1800" dirty="0"/>
              <a:t>Type your response into the sticky note. You can click on the sticky note and move it around on the board to place it where it will not be blocking others’ responses.</a:t>
            </a:r>
          </a:p>
          <a:p>
            <a:pPr marL="457200" lvl="0" indent="-317500" algn="l" rtl="0">
              <a:spcBef>
                <a:spcPts val="0"/>
              </a:spcBef>
              <a:spcAft>
                <a:spcPts val="0"/>
              </a:spcAft>
              <a:buSzPct val="100000"/>
              <a:buFont typeface="Arial" panose="020B0604020202020204" pitchFamily="34" charset="0"/>
              <a:buChar char="•"/>
            </a:pPr>
            <a:r>
              <a:rPr lang="en-US" sz="1800" dirty="0"/>
              <a:t>Take a moment to read others’ responses.  </a:t>
            </a:r>
          </a:p>
          <a:p>
            <a:pPr marL="457200" lvl="0" indent="-393700" algn="l" rtl="0">
              <a:spcBef>
                <a:spcPts val="0"/>
              </a:spcBef>
              <a:spcAft>
                <a:spcPts val="0"/>
              </a:spcAft>
              <a:buSzPts val="2600"/>
              <a:buAutoNum type="arabicPeriod"/>
            </a:pPr>
            <a:endParaRPr dirty="0"/>
          </a:p>
          <a:p>
            <a:pPr marL="457200" lvl="0" indent="0" algn="l" rtl="0">
              <a:spcBef>
                <a:spcPts val="52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291850" y="0"/>
            <a:ext cx="8201700" cy="592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endParaRPr sz="2800"/>
          </a:p>
          <a:p>
            <a:pPr marL="0" lvl="0" indent="0" algn="ctr" rtl="0">
              <a:spcBef>
                <a:spcPts val="0"/>
              </a:spcBef>
              <a:spcAft>
                <a:spcPts val="0"/>
              </a:spcAft>
              <a:buNone/>
            </a:pPr>
            <a:r>
              <a:rPr lang="en-US" sz="2800"/>
              <a:t>What is your takeaway from the video?</a:t>
            </a:r>
            <a:endParaRPr sz="2800"/>
          </a:p>
        </p:txBody>
      </p:sp>
      <p:sp>
        <p:nvSpPr>
          <p:cNvPr id="119" name="Google Shape;119;p26"/>
          <p:cNvSpPr/>
          <p:nvPr/>
        </p:nvSpPr>
        <p:spPr>
          <a:xfrm>
            <a:off x="749875" y="1267825"/>
            <a:ext cx="1293600" cy="1376400"/>
          </a:xfrm>
          <a:prstGeom prst="snip1Rect">
            <a:avLst>
              <a:gd name="adj" fmla="val 9596"/>
            </a:avLst>
          </a:prstGeom>
          <a:solidFill>
            <a:srgbClr val="EA9999"/>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Bree Serif"/>
                <a:ea typeface="Bree Serif"/>
                <a:cs typeface="Bree Serif"/>
                <a:sym typeface="Bree Serif"/>
              </a:rPr>
              <a:t>Example response here. Just right-click on one of the stickies to the left, click “Copy,” then paste it to the board.</a:t>
            </a:r>
            <a:endParaRPr sz="1000">
              <a:latin typeface="Bree Serif"/>
              <a:ea typeface="Bree Serif"/>
              <a:cs typeface="Bree Serif"/>
              <a:sym typeface="Bree Serif"/>
            </a:endParaRPr>
          </a:p>
        </p:txBody>
      </p:sp>
      <p:sp>
        <p:nvSpPr>
          <p:cNvPr id="120" name="Google Shape;120;p26"/>
          <p:cNvSpPr/>
          <p:nvPr/>
        </p:nvSpPr>
        <p:spPr>
          <a:xfrm>
            <a:off x="7201374" y="685748"/>
            <a:ext cx="1576187" cy="1427616"/>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Bree Serif"/>
                <a:ea typeface="Bree Serif"/>
                <a:cs typeface="Bree Serif"/>
                <a:sym typeface="Bree Serif"/>
              </a:rPr>
              <a:t>CHALK TALK STRATEGY</a:t>
            </a:r>
            <a:endParaRPr sz="1200" dirty="0">
              <a:latin typeface="Bree Serif"/>
              <a:ea typeface="Bree Serif"/>
              <a:cs typeface="Bree Serif"/>
              <a:sym typeface="Bree Serif"/>
            </a:endParaRPr>
          </a:p>
          <a:p>
            <a:pPr marL="0" lvl="0" indent="0" algn="l" rtl="0">
              <a:spcBef>
                <a:spcPts val="0"/>
              </a:spcBef>
              <a:spcAft>
                <a:spcPts val="0"/>
              </a:spcAft>
              <a:buNone/>
            </a:pPr>
            <a:r>
              <a:rPr lang="en-US" sz="1200" dirty="0">
                <a:latin typeface="Bree Serif"/>
                <a:ea typeface="Bree Serif"/>
                <a:cs typeface="Bree Serif"/>
                <a:sym typeface="Bree Serif"/>
              </a:rPr>
              <a:t>(COPY A STICKY NOTE)</a:t>
            </a:r>
            <a:endParaRPr sz="1200" dirty="0">
              <a:latin typeface="Bree Serif"/>
              <a:ea typeface="Bree Serif"/>
              <a:cs typeface="Bree Serif"/>
              <a:sym typeface="Bree Serif"/>
            </a:endParaRPr>
          </a:p>
        </p:txBody>
      </p:sp>
      <p:sp>
        <p:nvSpPr>
          <p:cNvPr id="121" name="Google Shape;121;p26"/>
          <p:cNvSpPr/>
          <p:nvPr/>
        </p:nvSpPr>
        <p:spPr>
          <a:xfrm>
            <a:off x="-1364700" y="3117650"/>
            <a:ext cx="1293600" cy="1376400"/>
          </a:xfrm>
          <a:prstGeom prst="snip1Rect">
            <a:avLst>
              <a:gd name="adj" fmla="val 9596"/>
            </a:avLst>
          </a:prstGeom>
          <a:solidFill>
            <a:srgbClr val="6FA8DC"/>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Bree Serif"/>
                <a:ea typeface="Bree Serif"/>
                <a:cs typeface="Bree Serif"/>
                <a:sym typeface="Bree Serif"/>
              </a:rPr>
              <a:t>Type here</a:t>
            </a:r>
            <a:endParaRPr sz="1200">
              <a:latin typeface="Bree Serif"/>
              <a:ea typeface="Bree Serif"/>
              <a:cs typeface="Bree Serif"/>
              <a:sym typeface="Bree Serif"/>
            </a:endParaRPr>
          </a:p>
        </p:txBody>
      </p:sp>
      <p:sp>
        <p:nvSpPr>
          <p:cNvPr id="122" name="Google Shape;122;p26"/>
          <p:cNvSpPr/>
          <p:nvPr/>
        </p:nvSpPr>
        <p:spPr>
          <a:xfrm>
            <a:off x="-1448875" y="1550688"/>
            <a:ext cx="1293600" cy="1376400"/>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Bree Serif"/>
                <a:ea typeface="Bree Serif"/>
                <a:cs typeface="Bree Serif"/>
                <a:sym typeface="Bree Serif"/>
              </a:rPr>
              <a:t>Type here</a:t>
            </a:r>
            <a:endParaRPr sz="1200">
              <a:latin typeface="Bree Serif"/>
              <a:ea typeface="Bree Serif"/>
              <a:cs typeface="Bree Serif"/>
              <a:sym typeface="Bree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7"/>
          <p:cNvPicPr preferRelativeResize="0"/>
          <p:nvPr/>
        </p:nvPicPr>
        <p:blipFill>
          <a:blip r:embed="rId3">
            <a:alphaModFix/>
          </a:blip>
          <a:stretch>
            <a:fillRect/>
          </a:stretch>
        </p:blipFill>
        <p:spPr>
          <a:xfrm>
            <a:off x="0" y="0"/>
            <a:ext cx="9144002" cy="5404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idx="4294967295"/>
          </p:nvPr>
        </p:nvSpPr>
        <p:spPr>
          <a:xfrm>
            <a:off x="595688" y="284163"/>
            <a:ext cx="4899025" cy="733425"/>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latin typeface="+mj-lt"/>
              </a:rPr>
              <a:t>I Think/We Think</a:t>
            </a:r>
            <a:endParaRPr dirty="0">
              <a:latin typeface="+mj-lt"/>
            </a:endParaRPr>
          </a:p>
        </p:txBody>
      </p:sp>
      <p:sp>
        <p:nvSpPr>
          <p:cNvPr id="133" name="Google Shape;133;p28"/>
          <p:cNvSpPr txBox="1">
            <a:spLocks noGrp="1"/>
          </p:cNvSpPr>
          <p:nvPr>
            <p:ph type="body" idx="4294967295"/>
          </p:nvPr>
        </p:nvSpPr>
        <p:spPr>
          <a:xfrm>
            <a:off x="364243" y="968263"/>
            <a:ext cx="8127156" cy="34163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100" dirty="0"/>
              <a:t>Steps:</a:t>
            </a:r>
            <a:endParaRPr sz="2100" dirty="0"/>
          </a:p>
          <a:p>
            <a:pPr lvl="0" algn="l" rtl="0">
              <a:spcBef>
                <a:spcPts val="520"/>
              </a:spcBef>
              <a:spcAft>
                <a:spcPts val="0"/>
              </a:spcAft>
              <a:buSzPct val="100000"/>
              <a:buFont typeface="Arial" panose="020B0604020202020204" pitchFamily="34" charset="0"/>
              <a:buChar char="•"/>
            </a:pPr>
            <a:r>
              <a:rPr lang="en-US" sz="2000" b="0" dirty="0"/>
              <a:t>This is a two-part strategy. Open up the linked </a:t>
            </a:r>
            <a:r>
              <a:rPr lang="en-US" sz="2000" b="0" dirty="0">
                <a:hlinkClick r:id="rId3"/>
              </a:rPr>
              <a:t>graphic organizer</a:t>
            </a:r>
            <a:r>
              <a:rPr lang="en-US" sz="2000" b="0" dirty="0"/>
              <a:t>.</a:t>
            </a:r>
            <a:endParaRPr sz="2000" b="0" dirty="0"/>
          </a:p>
          <a:p>
            <a:pPr lvl="0" algn="l" rtl="0">
              <a:spcBef>
                <a:spcPts val="0"/>
              </a:spcBef>
              <a:spcAft>
                <a:spcPts val="0"/>
              </a:spcAft>
              <a:buSzPct val="100000"/>
              <a:buFont typeface="Arial" panose="020B0604020202020204" pitchFamily="34" charset="0"/>
              <a:buChar char="•"/>
            </a:pPr>
            <a:r>
              <a:rPr lang="en-US" sz="2000" b="0" dirty="0"/>
              <a:t>Complete the section labeled “I Think” by typing in your response to the prompt.</a:t>
            </a:r>
            <a:endParaRPr sz="2000" b="0" dirty="0"/>
          </a:p>
          <a:p>
            <a:pPr lvl="0" algn="l" rtl="0">
              <a:spcBef>
                <a:spcPts val="0"/>
              </a:spcBef>
              <a:spcAft>
                <a:spcPts val="0"/>
              </a:spcAft>
              <a:buSzPct val="100000"/>
              <a:buFont typeface="Arial" panose="020B0604020202020204" pitchFamily="34" charset="0"/>
              <a:buChar char="•"/>
            </a:pPr>
            <a:r>
              <a:rPr lang="en-US" sz="2000" b="0" dirty="0"/>
              <a:t>After a couple of minutes to give everyone a chance to write their responses, take turns sharing out.</a:t>
            </a:r>
            <a:endParaRPr sz="2000" b="0" dirty="0"/>
          </a:p>
          <a:p>
            <a:pPr lvl="0" algn="l" rtl="0">
              <a:spcBef>
                <a:spcPts val="0"/>
              </a:spcBef>
              <a:spcAft>
                <a:spcPts val="0"/>
              </a:spcAft>
              <a:buSzPct val="100000"/>
              <a:buFont typeface="Arial" panose="020B0604020202020204" pitchFamily="34" charset="0"/>
              <a:buChar char="•"/>
            </a:pPr>
            <a:r>
              <a:rPr lang="en-US" sz="2000" b="0" dirty="0"/>
              <a:t>In the discussion, come to a consensus on the prompt. Write this in the “We Think” section.</a:t>
            </a:r>
            <a:endParaRPr sz="2000" b="0" dirty="0"/>
          </a:p>
          <a:p>
            <a:pPr lvl="0" algn="l" rtl="0">
              <a:spcBef>
                <a:spcPts val="0"/>
              </a:spcBef>
              <a:spcAft>
                <a:spcPts val="0"/>
              </a:spcAft>
              <a:buSzPct val="100000"/>
              <a:buFont typeface="Arial" panose="020B0604020202020204" pitchFamily="34" charset="0"/>
              <a:buChar char="•"/>
            </a:pPr>
            <a:r>
              <a:rPr lang="en-US" sz="2000" b="0" dirty="0"/>
              <a:t>Choose someone to be the reporter for the group to share out about this strategy to the whole group.</a:t>
            </a:r>
            <a:endParaRPr sz="2000" b="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981ECC0E692C48A0B148E61CFECC3A" ma:contentTypeVersion="12" ma:contentTypeDescription="Create a new document." ma:contentTypeScope="" ma:versionID="6032c95b1214d194c89b77317faffa72">
  <xsd:schema xmlns:xsd="http://www.w3.org/2001/XMLSchema" xmlns:xs="http://www.w3.org/2001/XMLSchema" xmlns:p="http://schemas.microsoft.com/office/2006/metadata/properties" xmlns:ns3="966e68ee-ec3c-4f12-bd4f-fedbbec8de0b" xmlns:ns4="d06b737b-b789-4524-96b5-d3d460658ae2" targetNamespace="http://schemas.microsoft.com/office/2006/metadata/properties" ma:root="true" ma:fieldsID="1a9859e18f99c4d8ce53eb7baf51b1eb" ns3:_="" ns4:_="">
    <xsd:import namespace="966e68ee-ec3c-4f12-bd4f-fedbbec8de0b"/>
    <xsd:import namespace="d06b737b-b789-4524-96b5-d3d460658ae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68ee-ec3c-4f12-bd4f-fedbbec8de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6b737b-b789-4524-96b5-d3d460658a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50DCBF-5ED6-4651-B821-E7354FE32634}">
  <ds:schemaRefs>
    <ds:schemaRef ds:uri="http://schemas.microsoft.com/sharepoint/v3/contenttype/forms"/>
  </ds:schemaRefs>
</ds:datastoreItem>
</file>

<file path=customXml/itemProps2.xml><?xml version="1.0" encoding="utf-8"?>
<ds:datastoreItem xmlns:ds="http://schemas.openxmlformats.org/officeDocument/2006/customXml" ds:itemID="{C523D20D-90CA-43B1-9E85-8EC17FD6726A}">
  <ds:schemaRefs>
    <ds:schemaRef ds:uri="966e68ee-ec3c-4f12-bd4f-fedbbec8de0b"/>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d06b737b-b789-4524-96b5-d3d460658ae2"/>
  </ds:schemaRefs>
</ds:datastoreItem>
</file>

<file path=customXml/itemProps3.xml><?xml version="1.0" encoding="utf-8"?>
<ds:datastoreItem xmlns:ds="http://schemas.openxmlformats.org/officeDocument/2006/customXml" ds:itemID="{D1A267AD-4DDF-4C43-93B4-E8D23F1739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68ee-ec3c-4f12-bd4f-fedbbec8de0b"/>
    <ds:schemaRef ds:uri="d06b737b-b789-4524-96b5-d3d460658a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TotalTime>
  <Words>1798</Words>
  <Application>Microsoft Office PowerPoint</Application>
  <PresentationFormat>On-screen Show (16:9)</PresentationFormat>
  <Paragraphs>114</Paragraphs>
  <Slides>13</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Bree Serif</vt:lpstr>
      <vt:lpstr>Montserrat</vt:lpstr>
      <vt:lpstr>Impact</vt:lpstr>
      <vt:lpstr>Montserrat SemiBold</vt:lpstr>
      <vt:lpstr>Arial Black</vt:lpstr>
      <vt:lpstr>Georgia</vt:lpstr>
      <vt:lpstr>Constantia</vt:lpstr>
      <vt:lpstr>Caveat Brush</vt:lpstr>
      <vt:lpstr>LEARN theme</vt:lpstr>
      <vt:lpstr>PowerPoint Presentation</vt:lpstr>
      <vt:lpstr>Collaborative Word Clouds</vt:lpstr>
      <vt:lpstr>What is one word to describe the theme of the novel Seedfolks?</vt:lpstr>
      <vt:lpstr>Capturing Themes in Word Cloud</vt:lpstr>
      <vt:lpstr>Chalk Talk</vt:lpstr>
      <vt:lpstr>Chalk Talk    </vt:lpstr>
      <vt:lpstr> What is your takeaway from the video?</vt:lpstr>
      <vt:lpstr>PowerPoint Presentation</vt:lpstr>
      <vt:lpstr>I Think/We Think</vt:lpstr>
      <vt:lpstr>What are your takeaways from the reading?</vt:lpstr>
      <vt:lpstr>I Think/We Think Example</vt:lpstr>
      <vt:lpstr>First Turn/Last Turn</vt:lpstr>
      <vt:lpstr>First Turn/Last Turn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dc:creator>
  <cp:keywords>Powerpoint presentation</cp:keywords>
  <cp:lastModifiedBy>Bracken, Pam</cp:lastModifiedBy>
  <cp:revision>6</cp:revision>
  <dcterms:modified xsi:type="dcterms:W3CDTF">2024-07-09T18:03:46Z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0x010100BB981ECC0E692C48A0B148E61CFECC3A</vt:lpwstr>
  </property>
</Properties>
</file>