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4"/>
  </p:notesMasterIdLst>
  <p:sldIdLst>
    <p:sldId id="256" r:id="rId3"/>
    <p:sldId id="257" r:id="rId4"/>
    <p:sldId id="273" r:id="rId5"/>
    <p:sldId id="272" r:id="rId6"/>
    <p:sldId id="262" r:id="rId7"/>
    <p:sldId id="263" r:id="rId8"/>
    <p:sldId id="260" r:id="rId9"/>
    <p:sldId id="281" r:id="rId10"/>
    <p:sldId id="274" r:id="rId11"/>
    <p:sldId id="276" r:id="rId12"/>
    <p:sldId id="277" r:id="rId13"/>
    <p:sldId id="278" r:id="rId14"/>
    <p:sldId id="279" r:id="rId15"/>
    <p:sldId id="283" r:id="rId16"/>
    <p:sldId id="280" r:id="rId17"/>
    <p:sldId id="284" r:id="rId18"/>
    <p:sldId id="282" r:id="rId19"/>
    <p:sldId id="289" r:id="rId20"/>
    <p:sldId id="285" r:id="rId21"/>
    <p:sldId id="290" r:id="rId22"/>
    <p:sldId id="286" r:id="rId23"/>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6" autoAdjust="0"/>
    <p:restoredTop sz="94286"/>
  </p:normalViewPr>
  <p:slideViewPr>
    <p:cSldViewPr snapToGrid="0">
      <p:cViewPr varScale="1">
        <p:scale>
          <a:sx n="197" d="100"/>
          <a:sy n="197" d="100"/>
        </p:scale>
        <p:origin x="768"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9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4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5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dgerhumor.com/a-tale-of-two-zoo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100">
                <a:solidFill>
                  <a:srgbClr val="674EA7"/>
                </a:solidFill>
              </a:defRPr>
            </a:pPr>
            <a:r>
              <a:rPr lang="en-US" dirty="0"/>
              <a:t>K20 Center. (n.d.). Collaborative Word Clouds. Strategies. https://learn.k20center.ou.edu/strategy/103</a:t>
            </a:r>
          </a:p>
          <a:p>
            <a:pPr>
              <a:defRPr sz="1100">
                <a:solidFill>
                  <a:srgbClr val="674EA7"/>
                </a:solidFill>
              </a:defRPr>
            </a:pPr>
            <a:endParaRPr lang="en-US" dirty="0"/>
          </a:p>
          <a:p>
            <a:pPr marL="0" indent="0">
              <a:buFont typeface="Arial" panose="020B0604020202020204" pitchFamily="34" charset="0"/>
              <a:buNone/>
              <a:defRPr sz="1100">
                <a:solidFill>
                  <a:srgbClr val="674EA7"/>
                </a:solidFill>
              </a:defRPr>
            </a:pPr>
            <a:r>
              <a:rPr lang="en-US" dirty="0"/>
              <a:t>The first strategy we will explore is Collaborative Word Clouds. On slide 11, there are instructions that show the steps in using Collaborative Word Clouds in a digital classroom. </a:t>
            </a:r>
          </a:p>
          <a:p>
            <a:pPr marL="171450" indent="-171450">
              <a:spcBef>
                <a:spcPts val="1000"/>
              </a:spcBef>
              <a:buFont typeface="Arial" panose="020B0604020202020204" pitchFamily="34" charset="0"/>
              <a:buChar char="•"/>
              <a:defRPr sz="1100">
                <a:solidFill>
                  <a:srgbClr val="CC0000"/>
                </a:solidFill>
              </a:defRPr>
            </a:pPr>
            <a:r>
              <a:rPr lang="en-US" dirty="0"/>
              <a:t>This may be something you have used before.  They are fun to create and can be an excellent discussion strategy. </a:t>
            </a:r>
          </a:p>
          <a:p>
            <a:pPr marL="171450" lvl="1" indent="-171450">
              <a:spcBef>
                <a:spcPts val="1000"/>
              </a:spcBef>
              <a:buFont typeface="Arial" panose="020B0604020202020204" pitchFamily="34" charset="0"/>
              <a:buChar char="•"/>
              <a:defRPr sz="1100">
                <a:solidFill>
                  <a:srgbClr val="674EA7"/>
                </a:solidFill>
              </a:defRPr>
            </a:pPr>
            <a:r>
              <a:rPr lang="en-US" dirty="0"/>
              <a:t>Word clouds are useful for getting students to summarize their ideas into one word. </a:t>
            </a:r>
          </a:p>
          <a:p>
            <a:pPr marL="171450" lvl="1" indent="-171450">
              <a:spcBef>
                <a:spcPts val="1000"/>
              </a:spcBef>
              <a:buFont typeface="Arial" panose="020B0604020202020204" pitchFamily="34" charset="0"/>
              <a:buChar char="•"/>
              <a:defRPr sz="1100">
                <a:solidFill>
                  <a:srgbClr val="674EA7"/>
                </a:solidFill>
              </a:defRPr>
            </a:pPr>
            <a:r>
              <a:rPr lang="en-US" dirty="0"/>
              <a:t>They can then explain or elaborate on why they chose that word for the word cloud. </a:t>
            </a:r>
          </a:p>
          <a:p>
            <a:pPr marL="171450" lvl="1" indent="-171450">
              <a:spcBef>
                <a:spcPts val="1000"/>
              </a:spcBef>
              <a:buFont typeface="Arial" panose="020B0604020202020204" pitchFamily="34" charset="0"/>
              <a:buChar char="•"/>
              <a:defRPr sz="1100">
                <a:solidFill>
                  <a:srgbClr val="674EA7"/>
                </a:solidFill>
              </a:defRPr>
            </a:pPr>
            <a:r>
              <a:rPr lang="en-US" dirty="0"/>
              <a:t>Have the students share their words to the generator, then the word cloud is created.  </a:t>
            </a:r>
          </a:p>
          <a:p>
            <a:pPr marL="0" lvl="1" indent="0">
              <a:spcBef>
                <a:spcPts val="1000"/>
              </a:spcBef>
              <a:buFont typeface="Arial" panose="020B0604020202020204" pitchFamily="34" charset="0"/>
              <a:buNone/>
              <a:defRPr sz="1100">
                <a:solidFill>
                  <a:srgbClr val="674EA7"/>
                </a:solidFill>
              </a:defRPr>
            </a:pPr>
            <a:endParaRPr lang="en-US" dirty="0"/>
          </a:p>
          <a:p>
            <a:pPr marL="0" lvl="1" indent="0">
              <a:spcBef>
                <a:spcPts val="1000"/>
              </a:spcBef>
              <a:buFont typeface="Arial" panose="020B0604020202020204" pitchFamily="34" charset="0"/>
              <a:buNone/>
              <a:defRPr sz="1100">
                <a:solidFill>
                  <a:srgbClr val="674EA7"/>
                </a:solidFill>
              </a:defRPr>
            </a:pPr>
            <a:r>
              <a:rPr lang="en-US" dirty="0"/>
              <a:t>Once you share the word cloud with the students, as a class, have them discuss what they notice.  </a:t>
            </a:r>
          </a:p>
          <a:p>
            <a:pPr marL="228600" lvl="4" indent="-228600">
              <a:spcBef>
                <a:spcPts val="1000"/>
              </a:spcBef>
              <a:buFont typeface="+mj-lt"/>
              <a:buAutoNum type="arabicPeriod"/>
              <a:defRPr sz="1100">
                <a:solidFill>
                  <a:srgbClr val="674EA7"/>
                </a:solidFill>
              </a:defRPr>
            </a:pPr>
            <a:r>
              <a:rPr lang="en-US" dirty="0"/>
              <a:t>Which words are dominant? </a:t>
            </a:r>
          </a:p>
          <a:p>
            <a:pPr marL="228600" lvl="4" indent="-228600">
              <a:spcBef>
                <a:spcPts val="1000"/>
              </a:spcBef>
              <a:buFont typeface="+mj-lt"/>
              <a:buAutoNum type="arabicPeriod"/>
              <a:defRPr sz="1100">
                <a:solidFill>
                  <a:srgbClr val="674EA7"/>
                </a:solidFill>
              </a:defRPr>
            </a:pPr>
            <a:r>
              <a:rPr lang="en-US" dirty="0"/>
              <a:t>Why? </a:t>
            </a:r>
          </a:p>
          <a:p>
            <a:pPr marL="228600" lvl="4" indent="-228600">
              <a:spcBef>
                <a:spcPts val="1000"/>
              </a:spcBef>
              <a:buFont typeface="+mj-lt"/>
              <a:buAutoNum type="arabicPeriod"/>
              <a:defRPr sz="1100">
                <a:solidFill>
                  <a:srgbClr val="674EA7"/>
                </a:solidFill>
              </a:defRPr>
            </a:pPr>
            <a:r>
              <a:rPr lang="en-US" dirty="0"/>
              <a:t>What does this tell us? </a:t>
            </a:r>
          </a:p>
          <a:p>
            <a:pPr marL="228600" lvl="4" indent="-228600">
              <a:spcBef>
                <a:spcPts val="1000"/>
              </a:spcBef>
              <a:buFont typeface="+mj-lt"/>
              <a:buAutoNum type="arabicPeriod"/>
              <a:defRPr sz="1100">
                <a:solidFill>
                  <a:srgbClr val="674EA7"/>
                </a:solidFill>
              </a:defRPr>
            </a:pPr>
            <a:r>
              <a:rPr lang="en-US" dirty="0"/>
              <a:t>Are words are missing that should be included? </a:t>
            </a:r>
          </a:p>
          <a:p>
            <a:pPr marL="228600" lvl="4" indent="-228600">
              <a:spcBef>
                <a:spcPts val="1000"/>
              </a:spcBef>
              <a:buFont typeface="+mj-lt"/>
              <a:buAutoNum type="arabicPeriod"/>
              <a:defRPr sz="1100">
                <a:solidFill>
                  <a:srgbClr val="674EA7"/>
                </a:solidFill>
              </a:defRPr>
            </a:pPr>
            <a:r>
              <a:rPr lang="en-US" dirty="0"/>
              <a:t>What is your takeaway from this word cloud? </a:t>
            </a:r>
          </a:p>
          <a:p>
            <a:pPr marL="0" lvl="2" indent="0">
              <a:spcBef>
                <a:spcPts val="1000"/>
              </a:spcBef>
              <a:buFont typeface="Arial" panose="020B0604020202020204" pitchFamily="34" charset="0"/>
              <a:buNone/>
              <a:defRPr sz="1100">
                <a:solidFill>
                  <a:srgbClr val="674EA7"/>
                </a:solidFill>
              </a:defRPr>
            </a:pPr>
            <a:endParaRPr lang="en-US" dirty="0"/>
          </a:p>
          <a:p>
            <a:pPr marL="0" lvl="2" indent="0">
              <a:spcBef>
                <a:spcPts val="1000"/>
              </a:spcBef>
              <a:buFont typeface="Arial" panose="020B0604020202020204" pitchFamily="34" charset="0"/>
              <a:buNone/>
              <a:defRPr sz="1100">
                <a:solidFill>
                  <a:srgbClr val="674EA7"/>
                </a:solidFill>
              </a:defRPr>
            </a:pPr>
            <a:r>
              <a:rPr lang="en-US" dirty="0"/>
              <a:t>The discussion can be an important reflection that enables students to come back to and synthesize the information gathered from the group.</a:t>
            </a:r>
          </a:p>
          <a:p>
            <a:pPr marL="171450" lvl="2" indent="-171450">
              <a:spcBef>
                <a:spcPts val="1000"/>
              </a:spcBef>
              <a:buFont typeface="Arial" panose="020B0604020202020204" pitchFamily="34" charset="0"/>
              <a:buChar char="•"/>
              <a:defRPr sz="1100">
                <a:solidFill>
                  <a:srgbClr val="674EA7"/>
                </a:solidFill>
              </a:defRPr>
            </a:pPr>
            <a:r>
              <a:rPr lang="en-US" dirty="0"/>
              <a:t>There are a number of options for generating word clouds: </a:t>
            </a:r>
          </a:p>
          <a:p>
            <a:pPr marL="228600" lvl="4" indent="-228600">
              <a:spcBef>
                <a:spcPts val="1000"/>
              </a:spcBef>
              <a:buFont typeface="+mj-lt"/>
              <a:buAutoNum type="arabicPeriod"/>
              <a:defRPr sz="1100">
                <a:solidFill>
                  <a:srgbClr val="674EA7"/>
                </a:solidFill>
              </a:defRPr>
            </a:pPr>
            <a:r>
              <a:rPr lang="en-US" dirty="0"/>
              <a:t>Wordclouds.com</a:t>
            </a:r>
          </a:p>
          <a:p>
            <a:pPr marL="228600" lvl="4" indent="-228600">
              <a:spcBef>
                <a:spcPts val="1000"/>
              </a:spcBef>
              <a:buFont typeface="+mj-lt"/>
              <a:buAutoNum type="arabicPeriod"/>
              <a:defRPr sz="1100">
                <a:solidFill>
                  <a:srgbClr val="674EA7"/>
                </a:solidFill>
              </a:defRPr>
            </a:pPr>
            <a:r>
              <a:rPr lang="en-US" dirty="0" err="1"/>
              <a:t>Mentimeter</a:t>
            </a:r>
            <a:endParaRPr lang="en-US" dirty="0"/>
          </a:p>
          <a:p>
            <a:pPr marL="228600" lvl="4" indent="-228600">
              <a:spcBef>
                <a:spcPts val="1000"/>
              </a:spcBef>
              <a:buFont typeface="+mj-lt"/>
              <a:buAutoNum type="arabicPeriod"/>
              <a:defRPr sz="1100">
                <a:solidFill>
                  <a:srgbClr val="674EA7"/>
                </a:solidFill>
              </a:defRPr>
            </a:pPr>
            <a:r>
              <a:rPr lang="en-US" dirty="0"/>
              <a:t>Answer Garden </a:t>
            </a:r>
          </a:p>
          <a:p>
            <a:pPr marL="228600" lvl="4" indent="-228600">
              <a:spcBef>
                <a:spcPts val="1000"/>
              </a:spcBef>
              <a:buFont typeface="+mj-lt"/>
              <a:buAutoNum type="arabicPeriod"/>
              <a:defRPr sz="1100">
                <a:solidFill>
                  <a:srgbClr val="674EA7"/>
                </a:solidFill>
              </a:defRPr>
            </a:pPr>
            <a:r>
              <a:rPr lang="en-US" dirty="0"/>
              <a:t>Wordle</a:t>
            </a:r>
          </a:p>
          <a:p>
            <a:pPr marL="228600" lvl="4" indent="-228600">
              <a:spcBef>
                <a:spcPts val="1000"/>
              </a:spcBef>
              <a:buFont typeface="+mj-lt"/>
              <a:buAutoNum type="arabicPeriod"/>
              <a:defRPr sz="1100">
                <a:solidFill>
                  <a:srgbClr val="674EA7"/>
                </a:solidFill>
              </a:defRPr>
            </a:pPr>
            <a:r>
              <a:rPr lang="en-US" dirty="0"/>
              <a:t>Nearpod</a:t>
            </a:r>
          </a:p>
          <a:p>
            <a:pPr marL="171450" lvl="2" indent="-171450">
              <a:spcBef>
                <a:spcPts val="1000"/>
              </a:spcBef>
              <a:buFont typeface="Arial" panose="020B0604020202020204" pitchFamily="34" charset="0"/>
              <a:buChar char="•"/>
              <a:defRPr sz="1100">
                <a:solidFill>
                  <a:srgbClr val="674EA7"/>
                </a:solidFill>
              </a:defRPr>
            </a:pPr>
            <a:endParaRPr lang="en-US" dirty="0"/>
          </a:p>
          <a:p>
            <a:endParaRPr lang="en-US" dirty="0"/>
          </a:p>
        </p:txBody>
      </p:sp>
    </p:spTree>
    <p:extLst>
      <p:ext uri="{BB962C8B-B14F-4D97-AF65-F5344CB8AC3E}">
        <p14:creationId xmlns:p14="http://schemas.microsoft.com/office/powerpoint/2010/main" val="339270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sz="1100">
                <a:solidFill>
                  <a:srgbClr val="CC0000"/>
                </a:solidFill>
              </a:defRPr>
            </a:pPr>
            <a:r>
              <a:rPr lang="en-US" dirty="0"/>
              <a:t>In a face-to-face, synchronous setting, there are some considerations for planning a lesson with collaborative word clouds.  </a:t>
            </a:r>
          </a:p>
          <a:p>
            <a:pPr marL="171450" indent="-171450">
              <a:buFont typeface="Arial" panose="020B0604020202020204" pitchFamily="34" charset="0"/>
              <a:buChar char="•"/>
              <a:defRPr sz="1100">
                <a:solidFill>
                  <a:srgbClr val="CC0000"/>
                </a:solidFill>
              </a:defRPr>
            </a:pPr>
            <a:r>
              <a:rPr lang="en-US" dirty="0"/>
              <a:t>Will you do this with the whole group or do you plan to have small groups each do their own collaborative word clouds? </a:t>
            </a:r>
          </a:p>
          <a:p>
            <a:pPr marL="171450" indent="-171450">
              <a:spcBef>
                <a:spcPts val="1000"/>
              </a:spcBef>
              <a:buFont typeface="Arial" panose="020B0604020202020204" pitchFamily="34" charset="0"/>
              <a:buChar char="•"/>
              <a:defRPr sz="1100">
                <a:solidFill>
                  <a:srgbClr val="CC0000"/>
                </a:solidFill>
              </a:defRPr>
            </a:pPr>
            <a:r>
              <a:rPr lang="en-US" dirty="0"/>
              <a:t>We want to remind you of cognitive load here: If students haven’t done a collaborative word cloud before with the whole class, doing so in small groups or in breakout rooms might not be the best time to introduce the activity.  </a:t>
            </a:r>
          </a:p>
          <a:p>
            <a:pPr marL="171450" indent="-171450">
              <a:spcBef>
                <a:spcPts val="1000"/>
              </a:spcBef>
              <a:buFont typeface="Arial" panose="020B0604020202020204" pitchFamily="34" charset="0"/>
              <a:buChar char="•"/>
              <a:defRPr sz="1100">
                <a:solidFill>
                  <a:srgbClr val="CC0000"/>
                </a:solidFill>
              </a:defRPr>
            </a:pPr>
            <a:r>
              <a:rPr lang="en-US" dirty="0"/>
              <a:t>It might be best to first do the activity as a whole class so students understand the technology and what to expect with the discussion.  </a:t>
            </a:r>
          </a:p>
          <a:p>
            <a:pPr marL="171450" indent="-171450">
              <a:spcBef>
                <a:spcPts val="1000"/>
              </a:spcBef>
              <a:buFont typeface="Arial" panose="020B0604020202020204" pitchFamily="34" charset="0"/>
              <a:buChar char="•"/>
              <a:defRPr sz="1100">
                <a:solidFill>
                  <a:srgbClr val="674EA7"/>
                </a:solidFill>
              </a:defRPr>
            </a:pPr>
            <a:r>
              <a:rPr lang="en-US" dirty="0"/>
              <a:t>In terms of the discussion, remember to build in processing time.  It will take time for students to think about the word they want for the collaborative word cloud.  </a:t>
            </a:r>
          </a:p>
          <a:p>
            <a:pPr marL="171450" indent="-171450">
              <a:spcBef>
                <a:spcPts val="1000"/>
              </a:spcBef>
              <a:buFont typeface="Arial" panose="020B0604020202020204" pitchFamily="34" charset="0"/>
              <a:buChar char="•"/>
              <a:defRPr sz="1100">
                <a:solidFill>
                  <a:srgbClr val="674EA7"/>
                </a:solidFill>
              </a:defRPr>
            </a:pPr>
            <a:r>
              <a:rPr lang="en-US" dirty="0"/>
              <a:t>If you want students to be thoughtful in choosing their word, you will want to build in that time.  </a:t>
            </a:r>
          </a:p>
          <a:p>
            <a:pPr marL="171450" indent="-171450">
              <a:spcBef>
                <a:spcPts val="1000"/>
              </a:spcBef>
              <a:buFont typeface="Arial" panose="020B0604020202020204" pitchFamily="34" charset="0"/>
              <a:buChar char="•"/>
              <a:defRPr sz="1100">
                <a:solidFill>
                  <a:srgbClr val="674EA7"/>
                </a:solidFill>
              </a:defRPr>
            </a:pPr>
            <a:r>
              <a:rPr lang="en-US" dirty="0"/>
              <a:t>Consider providing that time before the activity begins synchronously, or in class.  Otherwise, you won’t get the buy-in. Everyone will be frustrated..  </a:t>
            </a:r>
          </a:p>
          <a:p>
            <a:pPr marL="171450" indent="-171450">
              <a:spcBef>
                <a:spcPts val="1000"/>
              </a:spcBef>
              <a:buFont typeface="Arial" panose="020B0604020202020204" pitchFamily="34" charset="0"/>
              <a:buChar char="•"/>
              <a:defRPr sz="1100">
                <a:solidFill>
                  <a:srgbClr val="674EA7"/>
                </a:solidFill>
              </a:defRPr>
            </a:pPr>
            <a:r>
              <a:rPr lang="en-US" dirty="0"/>
              <a:t>Practice using whatever word cloud tool you chose beforehand.  This will give you confidence before class time.</a:t>
            </a:r>
          </a:p>
          <a:p>
            <a:pPr marL="171450" indent="-171450">
              <a:spcBef>
                <a:spcPts val="1000"/>
              </a:spcBef>
              <a:buFont typeface="Arial" panose="020B0604020202020204" pitchFamily="34" charset="0"/>
              <a:buChar char="•"/>
              <a:defRPr sz="1100">
                <a:solidFill>
                  <a:srgbClr val="674EA7"/>
                </a:solidFill>
              </a:defRPr>
            </a:pPr>
            <a:r>
              <a:rPr lang="en-US" dirty="0"/>
              <a:t>In the asynchronous setting, to make a collaborative word cloud discussion be most effective, have students post their chosen word either in a chat, Google form, or shared document for you.  </a:t>
            </a:r>
          </a:p>
          <a:p>
            <a:pPr marL="171450" indent="-171450">
              <a:spcBef>
                <a:spcPts val="1000"/>
              </a:spcBef>
              <a:buFont typeface="Arial" panose="020B0604020202020204" pitchFamily="34" charset="0"/>
              <a:buChar char="•"/>
              <a:defRPr sz="1100">
                <a:solidFill>
                  <a:srgbClr val="674EA7"/>
                </a:solidFill>
              </a:defRPr>
            </a:pPr>
            <a:r>
              <a:rPr lang="en-US" dirty="0"/>
              <a:t>This process enables you to create the collaborative word cloud.  </a:t>
            </a:r>
          </a:p>
          <a:p>
            <a:pPr marL="171450" indent="-171450">
              <a:spcBef>
                <a:spcPts val="1000"/>
              </a:spcBef>
              <a:buFont typeface="Arial" panose="020B0604020202020204" pitchFamily="34" charset="0"/>
              <a:buChar char="•"/>
              <a:defRPr sz="1100">
                <a:solidFill>
                  <a:srgbClr val="674EA7"/>
                </a:solidFill>
              </a:defRPr>
            </a:pPr>
            <a:r>
              <a:rPr lang="en-US" dirty="0"/>
              <a:t>Once you have the word cloud, you could share it to the LMS for students to view.  </a:t>
            </a:r>
          </a:p>
          <a:p>
            <a:pPr marL="171450" indent="-171450">
              <a:spcBef>
                <a:spcPts val="1000"/>
              </a:spcBef>
              <a:buFont typeface="Arial" panose="020B0604020202020204" pitchFamily="34" charset="0"/>
              <a:buChar char="•"/>
              <a:defRPr sz="1100">
                <a:solidFill>
                  <a:srgbClr val="674EA7"/>
                </a:solidFill>
              </a:defRPr>
            </a:pPr>
            <a:r>
              <a:rPr lang="en-US" dirty="0"/>
              <a:t>Consider having a discussion board reflection for students, as you would face to face, asking them what they notice.  </a:t>
            </a:r>
          </a:p>
          <a:p>
            <a:pPr marL="171450" indent="-171450">
              <a:spcBef>
                <a:spcPts val="1000"/>
              </a:spcBef>
              <a:buFont typeface="Arial" panose="020B0604020202020204" pitchFamily="34" charset="0"/>
              <a:buChar char="•"/>
              <a:defRPr sz="1100">
                <a:solidFill>
                  <a:srgbClr val="674EA7"/>
                </a:solidFill>
              </a:defRPr>
            </a:pPr>
            <a:r>
              <a:rPr lang="en-US" dirty="0"/>
              <a:t>This strategy could be a discussion board post or a Flipgrid response to the collaborative word cloud. </a:t>
            </a:r>
          </a:p>
          <a:p>
            <a:pPr>
              <a:spcBef>
                <a:spcPts val="1000"/>
              </a:spcBef>
              <a:defRPr sz="1100"/>
            </a:pPr>
            <a:endParaRPr lang="en-US" dirty="0"/>
          </a:p>
          <a:p>
            <a:endParaRPr lang="en-US" dirty="0"/>
          </a:p>
        </p:txBody>
      </p:sp>
    </p:spTree>
    <p:extLst>
      <p:ext uri="{BB962C8B-B14F-4D97-AF65-F5344CB8AC3E}">
        <p14:creationId xmlns:p14="http://schemas.microsoft.com/office/powerpoint/2010/main" val="136163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sz="1100">
                <a:solidFill>
                  <a:srgbClr val="674EA7"/>
                </a:solidFill>
              </a:defRPr>
            </a:pPr>
            <a:r>
              <a:rPr lang="en-US" dirty="0"/>
              <a:t>For this strategy, share your takeaway from the video.  </a:t>
            </a:r>
          </a:p>
          <a:p>
            <a:pPr marL="171450" indent="-171450">
              <a:buFont typeface="Arial" panose="020B0604020202020204" pitchFamily="34" charset="0"/>
              <a:buChar char="•"/>
              <a:defRPr sz="1100">
                <a:solidFill>
                  <a:srgbClr val="674EA7"/>
                </a:solidFill>
              </a:defRPr>
            </a:pPr>
            <a:r>
              <a:rPr lang="en-US" dirty="0"/>
              <a:t>In order to do this, you will need to access the document titled Chalk Talk.  </a:t>
            </a:r>
          </a:p>
          <a:p>
            <a:pPr marL="171450" indent="-171450">
              <a:spcBef>
                <a:spcPts val="1000"/>
              </a:spcBef>
              <a:buFont typeface="Arial" panose="020B0604020202020204" pitchFamily="34" charset="0"/>
              <a:buChar char="•"/>
              <a:defRPr sz="1100">
                <a:solidFill>
                  <a:srgbClr val="674EA7"/>
                </a:solidFill>
              </a:defRPr>
            </a:pPr>
            <a:r>
              <a:rPr lang="en-US" dirty="0"/>
              <a:t>When you have accessed this document, you will see that there are sticky notes to the left of the slide.  </a:t>
            </a:r>
          </a:p>
          <a:p>
            <a:pPr marL="171450" indent="-171450">
              <a:spcBef>
                <a:spcPts val="1000"/>
              </a:spcBef>
              <a:buFont typeface="Arial" panose="020B0604020202020204" pitchFamily="34" charset="0"/>
              <a:buChar char="•"/>
              <a:defRPr sz="1100">
                <a:solidFill>
                  <a:srgbClr val="674EA7"/>
                </a:solidFill>
              </a:defRPr>
            </a:pPr>
            <a:r>
              <a:rPr lang="en-US" dirty="0"/>
              <a:t>By right clicking on the sticky note, you can make a copy of the sticky note for yourself.  </a:t>
            </a:r>
          </a:p>
          <a:p>
            <a:pPr marL="171450" indent="-171450">
              <a:spcBef>
                <a:spcPts val="1000"/>
              </a:spcBef>
              <a:buFont typeface="Arial" panose="020B0604020202020204" pitchFamily="34" charset="0"/>
              <a:buChar char="•"/>
              <a:defRPr sz="1100">
                <a:solidFill>
                  <a:srgbClr val="674EA7"/>
                </a:solidFill>
              </a:defRPr>
            </a:pPr>
            <a:r>
              <a:rPr lang="en-US" dirty="0"/>
              <a:t>Right click and paste, for a new sticky note. </a:t>
            </a:r>
          </a:p>
          <a:p>
            <a:pPr marL="171450" indent="-171450">
              <a:spcBef>
                <a:spcPts val="1000"/>
              </a:spcBef>
              <a:buFont typeface="Arial" panose="020B0604020202020204" pitchFamily="34" charset="0"/>
              <a:buChar char="•"/>
              <a:defRPr sz="1100">
                <a:solidFill>
                  <a:srgbClr val="674EA7"/>
                </a:solidFill>
              </a:defRPr>
            </a:pPr>
            <a:r>
              <a:rPr lang="en-US" dirty="0"/>
              <a:t>Once you have copied and pasted a new sticky note for yourself, you can click inside the sticky note to change the text and type your response.  </a:t>
            </a:r>
          </a:p>
          <a:p>
            <a:pPr marL="171450" indent="-171450">
              <a:spcBef>
                <a:spcPts val="1000"/>
              </a:spcBef>
              <a:buFont typeface="Arial" panose="020B0604020202020204" pitchFamily="34" charset="0"/>
              <a:buChar char="•"/>
              <a:defRPr sz="1100">
                <a:solidFill>
                  <a:srgbClr val="674EA7"/>
                </a:solidFill>
              </a:defRPr>
            </a:pPr>
            <a:r>
              <a:rPr lang="en-US" dirty="0"/>
              <a:t>Share your takeaway from the video.  </a:t>
            </a:r>
          </a:p>
          <a:p>
            <a:pPr marL="171450" indent="-171450">
              <a:spcBef>
                <a:spcPts val="1000"/>
              </a:spcBef>
              <a:buFont typeface="Arial" panose="020B0604020202020204" pitchFamily="34" charset="0"/>
              <a:buChar char="•"/>
              <a:defRPr sz="1100">
                <a:solidFill>
                  <a:srgbClr val="674EA7"/>
                </a:solidFill>
              </a:defRPr>
            </a:pPr>
            <a:r>
              <a:rPr lang="en-US" dirty="0"/>
              <a:t>Take a moment to read others’ responses.  </a:t>
            </a:r>
          </a:p>
          <a:p>
            <a:pPr marL="171450" indent="-171450">
              <a:spcBef>
                <a:spcPts val="1000"/>
              </a:spcBef>
              <a:buFont typeface="Arial" panose="020B0604020202020204" pitchFamily="34" charset="0"/>
              <a:buChar char="•"/>
              <a:defRPr sz="1100">
                <a:solidFill>
                  <a:srgbClr val="674EA7"/>
                </a:solidFill>
              </a:defRPr>
            </a:pPr>
            <a:r>
              <a:rPr lang="en-US" dirty="0"/>
              <a:t>Comment on other responses as well. </a:t>
            </a:r>
          </a:p>
          <a:p>
            <a:pPr marL="171450" indent="-171450">
              <a:spcBef>
                <a:spcPts val="1000"/>
              </a:spcBef>
              <a:buFont typeface="Arial" panose="020B0604020202020204" pitchFamily="34" charset="0"/>
              <a:buChar char="•"/>
              <a:defRPr sz="1100">
                <a:solidFill>
                  <a:srgbClr val="674EA7"/>
                </a:solidFill>
              </a:defRPr>
            </a:pPr>
            <a:r>
              <a:rPr lang="en-US" dirty="0"/>
              <a:t>Time allowed for this strategy:  Approximately 4 minutes. </a:t>
            </a:r>
          </a:p>
          <a:p>
            <a:pPr marL="171450" indent="-171450">
              <a:spcBef>
                <a:spcPts val="1000"/>
              </a:spcBef>
              <a:buFont typeface="Arial" panose="020B0604020202020204" pitchFamily="34" charset="0"/>
              <a:buChar char="•"/>
              <a:defRPr sz="1100">
                <a:solidFill>
                  <a:srgbClr val="674EA7"/>
                </a:solidFill>
              </a:defRPr>
            </a:pPr>
            <a:endParaRPr lang="en-US" dirty="0"/>
          </a:p>
          <a:p>
            <a:r>
              <a:rPr lang="en-US" sz="1400" dirty="0">
                <a:solidFill>
                  <a:srgbClr val="000000"/>
                </a:solidFill>
                <a:effectLst/>
                <a:latin typeface="Arial"/>
                <a:ea typeface="Arial"/>
                <a:cs typeface="Arial"/>
                <a:sym typeface="Arial" panose="020B0604020202020204" pitchFamily="34" charset="0"/>
              </a:rPr>
              <a:t>K20 Center. (n.d.). Chalk Talk.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197"/>
              </a:rPr>
              <a:t>https://learn.k20center.ou.edu/strategy/197</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892414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5B14D-95BD-E924-F1F6-502BE9118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17D8B-E327-6BAC-6ECF-F242B75A2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712CD-E327-A5A1-3FD4-BE72335F7A97}"/>
              </a:ext>
            </a:extLst>
          </p:cNvPr>
          <p:cNvSpPr>
            <a:spLocks noGrp="1"/>
          </p:cNvSpPr>
          <p:nvPr>
            <p:ph type="body" idx="1"/>
          </p:nvPr>
        </p:nvSpPr>
        <p:spPr/>
        <p:txBody>
          <a:bodyPr/>
          <a:lstStyle/>
          <a:p>
            <a:pPr marL="171450" indent="-171450">
              <a:buFont typeface="Arial" panose="020B0604020202020204" pitchFamily="34" charset="0"/>
              <a:buChar char="•"/>
              <a:defRPr sz="1100">
                <a:solidFill>
                  <a:srgbClr val="CC0000"/>
                </a:solidFill>
              </a:defRPr>
            </a:pPr>
            <a:r>
              <a:rPr lang="en-US" dirty="0"/>
              <a:t>Consider the available time you have and whether your students have done this type of activity before.  </a:t>
            </a:r>
          </a:p>
          <a:p>
            <a:pPr marL="171450" lvl="2" indent="-171450">
              <a:buFont typeface="Arial" panose="020B0604020202020204" pitchFamily="34" charset="0"/>
              <a:buChar char="•"/>
              <a:defRPr sz="1100">
                <a:solidFill>
                  <a:srgbClr val="CC0000"/>
                </a:solidFill>
              </a:defRPr>
            </a:pPr>
            <a:r>
              <a:rPr lang="en-US" dirty="0"/>
              <a:t>Have they participated in Chalk Talk or breakout rooms before? </a:t>
            </a:r>
          </a:p>
          <a:p>
            <a:pPr marL="171450" lvl="2" indent="-171450">
              <a:buFont typeface="Arial" panose="020B0604020202020204" pitchFamily="34" charset="0"/>
              <a:buChar char="•"/>
              <a:defRPr sz="1100">
                <a:solidFill>
                  <a:srgbClr val="CC0000"/>
                </a:solidFill>
              </a:defRPr>
            </a:pPr>
            <a:r>
              <a:rPr lang="en-US" dirty="0"/>
              <a:t>Could they complete this activity in breakout rooms, or is it better to complete this activity as a whole group for discussion? </a:t>
            </a:r>
          </a:p>
          <a:p>
            <a:pPr marL="171450" indent="-171450">
              <a:spcBef>
                <a:spcPts val="1000"/>
              </a:spcBef>
              <a:buFont typeface="Arial" panose="020B0604020202020204" pitchFamily="34" charset="0"/>
              <a:buChar char="•"/>
              <a:defRPr sz="1100">
                <a:solidFill>
                  <a:srgbClr val="CC0000"/>
                </a:solidFill>
              </a:defRPr>
            </a:pPr>
            <a:r>
              <a:rPr lang="en-US" dirty="0"/>
              <a:t>Consider also the number of prompts or questions you have for this particular activity (consider your learning goal here). </a:t>
            </a:r>
          </a:p>
          <a:p>
            <a:pPr marL="171450" indent="-171450">
              <a:spcBef>
                <a:spcPts val="1000"/>
              </a:spcBef>
              <a:buFont typeface="Arial" panose="020B0604020202020204" pitchFamily="34" charset="0"/>
              <a:buChar char="•"/>
              <a:defRPr sz="1100">
                <a:solidFill>
                  <a:srgbClr val="CC0000"/>
                </a:solidFill>
              </a:defRPr>
            </a:pPr>
            <a:r>
              <a:rPr lang="en-US" dirty="0"/>
              <a:t>Build in reflection time at the end.  It could either be a verbal reflection or a written reflection to guide students to make meaning over the discussion they just had.  </a:t>
            </a:r>
            <a:r>
              <a:rPr lang="en-US" i="1" dirty="0"/>
              <a:t>What mindsets did you notice? What patterns emerged? What challenged your thinking? What did this make you wonder?</a:t>
            </a:r>
            <a:r>
              <a:rPr lang="en-US" i="1" dirty="0">
                <a:solidFill>
                  <a:srgbClr val="000000"/>
                </a:solidFill>
              </a:rPr>
              <a:t>  </a:t>
            </a:r>
            <a:endParaRPr lang="en-US" i="1" dirty="0"/>
          </a:p>
          <a:p>
            <a:pPr marL="171450" indent="-171450">
              <a:spcBef>
                <a:spcPts val="1000"/>
              </a:spcBef>
              <a:buFont typeface="Arial" panose="020B0604020202020204" pitchFamily="34" charset="0"/>
              <a:buChar char="•"/>
              <a:defRPr sz="1100">
                <a:solidFill>
                  <a:srgbClr val="674EA7"/>
                </a:solidFill>
              </a:defRPr>
            </a:pPr>
            <a:r>
              <a:rPr lang="en-US" dirty="0"/>
              <a:t>Reflection can be individual or done as a whole class.  </a:t>
            </a:r>
          </a:p>
          <a:p>
            <a:pPr marL="171450" indent="-171450">
              <a:spcBef>
                <a:spcPts val="1000"/>
              </a:spcBef>
              <a:buFont typeface="Arial" panose="020B0604020202020204" pitchFamily="34" charset="0"/>
              <a:buChar char="•"/>
              <a:defRPr sz="1100">
                <a:solidFill>
                  <a:srgbClr val="674EA7"/>
                </a:solidFill>
              </a:defRPr>
            </a:pPr>
            <a:r>
              <a:rPr lang="en-US" dirty="0"/>
              <a:t>In the asynchronous setting, it can be easy, as we saw in the video, to get stuck in the trap of “Write your response and then respond to two discussion posts.”  </a:t>
            </a:r>
          </a:p>
          <a:p>
            <a:pPr marL="171450" indent="-171450">
              <a:spcBef>
                <a:spcPts val="1000"/>
              </a:spcBef>
              <a:buFont typeface="Arial" panose="020B0604020202020204" pitchFamily="34" charset="0"/>
              <a:buChar char="•"/>
              <a:defRPr sz="1100">
                <a:solidFill>
                  <a:srgbClr val="674EA7"/>
                </a:solidFill>
              </a:defRPr>
            </a:pPr>
            <a:r>
              <a:rPr lang="en-US" dirty="0"/>
              <a:t>The problem with this kind of assignment is that it is not how we would expect our students to interact face to face.  I would not tell my students that they had to respond to two people in a face-to-face discussion, nor would I accept “I agree” as an appropriate response. </a:t>
            </a:r>
          </a:p>
          <a:p>
            <a:pPr marL="171450" indent="-171450">
              <a:spcBef>
                <a:spcPts val="1000"/>
              </a:spcBef>
              <a:buFont typeface="Arial" panose="020B0604020202020204" pitchFamily="34" charset="0"/>
              <a:buChar char="•"/>
              <a:defRPr sz="1100">
                <a:solidFill>
                  <a:srgbClr val="674EA7"/>
                </a:solidFill>
              </a:defRPr>
            </a:pPr>
            <a:r>
              <a:rPr lang="en-US" dirty="0"/>
              <a:t>Consider rewording, as writer and educator John Orlando suggests, “one or two original thoughts” instead of specifying whether or not these must be original or reply posts.  The article is cited below. </a:t>
            </a:r>
          </a:p>
          <a:p>
            <a:pPr marL="171450" indent="-171450">
              <a:spcBef>
                <a:spcPts val="1000"/>
              </a:spcBef>
              <a:buFont typeface="Arial" panose="020B0604020202020204" pitchFamily="34" charset="0"/>
              <a:buChar char="•"/>
              <a:defRPr sz="1100">
                <a:solidFill>
                  <a:srgbClr val="674EA7"/>
                </a:solidFill>
              </a:defRPr>
            </a:pPr>
            <a:r>
              <a:rPr lang="en-US" dirty="0"/>
              <a:t> A final suggestion for asynchronous use of chalk talk is to think of alternatives to whole group reflection.  </a:t>
            </a:r>
          </a:p>
          <a:p>
            <a:pPr marL="171450" indent="-171450">
              <a:spcBef>
                <a:spcPts val="1000"/>
              </a:spcBef>
              <a:buFont typeface="Arial" panose="020B0604020202020204" pitchFamily="34" charset="0"/>
              <a:buChar char="•"/>
              <a:defRPr sz="1100">
                <a:solidFill>
                  <a:srgbClr val="674EA7"/>
                </a:solidFill>
              </a:defRPr>
            </a:pPr>
            <a:r>
              <a:rPr lang="en-US" dirty="0"/>
              <a:t>Provide reflection time after the discussion.  </a:t>
            </a:r>
          </a:p>
          <a:p>
            <a:pPr marL="171450" indent="-171450">
              <a:spcBef>
                <a:spcPts val="1000"/>
              </a:spcBef>
              <a:buFont typeface="Arial" panose="020B0604020202020204" pitchFamily="34" charset="0"/>
              <a:buChar char="•"/>
              <a:defRPr sz="1100">
                <a:solidFill>
                  <a:srgbClr val="674EA7"/>
                </a:solidFill>
              </a:defRPr>
            </a:pPr>
            <a:r>
              <a:rPr lang="en-US" dirty="0"/>
              <a:t>One way to help students better process this in an asynchronous setting, especially with discussion posts, is to consider writing or recording a summary of important or interesting points that emerged in the Chalk Talk. </a:t>
            </a:r>
          </a:p>
          <a:p>
            <a:pPr marL="171450" indent="-171450">
              <a:spcBef>
                <a:spcPts val="1000"/>
              </a:spcBef>
              <a:buFont typeface="Arial" panose="020B0604020202020204" pitchFamily="34" charset="0"/>
              <a:buChar char="•"/>
              <a:defRPr sz="1100">
                <a:solidFill>
                  <a:srgbClr val="674EA7"/>
                </a:solidFill>
              </a:defRPr>
            </a:pPr>
            <a:r>
              <a:rPr lang="en-US" dirty="0"/>
              <a:t>This idea comes from Flower Darby in Small Teaching Online.  </a:t>
            </a:r>
          </a:p>
          <a:p>
            <a:pPr marL="171450" indent="-171450">
              <a:spcBef>
                <a:spcPts val="1000"/>
              </a:spcBef>
              <a:buFont typeface="Arial" panose="020B0604020202020204" pitchFamily="34" charset="0"/>
              <a:buChar char="•"/>
              <a:defRPr sz="1100">
                <a:solidFill>
                  <a:srgbClr val="674EA7"/>
                </a:solidFill>
              </a:defRPr>
            </a:pPr>
            <a:r>
              <a:rPr lang="en-US" dirty="0"/>
              <a:t>She suggests posting this summary or sending it as a concluding announcement as a way to reinforce the learning that happened to help students discern what was most relevant and to retain the most important information from the discussion. </a:t>
            </a:r>
          </a:p>
          <a:p>
            <a:pPr marL="171450" indent="-171450">
              <a:spcBef>
                <a:spcPts val="1000"/>
              </a:spcBef>
              <a:buFont typeface="Arial" panose="020B0604020202020204" pitchFamily="34" charset="0"/>
              <a:buChar char="•"/>
              <a:defRPr sz="1100">
                <a:solidFill>
                  <a:srgbClr val="674EA7"/>
                </a:solidFill>
              </a:defRPr>
            </a:pPr>
            <a:r>
              <a:rPr lang="en-US" dirty="0"/>
              <a:t>Darby also suggests that this can increase motivation by calling out individuals with exemplary posts as a way of identifying those with comments that were done insightfully or that went above and beyond. </a:t>
            </a:r>
          </a:p>
          <a:p>
            <a:pPr marL="171450" indent="-171450">
              <a:spcBef>
                <a:spcPts val="1000"/>
              </a:spcBef>
              <a:buFont typeface="Arial" panose="020B0604020202020204" pitchFamily="34" charset="0"/>
              <a:buChar char="•"/>
              <a:defRPr sz="1100">
                <a:solidFill>
                  <a:srgbClr val="674EA7"/>
                </a:solidFill>
              </a:defRPr>
            </a:pPr>
            <a:r>
              <a:rPr lang="en-US" dirty="0"/>
              <a:t>Share the examples.  </a:t>
            </a:r>
          </a:p>
          <a:p>
            <a:pPr marL="171450" indent="-171450">
              <a:spcBef>
                <a:spcPts val="1000"/>
              </a:spcBef>
              <a:buFont typeface="Arial" panose="020B0604020202020204" pitchFamily="34" charset="0"/>
              <a:buChar char="•"/>
              <a:defRPr sz="1100">
                <a:solidFill>
                  <a:srgbClr val="674EA7"/>
                </a:solidFill>
              </a:defRPr>
            </a:pPr>
            <a:r>
              <a:rPr lang="en-US" dirty="0"/>
              <a:t>Have students respond to anticipation guide questions/statements as prompts; </a:t>
            </a:r>
          </a:p>
          <a:p>
            <a:pPr marL="171450" indent="-171450">
              <a:spcBef>
                <a:spcPts val="1000"/>
              </a:spcBef>
              <a:buFont typeface="Arial" panose="020B0604020202020204" pitchFamily="34" charset="0"/>
              <a:buChar char="•"/>
              <a:defRPr sz="1100">
                <a:solidFill>
                  <a:srgbClr val="674EA7"/>
                </a:solidFill>
              </a:defRPr>
            </a:pPr>
            <a:r>
              <a:rPr lang="en-US" dirty="0"/>
              <a:t>Pull important quotes from the text to have students respond to; pull images or memes to have students make connections to the text they are reading.</a:t>
            </a:r>
          </a:p>
          <a:p>
            <a:pPr marL="171450" indent="-171450">
              <a:spcBef>
                <a:spcPts val="1000"/>
              </a:spcBef>
              <a:buFont typeface="Arial" panose="020B0604020202020204" pitchFamily="34" charset="0"/>
              <a:buChar char="•"/>
              <a:defRPr sz="1100">
                <a:solidFill>
                  <a:srgbClr val="674EA7"/>
                </a:solidFill>
              </a:defRPr>
            </a:pPr>
            <a:r>
              <a:rPr lang="en-US" dirty="0"/>
              <a:t>Have students respond to character analysis statements.</a:t>
            </a:r>
          </a:p>
          <a:p>
            <a:pPr marL="171450" indent="-171450">
              <a:spcBef>
                <a:spcPts val="1000"/>
              </a:spcBef>
              <a:buFont typeface="Arial" panose="020B0604020202020204" pitchFamily="34" charset="0"/>
              <a:buChar char="•"/>
              <a:defRPr sz="1100">
                <a:solidFill>
                  <a:srgbClr val="674EA7"/>
                </a:solidFill>
              </a:defRPr>
            </a:pPr>
            <a:r>
              <a:rPr lang="en-US" dirty="0"/>
              <a:t>These are just some suggestions for ways to increase the functionality and use of the Chalk Talk strategy.</a:t>
            </a:r>
          </a:p>
          <a:p>
            <a:pPr marL="171450" indent="-171450">
              <a:spcBef>
                <a:spcPts val="1000"/>
              </a:spcBef>
              <a:buFont typeface="Arial" panose="020B0604020202020204" pitchFamily="34" charset="0"/>
              <a:buChar char="•"/>
              <a:defRPr sz="1100">
                <a:solidFill>
                  <a:srgbClr val="674EA7"/>
                </a:solidFill>
              </a:defRPr>
            </a:pPr>
            <a:endParaRPr lang="en-US" dirty="0"/>
          </a:p>
          <a:p>
            <a:pPr marL="0" indent="0">
              <a:spcBef>
                <a:spcPts val="1000"/>
              </a:spcBef>
              <a:buFont typeface="Arial" panose="020B0604020202020204" pitchFamily="34" charset="0"/>
              <a:buNone/>
              <a:defRPr sz="1100">
                <a:solidFill>
                  <a:srgbClr val="674EA7"/>
                </a:solidFill>
              </a:defRPr>
            </a:pPr>
            <a:r>
              <a:rPr lang="en-US" dirty="0"/>
              <a:t>Orlando, J. (2017, March 16). What research tells us about online discussion. Faculty focus. https://www.facultyfocus.com/articles/online-education/research-tells-us-online-discussion/</a:t>
            </a:r>
          </a:p>
          <a:p>
            <a:pPr marL="171450" indent="-171450">
              <a:buFont typeface="Arial" panose="020B0604020202020204" pitchFamily="34" charset="0"/>
              <a:buChar char="•"/>
              <a:defRPr sz="1100">
                <a:solidFill>
                  <a:srgbClr val="CC0000"/>
                </a:solidFill>
              </a:defRPr>
            </a:pPr>
            <a:endParaRPr lang="en-US" dirty="0"/>
          </a:p>
        </p:txBody>
      </p:sp>
    </p:spTree>
    <p:extLst>
      <p:ext uri="{BB962C8B-B14F-4D97-AF65-F5344CB8AC3E}">
        <p14:creationId xmlns:p14="http://schemas.microsoft.com/office/powerpoint/2010/main" val="153641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sz="1100">
                <a:solidFill>
                  <a:srgbClr val="CC0000"/>
                </a:solidFill>
              </a:defRPr>
            </a:pPr>
            <a:r>
              <a:rPr lang="en-US" dirty="0"/>
              <a:t>I Think/We Think is a two-part strategy that provides students with a chance to first prepare their thoughts in writing before participating in the discussion.  </a:t>
            </a:r>
          </a:p>
          <a:p>
            <a:pPr marL="171450" indent="-171450">
              <a:spcBef>
                <a:spcPts val="1000"/>
              </a:spcBef>
              <a:buFont typeface="Arial" panose="020B0604020202020204" pitchFamily="34" charset="0"/>
              <a:buChar char="•"/>
              <a:defRPr sz="1100">
                <a:solidFill>
                  <a:srgbClr val="CC0000"/>
                </a:solidFill>
              </a:defRPr>
            </a:pPr>
            <a:r>
              <a:rPr lang="en-US" dirty="0"/>
              <a:t>Then, they share their thoughts with the group during the discussion. </a:t>
            </a:r>
          </a:p>
          <a:p>
            <a:pPr marL="171450" indent="-171450">
              <a:spcBef>
                <a:spcPts val="1000"/>
              </a:spcBef>
              <a:buFont typeface="Arial" panose="020B0604020202020204" pitchFamily="34" charset="0"/>
              <a:buChar char="•"/>
              <a:defRPr sz="1100">
                <a:solidFill>
                  <a:srgbClr val="CC0000"/>
                </a:solidFill>
              </a:defRPr>
            </a:pPr>
            <a:r>
              <a:rPr lang="en-US" dirty="0"/>
              <a:t>Finally, the group must come to a consensus as to their answer to the question or prompt to share out.  </a:t>
            </a:r>
          </a:p>
          <a:p>
            <a:pPr marL="171450" indent="-171450">
              <a:spcBef>
                <a:spcPts val="1000"/>
              </a:spcBef>
              <a:buFont typeface="Arial" panose="020B0604020202020204" pitchFamily="34" charset="0"/>
              <a:buChar char="•"/>
              <a:defRPr sz="1100">
                <a:solidFill>
                  <a:srgbClr val="CC0000"/>
                </a:solidFill>
              </a:defRPr>
            </a:pPr>
            <a:r>
              <a:rPr lang="en-US" dirty="0"/>
              <a:t>It is helpful to come back together as a whole group and have groups share out their responses and discuss/reflect at the end to punctuate the learning.</a:t>
            </a:r>
          </a:p>
          <a:p>
            <a:pPr marL="171450" indent="-171450">
              <a:spcBef>
                <a:spcPts val="1000"/>
              </a:spcBef>
              <a:buFont typeface="Arial" panose="020B0604020202020204" pitchFamily="34" charset="0"/>
              <a:buChar char="•"/>
              <a:defRPr sz="1100">
                <a:solidFill>
                  <a:srgbClr val="CC0000"/>
                </a:solidFill>
              </a:defRPr>
            </a:pPr>
            <a:endParaRPr lang="en-US" dirty="0"/>
          </a:p>
          <a:p>
            <a:r>
              <a:rPr lang="en-US" sz="1400" dirty="0">
                <a:solidFill>
                  <a:srgbClr val="000000"/>
                </a:solidFill>
                <a:effectLst/>
                <a:latin typeface="Arial"/>
                <a:ea typeface="Arial"/>
                <a:cs typeface="Arial"/>
                <a:sym typeface="Arial" panose="020B0604020202020204" pitchFamily="34" charset="0"/>
              </a:rPr>
              <a:t>K20 Center. (n.d.). I Think/We Think.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141"/>
              </a:rPr>
              <a:t>https://learn.k20center.ou.edu/strategy/141</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 </a:t>
            </a:r>
            <a:endParaRPr lang="en-US" dirty="0"/>
          </a:p>
        </p:txBody>
      </p:sp>
    </p:spTree>
    <p:extLst>
      <p:ext uri="{BB962C8B-B14F-4D97-AF65-F5344CB8AC3E}">
        <p14:creationId xmlns:p14="http://schemas.microsoft.com/office/powerpoint/2010/main" val="208927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91E0-BD0B-2E16-DD66-2085B01C2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EDB53-D892-D193-880C-2EEF8E774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5BCD1-2AC9-23BA-3D29-AC2A3C2BFCBF}"/>
              </a:ext>
            </a:extLst>
          </p:cNvPr>
          <p:cNvSpPr>
            <a:spLocks noGrp="1"/>
          </p:cNvSpPr>
          <p:nvPr>
            <p:ph type="body" idx="1"/>
          </p:nvPr>
        </p:nvSpPr>
        <p:spPr/>
        <p:txBody>
          <a:bodyPr/>
          <a:lstStyle/>
          <a:p>
            <a:pPr marL="171450" indent="-171450">
              <a:lnSpc>
                <a:spcPct val="115000"/>
              </a:lnSpc>
              <a:buFont typeface="Arial" panose="020B0604020202020204" pitchFamily="34" charset="0"/>
              <a:buChar char="•"/>
              <a:defRPr sz="1100">
                <a:solidFill>
                  <a:srgbClr val="CC0000"/>
                </a:solidFill>
              </a:defRPr>
            </a:pPr>
            <a:r>
              <a:rPr lang="en-US" dirty="0"/>
              <a:t>For synchronous settings, decide whether you want to use I Think/We Think as a whole class brainstorming session or as smaller groups in breakout rooms.  </a:t>
            </a:r>
          </a:p>
          <a:p>
            <a:pPr marL="171450" indent="-171450">
              <a:lnSpc>
                <a:spcPct val="115000"/>
              </a:lnSpc>
              <a:buFont typeface="Arial" panose="020B0604020202020204" pitchFamily="34" charset="0"/>
              <a:buChar char="•"/>
              <a:defRPr sz="1100">
                <a:solidFill>
                  <a:srgbClr val="CC0000"/>
                </a:solidFill>
              </a:defRPr>
            </a:pPr>
            <a:r>
              <a:rPr lang="en-US" dirty="0"/>
              <a:t>Consider the purpose of the activity and the prompt/question you are providing.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Either way, in a synchronous session, the chat feature can be useful for those students who might not feel completely comfortable or able to speak out verbally during the discussion.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Using the chat feature OR having a shared Google Doc for those students to place their thoughts can allow less verbal students to participate in the discussion.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In an asynchronous setting, the use of a shared document for the group enables students to participate together.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Ensure that you provide specific times during which students must complete parts of the I Think/We Think so that group members are able to asynchronously participate.  For example, “All members must write their thoughts on the shared document by noon Friday. You will then have until 3pm Tuesday to read your peers’ comments and write a reflection.” </a:t>
            </a:r>
          </a:p>
          <a:p>
            <a:pPr marL="171450" indent="-171450">
              <a:lnSpc>
                <a:spcPct val="115000"/>
              </a:lnSpc>
              <a:spcBef>
                <a:spcPts val="1000"/>
              </a:spcBef>
              <a:buFont typeface="Arial" panose="020B0604020202020204" pitchFamily="34" charset="0"/>
              <a:buChar char="•"/>
              <a:defRPr sz="1100">
                <a:solidFill>
                  <a:srgbClr val="CC0000"/>
                </a:solidFill>
              </a:defRPr>
            </a:pPr>
            <a:r>
              <a:rPr lang="en-US" dirty="0"/>
              <a:t>Another way to set up the I Think/We Think is to use small group discussion boards in your LMS if those are available.  </a:t>
            </a:r>
          </a:p>
          <a:p>
            <a:pPr marL="171450" indent="-171450">
              <a:lnSpc>
                <a:spcPct val="115000"/>
              </a:lnSpc>
              <a:spcBef>
                <a:spcPts val="1000"/>
              </a:spcBef>
              <a:buFont typeface="Arial" panose="020B0604020202020204" pitchFamily="34" charset="0"/>
              <a:buChar char="•"/>
              <a:defRPr sz="1100">
                <a:solidFill>
                  <a:srgbClr val="CC0000"/>
                </a:solidFill>
              </a:defRPr>
            </a:pPr>
            <a:r>
              <a:rPr lang="en-US" dirty="0"/>
              <a:t>Building in time for reflection is integral, especially in the asynchronous space.  </a:t>
            </a:r>
          </a:p>
          <a:p>
            <a:pPr marL="171450" indent="-171450">
              <a:lnSpc>
                <a:spcPct val="115000"/>
              </a:lnSpc>
              <a:spcBef>
                <a:spcPts val="1000"/>
              </a:spcBef>
              <a:buFont typeface="Arial" panose="020B0604020202020204" pitchFamily="34" charset="0"/>
              <a:buChar char="•"/>
              <a:defRPr sz="1100">
                <a:solidFill>
                  <a:srgbClr val="CC0000"/>
                </a:solidFill>
              </a:defRPr>
            </a:pPr>
            <a:r>
              <a:rPr lang="en-US" dirty="0"/>
              <a:t>Provide an activity that enables students to reflect on the discussion and what they learned from it. </a:t>
            </a:r>
          </a:p>
          <a:p>
            <a:pPr marL="0" indent="0">
              <a:buFont typeface="Arial" panose="020B0604020202020204" pitchFamily="34" charset="0"/>
              <a:buNone/>
              <a:defRPr sz="1100">
                <a:solidFill>
                  <a:srgbClr val="CC0000"/>
                </a:solidFill>
              </a:defRPr>
            </a:pPr>
            <a:endParaRPr lang="en-US" dirty="0"/>
          </a:p>
        </p:txBody>
      </p:sp>
    </p:spTree>
    <p:extLst>
      <p:ext uri="{BB962C8B-B14F-4D97-AF65-F5344CB8AC3E}">
        <p14:creationId xmlns:p14="http://schemas.microsoft.com/office/powerpoint/2010/main" val="267509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sz="1100">
                <a:solidFill>
                  <a:srgbClr val="674EA7"/>
                </a:solidFill>
              </a:defRPr>
            </a:pPr>
            <a:r>
              <a:rPr lang="en-US" dirty="0"/>
              <a:t>The final strategy is First Turn/Last Turn.  </a:t>
            </a:r>
          </a:p>
          <a:p>
            <a:pPr marL="171450" indent="-171450">
              <a:buFont typeface="Arial" panose="020B0604020202020204" pitchFamily="34" charset="0"/>
              <a:buChar char="•"/>
              <a:defRPr sz="1100">
                <a:solidFill>
                  <a:srgbClr val="674EA7"/>
                </a:solidFill>
              </a:defRPr>
            </a:pPr>
            <a:r>
              <a:rPr lang="en-US" dirty="0"/>
              <a:t>This strategy is highly structured and focuses on a common text that the group members have read.  </a:t>
            </a:r>
          </a:p>
          <a:p>
            <a:pPr marL="171450" indent="-171450">
              <a:buFont typeface="Arial" panose="020B0604020202020204" pitchFamily="34" charset="0"/>
              <a:buChar char="•"/>
              <a:defRPr sz="1100">
                <a:solidFill>
                  <a:srgbClr val="674EA7"/>
                </a:solidFill>
              </a:defRPr>
            </a:pPr>
            <a:r>
              <a:rPr lang="en-US" dirty="0"/>
              <a:t>It starts with all members highlighting a portion of the text that seems significant.  </a:t>
            </a:r>
          </a:p>
          <a:p>
            <a:pPr marL="171450" indent="-171450">
              <a:buFont typeface="Arial" panose="020B0604020202020204" pitchFamily="34" charset="0"/>
              <a:buChar char="•"/>
              <a:defRPr sz="1100">
                <a:solidFill>
                  <a:srgbClr val="674EA7"/>
                </a:solidFill>
              </a:defRPr>
            </a:pPr>
            <a:r>
              <a:rPr lang="en-US" dirty="0"/>
              <a:t>They can annotate for something specific or one or two things that were important.  </a:t>
            </a:r>
          </a:p>
          <a:p>
            <a:pPr marL="171450" indent="-171450">
              <a:buFont typeface="Arial" panose="020B0604020202020204" pitchFamily="34" charset="0"/>
              <a:buChar char="•"/>
              <a:defRPr sz="1100">
                <a:solidFill>
                  <a:srgbClr val="674EA7"/>
                </a:solidFill>
              </a:defRPr>
            </a:pPr>
            <a:r>
              <a:rPr lang="en-US" dirty="0"/>
              <a:t>Then, in the group, the first person will read their highlighted text. </a:t>
            </a:r>
            <a:r>
              <a:rPr lang="en-US" dirty="0">
                <a:solidFill>
                  <a:srgbClr val="000000"/>
                </a:solidFill>
              </a:rPr>
              <a:t> </a:t>
            </a:r>
          </a:p>
          <a:p>
            <a:pPr marL="171450" indent="-171450">
              <a:spcBef>
                <a:spcPts val="1000"/>
              </a:spcBef>
              <a:buFont typeface="Arial" panose="020B0604020202020204" pitchFamily="34" charset="0"/>
              <a:buChar char="•"/>
              <a:defRPr sz="1100">
                <a:solidFill>
                  <a:srgbClr val="CC0000"/>
                </a:solidFill>
              </a:defRPr>
            </a:pPr>
            <a:r>
              <a:rPr lang="en-US" dirty="0"/>
              <a:t>They will only read aloud the highlighted text. They do not comment or explain.  </a:t>
            </a:r>
          </a:p>
          <a:p>
            <a:pPr marL="171450" indent="-171450">
              <a:spcBef>
                <a:spcPts val="1000"/>
              </a:spcBef>
              <a:buFont typeface="Arial" panose="020B0604020202020204" pitchFamily="34" charset="0"/>
              <a:buChar char="•"/>
              <a:defRPr sz="1100">
                <a:solidFill>
                  <a:srgbClr val="CC0000"/>
                </a:solidFill>
              </a:defRPr>
            </a:pPr>
            <a:r>
              <a:rPr lang="en-US" dirty="0"/>
              <a:t>Everyone else takes a turn responding to the piece of text the person read.  </a:t>
            </a:r>
          </a:p>
          <a:p>
            <a:pPr marL="171450" indent="-171450">
              <a:spcBef>
                <a:spcPts val="1000"/>
              </a:spcBef>
              <a:buFont typeface="Arial" panose="020B0604020202020204" pitchFamily="34" charset="0"/>
              <a:buChar char="•"/>
              <a:defRPr sz="1100">
                <a:solidFill>
                  <a:srgbClr val="CC0000"/>
                </a:solidFill>
              </a:defRPr>
            </a:pPr>
            <a:r>
              <a:rPr lang="en-US" dirty="0"/>
              <a:t>They can explain why they think it was chosen, how they responded to the text, and what they noticed about it.  </a:t>
            </a:r>
          </a:p>
          <a:p>
            <a:pPr marL="171450" indent="-171450">
              <a:spcBef>
                <a:spcPts val="1000"/>
              </a:spcBef>
              <a:buFont typeface="Arial" panose="020B0604020202020204" pitchFamily="34" charset="0"/>
              <a:buChar char="•"/>
              <a:defRPr sz="1100">
                <a:solidFill>
                  <a:srgbClr val="CC0000"/>
                </a:solidFill>
              </a:defRPr>
            </a:pPr>
            <a:r>
              <a:rPr lang="en-US" dirty="0"/>
              <a:t>Once everyone else has commented, the person who read the text finally gets to explain why they chose it. </a:t>
            </a:r>
          </a:p>
          <a:p>
            <a:pPr marL="171450" indent="-171450">
              <a:spcBef>
                <a:spcPts val="1000"/>
              </a:spcBef>
              <a:buFont typeface="Arial" panose="020B0604020202020204" pitchFamily="34" charset="0"/>
              <a:buChar char="•"/>
              <a:defRPr sz="1100">
                <a:solidFill>
                  <a:srgbClr val="CC0000"/>
                </a:solidFill>
              </a:defRPr>
            </a:pPr>
            <a:r>
              <a:rPr lang="en-US" dirty="0"/>
              <a:t>Then, the process starts over with someone else reading their section until everyone has had their turn.</a:t>
            </a:r>
          </a:p>
          <a:p>
            <a:r>
              <a:rPr lang="en-US" sz="1400" dirty="0">
                <a:solidFill>
                  <a:srgbClr val="000000"/>
                </a:solidFill>
                <a:effectLst/>
                <a:latin typeface="Arial"/>
                <a:ea typeface="Arial"/>
                <a:cs typeface="Arial"/>
                <a:sym typeface="Arial" panose="020B0604020202020204" pitchFamily="34" charset="0"/>
              </a:rPr>
              <a:t>K20 Center. (n.d.). First Turn/Last Turn.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50"/>
              </a:rPr>
              <a:t>https://learn.k20center.ou.edu/strategy/50</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99533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79A9D-D0A6-FAAF-CA3D-BFADFC6EF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60A24-0B0C-D07E-A912-6687BBC8A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8BA10-ABE4-1A7A-AE20-97CDF1BCD9C0}"/>
              </a:ext>
            </a:extLst>
          </p:cNvPr>
          <p:cNvSpPr>
            <a:spLocks noGrp="1"/>
          </p:cNvSpPr>
          <p:nvPr>
            <p:ph type="body" idx="1"/>
          </p:nvPr>
        </p:nvSpPr>
        <p:spPr/>
        <p:txBody>
          <a:bodyPr/>
          <a:lstStyle/>
          <a:p>
            <a:pPr marL="0" indent="0">
              <a:lnSpc>
                <a:spcPct val="115000"/>
              </a:lnSpc>
              <a:buFont typeface="Arial" panose="020B0604020202020204" pitchFamily="34" charset="0"/>
              <a:buNone/>
              <a:defRPr sz="1100">
                <a:solidFill>
                  <a:srgbClr val="CC0000"/>
                </a:solidFill>
              </a:defRPr>
            </a:pPr>
            <a:r>
              <a:rPr lang="en-US" dirty="0"/>
              <a:t>The video is of students who are generally younger than the students that many of you teach, but it demonstrates that middle and high school students are also able to readily engage with this strategy as well. </a:t>
            </a:r>
          </a:p>
          <a:p>
            <a:pPr marL="171450" indent="-171450">
              <a:lnSpc>
                <a:spcPct val="115000"/>
              </a:lnSpc>
              <a:buFont typeface="Arial" panose="020B0604020202020204" pitchFamily="34" charset="0"/>
              <a:buChar char="•"/>
              <a:defRPr sz="1100">
                <a:solidFill>
                  <a:srgbClr val="CC0000"/>
                </a:solidFill>
              </a:defRPr>
            </a:pPr>
            <a:r>
              <a:rPr lang="en-US" dirty="0"/>
              <a:t>https://www.youtube.com/watch?v=chbBSQpaY0I</a:t>
            </a:r>
          </a:p>
          <a:p>
            <a:pPr marL="171450" indent="-171450">
              <a:spcBef>
                <a:spcPts val="1000"/>
              </a:spcBef>
              <a:buFont typeface="Arial" panose="020B0604020202020204" pitchFamily="34" charset="0"/>
              <a:buChar char="•"/>
              <a:defRPr sz="1100">
                <a:solidFill>
                  <a:srgbClr val="674EA7"/>
                </a:solidFill>
              </a:defRPr>
            </a:pPr>
            <a:r>
              <a:rPr lang="en-US" dirty="0"/>
              <a:t>In synchronous settings, breakout rooms can help you create small groups for First Turn/Last Turn.  </a:t>
            </a:r>
          </a:p>
          <a:p>
            <a:pPr marL="171450" indent="-171450">
              <a:spcBef>
                <a:spcPts val="1000"/>
              </a:spcBef>
              <a:buFont typeface="Arial" panose="020B0604020202020204" pitchFamily="34" charset="0"/>
              <a:buChar char="•"/>
              <a:defRPr sz="1100">
                <a:solidFill>
                  <a:srgbClr val="674EA7"/>
                </a:solidFill>
              </a:defRPr>
            </a:pPr>
            <a:r>
              <a:rPr lang="en-US" dirty="0"/>
              <a:t>If you would prefer to use the strategy with a whole class of students, consider choosing only a few students to share their highlighted text unless you have a small class.  </a:t>
            </a:r>
          </a:p>
          <a:p>
            <a:pPr marL="171450" indent="-171450">
              <a:spcBef>
                <a:spcPts val="1000"/>
              </a:spcBef>
              <a:buFont typeface="Arial" panose="020B0604020202020204" pitchFamily="34" charset="0"/>
              <a:buChar char="•"/>
              <a:defRPr sz="1100">
                <a:solidFill>
                  <a:srgbClr val="674EA7"/>
                </a:solidFill>
              </a:defRPr>
            </a:pPr>
            <a:r>
              <a:rPr lang="en-US" dirty="0"/>
              <a:t>Consider using the chat function to provide multiple ways for students to participate in the discussion.  </a:t>
            </a:r>
          </a:p>
          <a:p>
            <a:pPr marL="171450" indent="-171450">
              <a:spcBef>
                <a:spcPts val="1000"/>
              </a:spcBef>
              <a:buFont typeface="Arial" panose="020B0604020202020204" pitchFamily="34" charset="0"/>
              <a:buChar char="•"/>
              <a:defRPr sz="1100">
                <a:solidFill>
                  <a:srgbClr val="674EA7"/>
                </a:solidFill>
              </a:defRPr>
            </a:pPr>
            <a:r>
              <a:rPr lang="en-US" dirty="0"/>
              <a:t>Video conferencing can make it especially difficult for students to feel comfortable sharing verbally.  </a:t>
            </a:r>
          </a:p>
          <a:p>
            <a:pPr marL="171450" indent="-171450">
              <a:spcBef>
                <a:spcPts val="1000"/>
              </a:spcBef>
              <a:buFont typeface="Arial" panose="020B0604020202020204" pitchFamily="34" charset="0"/>
              <a:buChar char="•"/>
              <a:defRPr sz="1100">
                <a:solidFill>
                  <a:srgbClr val="674EA7"/>
                </a:solidFill>
              </a:defRPr>
            </a:pPr>
            <a:r>
              <a:rPr lang="en-US" dirty="0"/>
              <a:t>Consider using the strategy silently, using a shared document, slide, or Padlet with students to have them share their thoughts about the chosen piece of text.  </a:t>
            </a:r>
          </a:p>
          <a:p>
            <a:pPr marL="171450" indent="-171450">
              <a:spcBef>
                <a:spcPts val="1000"/>
              </a:spcBef>
              <a:buFont typeface="Arial" panose="020B0604020202020204" pitchFamily="34" charset="0"/>
              <a:buChar char="•"/>
              <a:defRPr sz="1100">
                <a:solidFill>
                  <a:srgbClr val="674EA7"/>
                </a:solidFill>
              </a:defRPr>
            </a:pPr>
            <a:r>
              <a:rPr lang="en-US" dirty="0"/>
              <a:t>In an asynchronous setting, you could consider how you choose to have your students participate.  </a:t>
            </a:r>
          </a:p>
          <a:p>
            <a:pPr marL="171450" indent="-171450">
              <a:spcBef>
                <a:spcPts val="1000"/>
              </a:spcBef>
              <a:buFont typeface="Arial" panose="020B0604020202020204" pitchFamily="34" charset="0"/>
              <a:buChar char="•"/>
              <a:defRPr sz="1100">
                <a:solidFill>
                  <a:srgbClr val="674EA7"/>
                </a:solidFill>
              </a:defRPr>
            </a:pPr>
            <a:r>
              <a:rPr lang="en-US" dirty="0"/>
              <a:t>Breaking your students into small groups can allow them to interact with each other through the LMS.  </a:t>
            </a:r>
          </a:p>
          <a:p>
            <a:pPr marL="171450" indent="-171450">
              <a:spcBef>
                <a:spcPts val="1000"/>
              </a:spcBef>
              <a:buFont typeface="Arial" panose="020B0604020202020204" pitchFamily="34" charset="0"/>
              <a:buChar char="•"/>
              <a:defRPr sz="1100">
                <a:solidFill>
                  <a:srgbClr val="674EA7"/>
                </a:solidFill>
              </a:defRPr>
            </a:pPr>
            <a:r>
              <a:rPr lang="en-US" dirty="0"/>
              <a:t>Using Flipgrid could allow them to video record as an option.  Padlet or discussion boards can allow students to share their thoughts in writing.  </a:t>
            </a:r>
          </a:p>
          <a:p>
            <a:pPr marL="171450" indent="-171450">
              <a:spcBef>
                <a:spcPts val="1000"/>
              </a:spcBef>
              <a:buFont typeface="Arial" panose="020B0604020202020204" pitchFamily="34" charset="0"/>
              <a:buChar char="•"/>
              <a:defRPr sz="1100">
                <a:solidFill>
                  <a:srgbClr val="674EA7"/>
                </a:solidFill>
              </a:defRPr>
            </a:pPr>
            <a:r>
              <a:rPr lang="en-US" dirty="0"/>
              <a:t>Consider what tools your students are comfortable using.  </a:t>
            </a:r>
          </a:p>
          <a:p>
            <a:pPr marL="171450" indent="-171450">
              <a:spcBef>
                <a:spcPts val="1000"/>
              </a:spcBef>
              <a:buFont typeface="Arial" panose="020B0604020202020204" pitchFamily="34" charset="0"/>
              <a:buChar char="•"/>
              <a:defRPr sz="1100">
                <a:solidFill>
                  <a:srgbClr val="CC0000"/>
                </a:solidFill>
              </a:defRPr>
            </a:pPr>
            <a:r>
              <a:rPr lang="en-US" dirty="0"/>
              <a:t>Remember cognitive load and practice using the tool first.  </a:t>
            </a:r>
          </a:p>
          <a:p>
            <a:pPr marL="171450" indent="-171450">
              <a:spcBef>
                <a:spcPts val="1000"/>
              </a:spcBef>
              <a:buFont typeface="Arial" panose="020B0604020202020204" pitchFamily="34" charset="0"/>
              <a:buChar char="•"/>
              <a:defRPr sz="1100">
                <a:solidFill>
                  <a:srgbClr val="CC0000"/>
                </a:solidFill>
              </a:defRPr>
            </a:pPr>
            <a:r>
              <a:rPr lang="en-US" dirty="0"/>
              <a:t>Remember in an asynchronous setting to set clear due dates for participation.  </a:t>
            </a:r>
          </a:p>
          <a:p>
            <a:pPr marL="171450" indent="-171450">
              <a:spcBef>
                <a:spcPts val="1000"/>
              </a:spcBef>
              <a:buFont typeface="Arial" panose="020B0604020202020204" pitchFamily="34" charset="0"/>
              <a:buChar char="•"/>
              <a:defRPr sz="1100">
                <a:solidFill>
                  <a:srgbClr val="CC0000"/>
                </a:solidFill>
              </a:defRPr>
            </a:pPr>
            <a:r>
              <a:rPr lang="en-US" dirty="0"/>
              <a:t>For First Turn/Last Turn, you will want to set a due date for students to post their chosen highlighted text, another due date for them to respond to their group mates' text choices, and a final due date for them to explain their own text choices. </a:t>
            </a:r>
          </a:p>
          <a:p>
            <a:pPr marL="171450" indent="-171450">
              <a:spcBef>
                <a:spcPts val="1000"/>
              </a:spcBef>
              <a:buFont typeface="Arial" panose="020B0604020202020204" pitchFamily="34" charset="0"/>
              <a:buChar char="•"/>
              <a:defRPr sz="1100">
                <a:solidFill>
                  <a:srgbClr val="CC0000"/>
                </a:solidFill>
              </a:defRPr>
            </a:pPr>
            <a:endParaRPr lang="en-US" dirty="0"/>
          </a:p>
          <a:p>
            <a:pPr marL="171450" indent="-171450">
              <a:spcBef>
                <a:spcPts val="1000"/>
              </a:spcBef>
              <a:buFont typeface="Arial" panose="020B0604020202020204" pitchFamily="34" charset="0"/>
              <a:buChar char="•"/>
              <a:defRPr sz="1100">
                <a:solidFill>
                  <a:srgbClr val="CC0000"/>
                </a:solidFill>
              </a:defRPr>
            </a:pPr>
            <a:r>
              <a:rPr lang="en-US" dirty="0"/>
              <a:t>EXAMPLES: Have students choose what supports the text’s claims; if teaching logos, ethos, pathos, find examples of those in the text; examples that show the characterization; examples that show the tone or mood; examples that help show the setting or help set the scene; </a:t>
            </a:r>
          </a:p>
          <a:p>
            <a:pPr marL="171450" indent="-171450">
              <a:spcBef>
                <a:spcPts val="1000"/>
              </a:spcBef>
              <a:buFont typeface="Arial" panose="020B0604020202020204" pitchFamily="34" charset="0"/>
              <a:buChar char="•"/>
              <a:defRPr sz="1100">
                <a:solidFill>
                  <a:srgbClr val="CC0000"/>
                </a:solidFill>
              </a:defRPr>
            </a:pPr>
            <a:endParaRPr lang="en-US" dirty="0"/>
          </a:p>
          <a:p>
            <a:pPr marL="171450" indent="-171450">
              <a:spcBef>
                <a:spcPts val="1000"/>
              </a:spcBef>
              <a:buFont typeface="Arial" panose="020B0604020202020204" pitchFamily="34" charset="0"/>
              <a:buChar char="•"/>
              <a:defRPr sz="1100">
                <a:solidFill>
                  <a:srgbClr val="CC0000"/>
                </a:solidFill>
              </a:defRPr>
            </a:pPr>
            <a:r>
              <a:rPr lang="en-US" dirty="0"/>
              <a:t>Lindauer, B. (2014, September 25). First Turn - Last Turn. [Video]. YouTube. https://www.youtube.com/watch?v=chbBSQpaY0I</a:t>
            </a:r>
          </a:p>
          <a:p>
            <a:pPr marL="0" indent="0">
              <a:spcBef>
                <a:spcPts val="1000"/>
              </a:spcBef>
              <a:buFont typeface="Arial" panose="020B0604020202020204" pitchFamily="34" charset="0"/>
              <a:buNone/>
              <a:defRPr sz="1100">
                <a:solidFill>
                  <a:srgbClr val="CC0000"/>
                </a:solidFill>
              </a:defRPr>
            </a:pPr>
            <a:endParaRPr lang="en-US" dirty="0"/>
          </a:p>
          <a:p>
            <a:pPr marL="0" indent="0">
              <a:buFont typeface="Arial" panose="020B0604020202020204" pitchFamily="34" charset="0"/>
              <a:buNone/>
              <a:defRPr sz="1100">
                <a:solidFill>
                  <a:srgbClr val="CC0000"/>
                </a:solidFill>
              </a:defRPr>
            </a:pPr>
            <a:endParaRPr lang="en-US" dirty="0"/>
          </a:p>
        </p:txBody>
      </p:sp>
    </p:spTree>
    <p:extLst>
      <p:ext uri="{BB962C8B-B14F-4D97-AF65-F5344CB8AC3E}">
        <p14:creationId xmlns:p14="http://schemas.microsoft.com/office/powerpoint/2010/main" val="282570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We hope that you have been able to take away some ideas about these four strategies for use in your own classrooms. We want to hear from you!  </a:t>
            </a:r>
          </a:p>
          <a:p>
            <a:pPr marL="171450" indent="-171450">
              <a:buFont typeface="Arial" panose="020B0604020202020204" pitchFamily="34" charset="0"/>
              <a:buChar char="•"/>
              <a:defRPr sz="1100">
                <a:solidFill>
                  <a:srgbClr val="674EA7"/>
                </a:solidFill>
              </a:defRPr>
            </a:pPr>
            <a:r>
              <a:rPr lang="en-US" u="sng" dirty="0"/>
              <a:t>Collaborative Word Clouds</a:t>
            </a:r>
            <a:r>
              <a:rPr lang="en-US" dirty="0"/>
              <a:t>, </a:t>
            </a:r>
            <a:r>
              <a:rPr lang="en-US" u="sng" dirty="0"/>
              <a:t>Chalk Talk, I Think/We Think, </a:t>
            </a:r>
            <a:r>
              <a:rPr lang="en-US" dirty="0"/>
              <a:t>and </a:t>
            </a:r>
            <a:r>
              <a:rPr lang="en-US" u="sng" dirty="0"/>
              <a:t>First Turn/Last Turn </a:t>
            </a:r>
            <a:r>
              <a:rPr lang="en-US" dirty="0"/>
              <a:t>are all strategies that can be reimagined for the online classroom in multiple ways.  </a:t>
            </a:r>
          </a:p>
          <a:p>
            <a:pPr marL="171450" indent="-171450">
              <a:buFont typeface="Arial" panose="020B0604020202020204" pitchFamily="34" charset="0"/>
              <a:buChar char="•"/>
              <a:defRPr sz="1100">
                <a:solidFill>
                  <a:srgbClr val="674EA7"/>
                </a:solidFill>
              </a:defRPr>
            </a:pPr>
            <a:r>
              <a:rPr lang="en-US" dirty="0"/>
              <a:t>Which of these four strategies would you like to implement in your classes? </a:t>
            </a:r>
          </a:p>
          <a:p>
            <a:pPr marL="171450" indent="-171450">
              <a:buFont typeface="Arial" panose="020B0604020202020204" pitchFamily="34" charset="0"/>
              <a:buChar char="•"/>
              <a:defRPr sz="1100">
                <a:solidFill>
                  <a:srgbClr val="674EA7"/>
                </a:solidFill>
              </a:defRPr>
            </a:pPr>
            <a:r>
              <a:rPr lang="en-US" dirty="0"/>
              <a:t>Do you have a text or topic in mind? </a:t>
            </a:r>
          </a:p>
          <a:p>
            <a:pPr marL="171450" indent="-171450">
              <a:buFont typeface="Arial" panose="020B0604020202020204" pitchFamily="34" charset="0"/>
              <a:buChar char="•"/>
              <a:defRPr sz="1100">
                <a:solidFill>
                  <a:srgbClr val="674EA7"/>
                </a:solidFill>
              </a:defRPr>
            </a:pPr>
            <a:r>
              <a:rPr lang="en-US" dirty="0"/>
              <a:t>Do you plan to use the strategy synchronously or asynchronously? </a:t>
            </a:r>
          </a:p>
          <a:p>
            <a:pPr marL="171450" indent="-171450">
              <a:buFont typeface="Arial" panose="020B0604020202020204" pitchFamily="34" charset="0"/>
              <a:buChar char="•"/>
              <a:defRPr sz="1100">
                <a:solidFill>
                  <a:srgbClr val="674EA7"/>
                </a:solidFill>
              </a:defRPr>
            </a:pPr>
            <a:r>
              <a:rPr lang="en-US" dirty="0"/>
              <a:t>While participants are typing in ideas: Share examples already given (“When you were in the classroom, how did you use ____ ?”). </a:t>
            </a:r>
          </a:p>
          <a:p>
            <a:endParaRPr lang="en-US" dirty="0"/>
          </a:p>
          <a:p>
            <a:endParaRPr lang="en-US" dirty="0"/>
          </a:p>
        </p:txBody>
      </p:sp>
    </p:spTree>
    <p:extLst>
      <p:ext uri="{BB962C8B-B14F-4D97-AF65-F5344CB8AC3E}">
        <p14:creationId xmlns:p14="http://schemas.microsoft.com/office/powerpoint/2010/main" val="253348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41715-0114-1AE4-EB13-E57394360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A34C2-37C9-ED7F-581D-964EF9151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E5B4B-8102-882A-693A-A5FCEA73B122}"/>
              </a:ext>
            </a:extLst>
          </p:cNvPr>
          <p:cNvSpPr>
            <a:spLocks noGrp="1"/>
          </p:cNvSpPr>
          <p:nvPr>
            <p:ph type="body" idx="1"/>
          </p:nvPr>
        </p:nvSpPr>
        <p:spPr/>
        <p:txBody>
          <a:bodyPr/>
          <a:lstStyle/>
          <a:p>
            <a:pPr marL="171450" indent="-171450">
              <a:buFont typeface="Arial" panose="020B0604020202020204" pitchFamily="34" charset="0"/>
              <a:buChar char="•"/>
              <a:defRPr sz="1100"/>
            </a:pPr>
            <a:r>
              <a:rPr lang="en-US" dirty="0"/>
              <a:t>Use the poll as a post-session assessment. Set this up before the session. </a:t>
            </a:r>
          </a:p>
          <a:p>
            <a:pPr marL="171450" indent="-171450">
              <a:spcBef>
                <a:spcPts val="1000"/>
              </a:spcBef>
              <a:buFont typeface="Arial" panose="020B0604020202020204" pitchFamily="34" charset="0"/>
              <a:buChar char="•"/>
              <a:defRPr sz="1100">
                <a:solidFill>
                  <a:srgbClr val="CC0000"/>
                </a:solidFill>
              </a:defRPr>
            </a:pPr>
            <a:r>
              <a:rPr lang="en-US" dirty="0"/>
              <a:t>Ask participants to determine whether or not their perceptions have changed after the session. Ask whether they feel the image still represents their classes. </a:t>
            </a:r>
          </a:p>
          <a:p>
            <a:pPr marL="171450" indent="-171450">
              <a:spcBef>
                <a:spcPts val="1000"/>
              </a:spcBef>
              <a:buFont typeface="Arial" panose="020B0604020202020204" pitchFamily="34" charset="0"/>
              <a:buChar char="•"/>
              <a:defRPr sz="1100">
                <a:solidFill>
                  <a:srgbClr val="CC0000"/>
                </a:solidFill>
              </a:defRPr>
            </a:pPr>
            <a:r>
              <a:rPr lang="en-US" dirty="0">
                <a:solidFill>
                  <a:srgbClr val="000000"/>
                </a:solidFill>
              </a:rPr>
              <a:t>Open the poll: “On a sc</a:t>
            </a:r>
            <a:r>
              <a:rPr lang="en-US" dirty="0"/>
              <a:t>ale from 1-5, how do you feel your classrooms will feel in the future?”</a:t>
            </a:r>
          </a:p>
          <a:p>
            <a:pPr marL="171450" indent="-171450">
              <a:spcBef>
                <a:spcPts val="1000"/>
              </a:spcBef>
              <a:buFont typeface="Arial" panose="020B0604020202020204" pitchFamily="34" charset="0"/>
              <a:buChar char="•"/>
              <a:defRPr sz="1100">
                <a:solidFill>
                  <a:srgbClr val="CC0000"/>
                </a:solidFill>
              </a:defRPr>
            </a:pPr>
            <a:r>
              <a:rPr lang="en-US" dirty="0"/>
              <a:t>Ask participants to reflect on how their numbers may have changed. </a:t>
            </a:r>
          </a:p>
        </p:txBody>
      </p:sp>
    </p:spTree>
    <p:extLst>
      <p:ext uri="{BB962C8B-B14F-4D97-AF65-F5344CB8AC3E}">
        <p14:creationId xmlns:p14="http://schemas.microsoft.com/office/powerpoint/2010/main" val="121180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Welcome!  We are so excited that you are here for Online Discussion Strategies in English Language Arts!</a:t>
            </a:r>
          </a:p>
          <a:p>
            <a:endParaRPr lang="en-US" dirty="0"/>
          </a:p>
        </p:txBody>
      </p:sp>
    </p:spTree>
    <p:extLst>
      <p:ext uri="{BB962C8B-B14F-4D97-AF65-F5344CB8AC3E}">
        <p14:creationId xmlns:p14="http://schemas.microsoft.com/office/powerpoint/2010/main" val="283675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100">
                <a:solidFill>
                  <a:srgbClr val="674EA7"/>
                </a:solidFill>
              </a:defRPr>
            </a:pPr>
            <a:r>
              <a:rPr lang="en-US" dirty="0"/>
              <a:t>These are the resources we used in our presentation if you are interested in learning more.</a:t>
            </a:r>
          </a:p>
          <a:p>
            <a:pPr>
              <a:spcBef>
                <a:spcPts val="1000"/>
              </a:spcBef>
              <a:defRPr sz="1100"/>
            </a:pPr>
            <a:endParaRPr lang="en-US" dirty="0"/>
          </a:p>
          <a:p>
            <a:pPr>
              <a:defRPr sz="1100"/>
            </a:pPr>
            <a:endParaRPr lang="en-US" dirty="0"/>
          </a:p>
          <a:p>
            <a:endParaRPr lang="en-US" dirty="0"/>
          </a:p>
        </p:txBody>
      </p:sp>
    </p:spTree>
    <p:extLst>
      <p:ext uri="{BB962C8B-B14F-4D97-AF65-F5344CB8AC3E}">
        <p14:creationId xmlns:p14="http://schemas.microsoft.com/office/powerpoint/2010/main" val="273254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sz="1100"/>
            </a:pPr>
            <a:r>
              <a:rPr lang="en-US" dirty="0"/>
              <a:t>Set up a poll before the session. </a:t>
            </a:r>
          </a:p>
          <a:p>
            <a:pPr marL="171450" indent="-171450">
              <a:spcBef>
                <a:spcPts val="1000"/>
              </a:spcBef>
              <a:buFont typeface="Arial" panose="020B0604020202020204" pitchFamily="34" charset="0"/>
              <a:buChar char="•"/>
              <a:defRPr sz="1100">
                <a:solidFill>
                  <a:srgbClr val="CC0000"/>
                </a:solidFill>
              </a:defRPr>
            </a:pPr>
            <a:r>
              <a:rPr lang="en-US" dirty="0"/>
              <a:t>Ask participants to look closely at this cartoon and determine how much they honestly relate to the image.</a:t>
            </a:r>
            <a:r>
              <a:rPr lang="en-US" dirty="0">
                <a:solidFill>
                  <a:srgbClr val="000000"/>
                </a:solidFill>
              </a:rPr>
              <a:t> </a:t>
            </a:r>
          </a:p>
          <a:p>
            <a:pPr marL="171450" lvl="1" indent="-171450">
              <a:spcBef>
                <a:spcPts val="1000"/>
              </a:spcBef>
              <a:buFont typeface="Arial" panose="020B0604020202020204" pitchFamily="34" charset="0"/>
              <a:buChar char="•"/>
              <a:defRPr sz="1100">
                <a:solidFill>
                  <a:srgbClr val="CC0000"/>
                </a:solidFill>
              </a:defRPr>
            </a:pPr>
            <a:r>
              <a:rPr lang="en-US" dirty="0"/>
              <a:t>On a scale of 1-5, please rate how much you identify: 1 being not at all, and 5 completely.</a:t>
            </a:r>
          </a:p>
          <a:p>
            <a:pPr marL="171450" indent="-171450">
              <a:spcBef>
                <a:spcPts val="1000"/>
              </a:spcBef>
              <a:buFont typeface="Arial" panose="020B0604020202020204" pitchFamily="34" charset="0"/>
              <a:buChar char="•"/>
              <a:defRPr sz="1100">
                <a:solidFill>
                  <a:srgbClr val="CC0000"/>
                </a:solidFill>
              </a:defRPr>
            </a:pPr>
            <a:r>
              <a:rPr lang="en-US" dirty="0"/>
              <a:t>If you are joining us and viewing this presentation later, please think about what your response is, but you won’t be able to respond to the live poll.</a:t>
            </a:r>
          </a:p>
          <a:p>
            <a:pPr marL="171450" indent="-171450">
              <a:spcBef>
                <a:spcPts val="1000"/>
              </a:spcBef>
              <a:buFont typeface="Arial" panose="020B0604020202020204" pitchFamily="34" charset="0"/>
              <a:buChar char="•"/>
              <a:defRPr sz="1100"/>
            </a:pPr>
            <a:r>
              <a:rPr lang="en-US" dirty="0"/>
              <a:t>Share poll results.</a:t>
            </a:r>
          </a:p>
          <a:p>
            <a:pPr marL="171450" indent="-171450">
              <a:spcBef>
                <a:spcPts val="1000"/>
              </a:spcBef>
              <a:buFont typeface="Arial" panose="020B0604020202020204" pitchFamily="34" charset="0"/>
              <a:buChar char="•"/>
              <a:defRPr sz="1100"/>
            </a:pPr>
            <a:r>
              <a:rPr lang="en-US" dirty="0"/>
              <a:t>Respond to the results.</a:t>
            </a:r>
          </a:p>
          <a:p>
            <a:pPr>
              <a:spcBef>
                <a:spcPts val="1000"/>
              </a:spcBef>
              <a:defRPr sz="1100"/>
            </a:pPr>
            <a:endParaRPr lang="en-US" dirty="0"/>
          </a:p>
          <a:p>
            <a:pPr>
              <a:defRPr sz="1100"/>
            </a:pPr>
            <a:endParaRPr lang="en-US" dirty="0"/>
          </a:p>
          <a:p>
            <a:pPr>
              <a:defRPr sz="1100"/>
            </a:pPr>
            <a:r>
              <a:rPr lang="en-US" dirty="0"/>
              <a:t>Hedger, A. (2020, September 17). </a:t>
            </a:r>
            <a:r>
              <a:rPr lang="en-US" i="1" dirty="0"/>
              <a:t>A tale of two Zooms. </a:t>
            </a:r>
            <a:r>
              <a:rPr lang="en-US" i="0" dirty="0"/>
              <a:t>[Digital Image]. </a:t>
            </a:r>
            <a:r>
              <a:rPr lang="en-US" dirty="0"/>
              <a:t>Hedger Humor. </a:t>
            </a:r>
            <a:r>
              <a:rPr lang="en-US" u="sng" dirty="0">
                <a:solidFill>
                  <a:srgbClr val="5D94C1"/>
                </a:solidFill>
                <a:uFill>
                  <a:solidFill>
                    <a:srgbClr val="5D94C1"/>
                  </a:solidFill>
                </a:uFill>
                <a:hlinkClick r:id="rId3"/>
              </a:rPr>
              <a:t>https://www.hedgerhumor.com/a-tale-of-two-zooms/</a:t>
            </a:r>
            <a:r>
              <a:rPr lang="en-US" dirty="0"/>
              <a:t> </a:t>
            </a:r>
          </a:p>
          <a:p>
            <a:endParaRPr lang="en-US" dirty="0"/>
          </a:p>
        </p:txBody>
      </p:sp>
    </p:spTree>
    <p:extLst>
      <p:ext uri="{BB962C8B-B14F-4D97-AF65-F5344CB8AC3E}">
        <p14:creationId xmlns:p14="http://schemas.microsoft.com/office/powerpoint/2010/main" val="308812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100">
                <a:solidFill>
                  <a:srgbClr val="674EA7"/>
                </a:solidFill>
              </a:defRPr>
            </a:pPr>
            <a:r>
              <a:rPr lang="en-US" dirty="0"/>
              <a:t>K20 Center. (n.d.). This session will be a success if . . . Strategies. https://learn.k20center.ou.edu/strategy/122</a:t>
            </a:r>
          </a:p>
          <a:p>
            <a:pPr>
              <a:defRPr sz="1100">
                <a:solidFill>
                  <a:srgbClr val="674EA7"/>
                </a:solidFill>
              </a:defRPr>
            </a:pPr>
            <a:endParaRPr lang="en-US" dirty="0"/>
          </a:p>
          <a:p>
            <a:pPr marL="171450" indent="-171450">
              <a:buFont typeface="Arial" panose="020B0604020202020204" pitchFamily="34" charset="0"/>
              <a:buChar char="•"/>
              <a:defRPr sz="1100">
                <a:solidFill>
                  <a:srgbClr val="674EA7"/>
                </a:solidFill>
              </a:defRPr>
            </a:pPr>
            <a:r>
              <a:rPr lang="en-US" dirty="0"/>
              <a:t>Introduce a discussion of the importance of student discussion to ELA.</a:t>
            </a:r>
          </a:p>
          <a:p>
            <a:pPr marL="171450" indent="-171450">
              <a:buFont typeface="Arial" panose="020B0604020202020204" pitchFamily="34" charset="0"/>
              <a:buChar char="•"/>
              <a:defRPr sz="1100">
                <a:solidFill>
                  <a:srgbClr val="674EA7"/>
                </a:solidFill>
              </a:defRPr>
            </a:pPr>
            <a:r>
              <a:rPr lang="en-US" dirty="0"/>
              <a:t>Discuss briefly the struggles teachers have in facilitating discussions in the online environment.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Have participants share their answers to the Strategy Card: This Session Will Be a Success If…</a:t>
            </a:r>
          </a:p>
          <a:p>
            <a:pPr marL="1714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Some previous responses to this statement: </a:t>
            </a:r>
            <a:r>
              <a:rPr lang="en-US" i="1" dirty="0"/>
              <a:t>Sally from Nobel says “...if I can learn new ways to get my kids ‘talking’ while I’m teaching online., Tiffany from Tulsa says “...if I take away a new strategy that I can use in person AND online.”  Hopefully this session can address that!“</a:t>
            </a:r>
          </a:p>
          <a:p>
            <a:pPr marL="1714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i="0" dirty="0"/>
              <a:t>Remind participants to check ou</a:t>
            </a:r>
            <a:r>
              <a:rPr lang="en-US" dirty="0"/>
              <a:t>t the new </a:t>
            </a:r>
            <a:r>
              <a:rPr lang="en-US" u="sng" dirty="0">
                <a:solidFill>
                  <a:srgbClr val="5D94C1"/>
                </a:solidFill>
                <a:uFill>
                  <a:solidFill>
                    <a:srgbClr val="5D94C1"/>
                  </a:solidFill>
                </a:uFill>
                <a:hlinkClick r:id="rId3"/>
              </a:rPr>
              <a:t>LEARN</a:t>
            </a:r>
            <a:r>
              <a:rPr lang="en-US" dirty="0"/>
              <a:t> website for additional strategies and lessons. </a:t>
            </a:r>
          </a:p>
          <a:p>
            <a:endParaRPr lang="en-US" dirty="0"/>
          </a:p>
        </p:txBody>
      </p:sp>
    </p:spTree>
    <p:extLst>
      <p:ext uri="{BB962C8B-B14F-4D97-AF65-F5344CB8AC3E}">
        <p14:creationId xmlns:p14="http://schemas.microsoft.com/office/powerpoint/2010/main" val="58039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During this session, we will be showing four strategies you can use in your classrooms that can be used in both synchronous (or face to face) and asynchronous settings that can help to enhance substantive student conversations.</a:t>
            </a:r>
          </a:p>
          <a:p>
            <a:endParaRPr lang="en-US" dirty="0"/>
          </a:p>
        </p:txBody>
      </p:sp>
    </p:spTree>
    <p:extLst>
      <p:ext uri="{BB962C8B-B14F-4D97-AF65-F5344CB8AC3E}">
        <p14:creationId xmlns:p14="http://schemas.microsoft.com/office/powerpoint/2010/main" val="104255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buFont typeface="Arial" panose="020B0604020202020204" pitchFamily="34" charset="0"/>
              <a:buChar char="•"/>
              <a:defRPr sz="1100">
                <a:solidFill>
                  <a:srgbClr val="674EA7"/>
                </a:solidFill>
              </a:defRPr>
            </a:pPr>
            <a:r>
              <a:rPr lang="en-US" dirty="0"/>
              <a:t>It may be helpful to remember that our students are digital natives, but they are digital consumers and not digital creators in the educational sense.  </a:t>
            </a:r>
          </a:p>
          <a:p>
            <a:pPr marL="171450" indent="-171450">
              <a:lnSpc>
                <a:spcPct val="115000"/>
              </a:lnSpc>
              <a:buFont typeface="Arial" panose="020B0604020202020204" pitchFamily="34" charset="0"/>
              <a:buChar char="•"/>
              <a:defRPr sz="1100">
                <a:solidFill>
                  <a:srgbClr val="674EA7"/>
                </a:solidFill>
              </a:defRPr>
            </a:pPr>
            <a:r>
              <a:rPr lang="en-US" dirty="0"/>
              <a:t>They often struggle with the tech tools we ask them to use academically.  </a:t>
            </a:r>
          </a:p>
          <a:p>
            <a:pPr marL="171450" indent="-171450">
              <a:lnSpc>
                <a:spcPct val="115000"/>
              </a:lnSpc>
              <a:buFont typeface="Arial" panose="020B0604020202020204" pitchFamily="34" charset="0"/>
              <a:buChar char="•"/>
              <a:defRPr sz="1100">
                <a:solidFill>
                  <a:srgbClr val="674EA7"/>
                </a:solidFill>
              </a:defRPr>
            </a:pPr>
            <a:r>
              <a:rPr lang="en-US" dirty="0"/>
              <a:t>To help with the cognitive load, which can be three times as high in a discussion setting, consider introducing the tech tool in a fun setting first, before having students use it to showcase or practice an academic skill or through discussion.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Consider having them make a Flipgrid just introducing themselves or use Padlet to persuade why they need new </a:t>
            </a:r>
            <a:r>
              <a:rPr lang="en-US" dirty="0" err="1"/>
              <a:t>airpods</a:t>
            </a:r>
            <a:r>
              <a:rPr lang="en-US" dirty="0"/>
              <a:t>. </a:t>
            </a:r>
          </a:p>
          <a:p>
            <a:endParaRPr lang="en-US" dirty="0"/>
          </a:p>
        </p:txBody>
      </p:sp>
    </p:spTree>
    <p:extLst>
      <p:ext uri="{BB962C8B-B14F-4D97-AF65-F5344CB8AC3E}">
        <p14:creationId xmlns:p14="http://schemas.microsoft.com/office/powerpoint/2010/main" val="178766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sz="1100">
                <a:solidFill>
                  <a:srgbClr val="674EA7"/>
                </a:solidFill>
              </a:defRPr>
            </a:pPr>
            <a:r>
              <a:rPr lang="en-US" dirty="0"/>
              <a:t>Our first task is to have participants actually try out some strategies.  </a:t>
            </a:r>
          </a:p>
          <a:p>
            <a:pPr marL="171450" indent="-171450">
              <a:buFont typeface="Arial" panose="020B0604020202020204" pitchFamily="34" charset="0"/>
              <a:buChar char="•"/>
              <a:defRPr sz="1100">
                <a:solidFill>
                  <a:srgbClr val="674EA7"/>
                </a:solidFill>
              </a:defRPr>
            </a:pPr>
            <a:r>
              <a:rPr lang="en-US" dirty="0"/>
              <a:t>In order to try this out, participants will respond to a video. </a:t>
            </a:r>
          </a:p>
          <a:p>
            <a:pPr marL="171450" indent="-171450">
              <a:buFont typeface="Arial" panose="020B0604020202020204" pitchFamily="34" charset="0"/>
              <a:buChar char="•"/>
              <a:defRPr sz="1100">
                <a:solidFill>
                  <a:srgbClr val="674EA7"/>
                </a:solidFill>
              </a:defRPr>
            </a:pPr>
            <a:r>
              <a:rPr lang="en-US" dirty="0"/>
              <a:t>Have participants watch this video.</a:t>
            </a:r>
          </a:p>
          <a:p>
            <a:pPr marL="171450" indent="-171450">
              <a:buFont typeface="Arial" panose="020B0604020202020204" pitchFamily="34" charset="0"/>
              <a:buChar char="•"/>
              <a:defRPr sz="1100">
                <a:solidFill>
                  <a:srgbClr val="674EA7"/>
                </a:solidFill>
              </a:defRPr>
            </a:pPr>
            <a:r>
              <a:rPr lang="en-US" dirty="0"/>
              <a:t>Have them think about the “big takeaway” as they watch. </a:t>
            </a:r>
            <a:endParaRPr lang="en-US" dirty="0">
              <a:solidFill>
                <a:srgbClr val="000000"/>
              </a:solidFill>
            </a:endParaRPr>
          </a:p>
          <a:p>
            <a:pPr>
              <a:spcBef>
                <a:spcPts val="1000"/>
              </a:spcBef>
              <a:defRPr sz="1100"/>
            </a:pPr>
            <a:endParaRPr lang="en-US" dirty="0"/>
          </a:p>
          <a:p>
            <a:pPr marL="0" indent="0">
              <a:spcBef>
                <a:spcPts val="1000"/>
              </a:spcBef>
              <a:buFont typeface="Arial" panose="020B0604020202020204" pitchFamily="34" charset="0"/>
              <a:buNone/>
              <a:defRPr sz="1100"/>
            </a:pPr>
            <a:r>
              <a:rPr lang="en-US" dirty="0"/>
              <a:t>Robins, S. (2015, July 10). </a:t>
            </a:r>
            <a:r>
              <a:rPr lang="en-US" i="0" dirty="0"/>
              <a:t>Teacherless online classroom - Discussion bored (sic). [Video].</a:t>
            </a:r>
            <a:r>
              <a:rPr lang="en-US" dirty="0"/>
              <a:t>YouTube. </a:t>
            </a:r>
            <a:r>
              <a:rPr lang="en-US" u="sng" dirty="0">
                <a:solidFill>
                  <a:srgbClr val="5D94C1"/>
                </a:solidFill>
                <a:uFill>
                  <a:solidFill>
                    <a:srgbClr val="5D94C1"/>
                  </a:solidFill>
                </a:uFill>
                <a:hlinkClick r:id="rId3"/>
              </a:rPr>
              <a:t>https://www.youtube.com/watch?v=oqVTr8MZicQ&amp;feature=emb_title</a:t>
            </a:r>
            <a:r>
              <a:rPr lang="en-US" dirty="0"/>
              <a:t> </a:t>
            </a:r>
          </a:p>
          <a:p>
            <a:endParaRPr lang="en-US" dirty="0"/>
          </a:p>
        </p:txBody>
      </p:sp>
    </p:spTree>
    <p:extLst>
      <p:ext uri="{BB962C8B-B14F-4D97-AF65-F5344CB8AC3E}">
        <p14:creationId xmlns:p14="http://schemas.microsoft.com/office/powerpoint/2010/main" val="154880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100">
                <a:solidFill>
                  <a:srgbClr val="CC0000"/>
                </a:solidFill>
              </a:defRPr>
            </a:pPr>
            <a:r>
              <a:rPr lang="en-US" dirty="0"/>
              <a:t>The four strategies we want to share with you today are: </a:t>
            </a:r>
          </a:p>
          <a:p>
            <a:pPr marL="171450" indent="-171450">
              <a:buFont typeface="Arial" panose="020B0604020202020204" pitchFamily="34" charset="0"/>
              <a:buChar char="•"/>
              <a:defRPr sz="1100">
                <a:solidFill>
                  <a:srgbClr val="CC0000"/>
                </a:solidFill>
              </a:defRPr>
            </a:pPr>
            <a:r>
              <a:rPr lang="en-US" dirty="0"/>
              <a:t>Collaborative Word Clouds</a:t>
            </a:r>
          </a:p>
          <a:p>
            <a:pPr marL="171450" indent="-171450">
              <a:buFont typeface="Arial" panose="020B0604020202020204" pitchFamily="34" charset="0"/>
              <a:buChar char="•"/>
              <a:defRPr sz="1100">
                <a:solidFill>
                  <a:srgbClr val="CC0000"/>
                </a:solidFill>
              </a:defRPr>
            </a:pPr>
            <a:r>
              <a:rPr lang="en-US" dirty="0"/>
              <a:t>Chalk Talk</a:t>
            </a:r>
          </a:p>
          <a:p>
            <a:pPr marL="171450" indent="-171450">
              <a:buFont typeface="Arial" panose="020B0604020202020204" pitchFamily="34" charset="0"/>
              <a:buChar char="•"/>
              <a:defRPr sz="1100">
                <a:solidFill>
                  <a:srgbClr val="CC0000"/>
                </a:solidFill>
              </a:defRPr>
            </a:pPr>
            <a:r>
              <a:rPr lang="en-US" dirty="0"/>
              <a:t>I Think/We Think</a:t>
            </a:r>
          </a:p>
          <a:p>
            <a:pPr marL="171450" indent="-171450">
              <a:buFont typeface="Arial" panose="020B0604020202020204" pitchFamily="34" charset="0"/>
              <a:buChar char="•"/>
              <a:defRPr sz="1100">
                <a:solidFill>
                  <a:srgbClr val="CC0000"/>
                </a:solidFill>
              </a:defRPr>
            </a:pPr>
            <a:r>
              <a:rPr lang="en-US" dirty="0"/>
              <a:t>First Turn/Last Turn</a:t>
            </a:r>
          </a:p>
          <a:p>
            <a:pPr>
              <a:spcBef>
                <a:spcPts val="1000"/>
              </a:spcBef>
              <a:defRPr sz="1100"/>
            </a:pPr>
            <a:r>
              <a:rPr lang="en-US" dirty="0"/>
              <a:t> </a:t>
            </a:r>
            <a:r>
              <a:rPr lang="en-US" dirty="0">
                <a:solidFill>
                  <a:srgbClr val="674EA7"/>
                </a:solidFill>
              </a:rPr>
              <a:t> </a:t>
            </a:r>
          </a:p>
          <a:p>
            <a:pPr marL="0" indent="0">
              <a:spcBef>
                <a:spcPts val="1000"/>
              </a:spcBef>
              <a:buFont typeface="Arial" panose="020B0604020202020204" pitchFamily="34" charset="0"/>
              <a:buNone/>
              <a:defRPr sz="1100"/>
            </a:pPr>
            <a:r>
              <a:rPr lang="en-US" dirty="0">
                <a:solidFill>
                  <a:srgbClr val="674EA7"/>
                </a:solidFill>
              </a:rPr>
              <a:t>Each of these strategies can work in face-to-face environments, but we want to focus on how best to use these in the online classrooms and platforms. These strategies are useful either way.</a:t>
            </a:r>
          </a:p>
          <a:p>
            <a:pPr marL="171450" indent="-171450">
              <a:spcBef>
                <a:spcPts val="1000"/>
              </a:spcBef>
              <a:buFont typeface="Arial" panose="020B0604020202020204" pitchFamily="34" charset="0"/>
              <a:buChar char="•"/>
              <a:defRPr sz="1100">
                <a:solidFill>
                  <a:srgbClr val="674EA7"/>
                </a:solidFill>
              </a:defRPr>
            </a:pPr>
            <a:r>
              <a:rPr lang="en-US" dirty="0"/>
              <a:t>Access a “note catcher” to jot down ideas or thoughts as we go. </a:t>
            </a:r>
          </a:p>
          <a:p>
            <a:pPr marL="171450" indent="-171450">
              <a:spcBef>
                <a:spcPts val="1000"/>
              </a:spcBef>
              <a:buFont typeface="Arial" panose="020B0604020202020204" pitchFamily="34" charset="0"/>
              <a:buChar char="•"/>
              <a:defRPr sz="1100">
                <a:solidFill>
                  <a:srgbClr val="CC0000"/>
                </a:solidFill>
              </a:defRPr>
            </a:pPr>
            <a:r>
              <a:rPr lang="en-US" dirty="0"/>
              <a:t>As we talk about each strategy, if you have any questions, please let us know.</a:t>
            </a:r>
          </a:p>
          <a:p>
            <a:pPr>
              <a:spcBef>
                <a:spcPts val="1000"/>
              </a:spcBef>
              <a:defRPr sz="1100">
                <a:solidFill>
                  <a:srgbClr val="CC0000"/>
                </a:solidFill>
              </a:defRPr>
            </a:pPr>
            <a:endParaRPr lang="en-US" dirty="0"/>
          </a:p>
          <a:p>
            <a:endParaRPr lang="en-US" dirty="0"/>
          </a:p>
        </p:txBody>
      </p:sp>
    </p:spTree>
    <p:extLst>
      <p:ext uri="{BB962C8B-B14F-4D97-AF65-F5344CB8AC3E}">
        <p14:creationId xmlns:p14="http://schemas.microsoft.com/office/powerpoint/2010/main" val="123460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Robins, S. (2015, July 10). </a:t>
            </a:r>
            <a:r>
              <a:rPr lang="en-US" i="0" dirty="0"/>
              <a:t>Teacherless online classroom - Discussion bored (sic). [Video].</a:t>
            </a:r>
            <a:r>
              <a:rPr lang="en-US" dirty="0"/>
              <a:t>YouTube. </a:t>
            </a:r>
            <a:r>
              <a:rPr lang="en-US" u="sng" dirty="0">
                <a:solidFill>
                  <a:srgbClr val="5D94C1"/>
                </a:solidFill>
                <a:uFill>
                  <a:solidFill>
                    <a:srgbClr val="5D94C1"/>
                  </a:solidFill>
                </a:uFill>
                <a:hlinkClick r:id="rId3"/>
              </a:rPr>
              <a:t>https://www.youtube.com/watch?v=oqVTr8MZicQ&amp;feature=emb_title</a:t>
            </a:r>
            <a:r>
              <a:rPr lang="en-US" dirty="0"/>
              <a:t> </a:t>
            </a:r>
          </a:p>
          <a:p>
            <a:endParaRPr lang="en-US" dirty="0"/>
          </a:p>
          <a:p>
            <a:endParaRPr lang="en-US" dirty="0"/>
          </a:p>
        </p:txBody>
      </p:sp>
    </p:spTree>
    <p:extLst>
      <p:ext uri="{BB962C8B-B14F-4D97-AF65-F5344CB8AC3E}">
        <p14:creationId xmlns:p14="http://schemas.microsoft.com/office/powerpoint/2010/main" val="2884696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7" Type="http://schemas.openxmlformats.org/officeDocument/2006/relationships/hyperlink" Target="https://learn.k20center.ou.edu/strategy/5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learn.k20center.ou.edu/strategy/141" TargetMode="External"/><Relationship Id="rId5" Type="http://schemas.openxmlformats.org/officeDocument/2006/relationships/hyperlink" Target="https://learn.k20center.ou.edu/strategy/197" TargetMode="External"/><Relationship Id="rId4" Type="http://schemas.openxmlformats.org/officeDocument/2006/relationships/hyperlink" Target="https://learn.k20center.ou.edu/strategy/10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ordclouds.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35miYK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professional-learning/1203/I-Think-We-Think-Graphic-Organizer.docx?rev=13550"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learn.k20center.ou.edu/strategy/122" TargetMode="External"/><Relationship Id="rId3" Type="http://schemas.openxmlformats.org/officeDocument/2006/relationships/hyperlink" Target="https://www.hedgerhumor.com/a-tale-of-two-zooms/" TargetMode="External"/><Relationship Id="rId7" Type="http://schemas.openxmlformats.org/officeDocument/2006/relationships/hyperlink" Target="https://learn.k20center.ou.edu/strategy/141" TargetMode="External"/><Relationship Id="rId12" Type="http://schemas.openxmlformats.org/officeDocument/2006/relationships/hyperlink" Target="https://www.edsurge.com/news/2020-10-01-sudden-shift-to-online-learning-revealed-gaps-in-digital-literacy-study-find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learn.k20center.ou.edu/strategy/50" TargetMode="External"/><Relationship Id="rId11" Type="http://schemas.openxmlformats.org/officeDocument/2006/relationships/hyperlink" Target="https://www.youtube.com/watch?v=oqVTr8MZicQ&amp;feature=youtu.be" TargetMode="External"/><Relationship Id="rId5" Type="http://schemas.openxmlformats.org/officeDocument/2006/relationships/hyperlink" Target="https://learn.k20center.ou.edu/strategy/103" TargetMode="External"/><Relationship Id="rId10" Type="http://schemas.openxmlformats.org/officeDocument/2006/relationships/hyperlink" Target="https://www.facultyfocus.com/articles/online-education/research-tells-us-online-discussion/" TargetMode="External"/><Relationship Id="rId4" Type="http://schemas.openxmlformats.org/officeDocument/2006/relationships/hyperlink" Target="https://learn.k20center.ou.edu/strategy/197" TargetMode="External"/><Relationship Id="rId9" Type="http://schemas.openxmlformats.org/officeDocument/2006/relationships/hyperlink" Target="https://www.youtube.com/watch?v=ERt_L_QURW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ideo" Target="https://www.youtube.com/embed/oqVTr8MZicQ?feature=oembed" TargetMode="External"/><Relationship Id="rId5" Type="http://schemas.openxmlformats.org/officeDocument/2006/relationships/image" Target="../media/image10.jpeg"/><Relationship Id="rId4" Type="http://schemas.openxmlformats.org/officeDocument/2006/relationships/hyperlink" Target="https://www.youtube.com/watch?v=oqVTr8MZic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it.ly/GroupStrategySlid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85EB6-1BEE-D398-C92B-E4646E837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9889D-EFA3-2743-6AF2-8C50F893C99A}"/>
              </a:ext>
            </a:extLst>
          </p:cNvPr>
          <p:cNvSpPr>
            <a:spLocks noGrp="1"/>
          </p:cNvSpPr>
          <p:nvPr>
            <p:ph type="title"/>
          </p:nvPr>
        </p:nvSpPr>
        <p:spPr/>
        <p:txBody>
          <a:bodyPr rtlCol="0">
            <a:normAutofit/>
          </a:bodyPr>
          <a:lstStyle/>
          <a:p>
            <a:pPr fontAlgn="auto">
              <a:spcAft>
                <a:spcPts val="0"/>
              </a:spcAft>
              <a:defRPr/>
            </a:pPr>
            <a:r>
              <a:rPr lang="en-US" dirty="0"/>
              <a:t>Group Strategies</a:t>
            </a:r>
          </a:p>
        </p:txBody>
      </p:sp>
      <p:sp>
        <p:nvSpPr>
          <p:cNvPr id="25602" name="Content Placeholder 2">
            <a:extLst>
              <a:ext uri="{FF2B5EF4-FFF2-40B4-BE49-F238E27FC236}">
                <a16:creationId xmlns:a16="http://schemas.microsoft.com/office/drawing/2014/main" id="{42176D57-77F7-1C3D-8104-853235A12656}"/>
              </a:ext>
            </a:extLst>
          </p:cNvPr>
          <p:cNvSpPr>
            <a:spLocks noGrp="1" noChangeArrowheads="1"/>
          </p:cNvSpPr>
          <p:nvPr>
            <p:ph idx="4294967295"/>
          </p:nvPr>
        </p:nvSpPr>
        <p:spPr/>
        <p:txBody>
          <a:bodyPr/>
          <a:lstStyle/>
          <a:p>
            <a:r>
              <a:rPr lang="en-US" altLang="en-US" sz="1800" dirty="0"/>
              <a:t>Break into four groups (or more, if needed).</a:t>
            </a:r>
          </a:p>
          <a:p>
            <a:r>
              <a:rPr lang="en-US" altLang="en-US" sz="1800" dirty="0"/>
              <a:t>Select one of the four strategies to explore. </a:t>
            </a:r>
          </a:p>
          <a:p>
            <a:r>
              <a:rPr lang="en-US" altLang="en-US" sz="1800" dirty="0"/>
              <a:t>Use the </a:t>
            </a:r>
            <a:r>
              <a:rPr lang="en-US" altLang="en-US" sz="1800" dirty="0">
                <a:hlinkClick r:id="rId3"/>
              </a:rPr>
              <a:t>video</a:t>
            </a:r>
            <a:r>
              <a:rPr lang="en-US" altLang="en-US" sz="1800" dirty="0"/>
              <a:t> as your text.</a:t>
            </a:r>
          </a:p>
          <a:p>
            <a:r>
              <a:rPr lang="en-US" altLang="en-US" sz="1800" dirty="0"/>
              <a:t>Use the linked Group Strategy Slides below to complete the activities associated with your strategy.</a:t>
            </a:r>
          </a:p>
          <a:p>
            <a:pPr lvl="1"/>
            <a:r>
              <a:rPr lang="en-US" altLang="en-US" sz="1800" dirty="0"/>
              <a:t>Group 1: </a:t>
            </a:r>
            <a:r>
              <a:rPr lang="en-US" altLang="en-US" sz="1800" dirty="0">
                <a:hlinkClick r:id="rId4"/>
              </a:rPr>
              <a:t>Collaborative Word Cloud</a:t>
            </a:r>
            <a:r>
              <a:rPr lang="en-US" altLang="en-US" sz="1800" dirty="0"/>
              <a:t> (Slides 1-4)</a:t>
            </a:r>
          </a:p>
          <a:p>
            <a:pPr lvl="1"/>
            <a:r>
              <a:rPr lang="en-US" altLang="en-US" sz="1800" dirty="0"/>
              <a:t>Group 2: </a:t>
            </a:r>
            <a:r>
              <a:rPr lang="en-US" altLang="en-US" sz="1800" dirty="0">
                <a:hlinkClick r:id="rId5"/>
              </a:rPr>
              <a:t>Chalk Talk</a:t>
            </a:r>
            <a:r>
              <a:rPr lang="en-US" altLang="en-US" sz="1800" dirty="0"/>
              <a:t> (Slides 5-8)</a:t>
            </a:r>
          </a:p>
          <a:p>
            <a:pPr lvl="1"/>
            <a:r>
              <a:rPr lang="en-US" altLang="en-US" sz="1800" dirty="0"/>
              <a:t>Group 3: </a:t>
            </a:r>
            <a:r>
              <a:rPr lang="en-US" altLang="en-US" sz="1800" dirty="0">
                <a:hlinkClick r:id="rId6"/>
              </a:rPr>
              <a:t>I Think/We Think</a:t>
            </a:r>
            <a:r>
              <a:rPr lang="en-US" altLang="en-US" sz="1800" dirty="0"/>
              <a:t> (Slides 9-11)</a:t>
            </a:r>
          </a:p>
          <a:p>
            <a:pPr lvl="1"/>
            <a:r>
              <a:rPr lang="en-US" altLang="en-US" sz="1800" dirty="0"/>
              <a:t>Group 4: </a:t>
            </a:r>
            <a:r>
              <a:rPr lang="en-US" altLang="en-US" sz="1800" dirty="0">
                <a:hlinkClick r:id="rId7"/>
              </a:rPr>
              <a:t>First Turn/Last Turn</a:t>
            </a:r>
            <a:r>
              <a:rPr lang="en-US" altLang="en-US" sz="1800" dirty="0"/>
              <a:t> (Slides 12-13)</a:t>
            </a:r>
          </a:p>
          <a:p>
            <a:r>
              <a:rPr lang="en-US" altLang="en-US" sz="1800" dirty="0"/>
              <a:t>Share out with full group when activities have been completed.</a:t>
            </a:r>
          </a:p>
        </p:txBody>
      </p:sp>
    </p:spTree>
    <p:extLst>
      <p:ext uri="{BB962C8B-B14F-4D97-AF65-F5344CB8AC3E}">
        <p14:creationId xmlns:p14="http://schemas.microsoft.com/office/powerpoint/2010/main" val="93831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03016-6BEA-1244-A371-AB4DAF620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6BB82-FD60-3AC9-073D-7C9568C488D1}"/>
              </a:ext>
            </a:extLst>
          </p:cNvPr>
          <p:cNvSpPr>
            <a:spLocks noGrp="1"/>
          </p:cNvSpPr>
          <p:nvPr>
            <p:ph type="title"/>
          </p:nvPr>
        </p:nvSpPr>
        <p:spPr/>
        <p:txBody>
          <a:bodyPr rtlCol="0">
            <a:normAutofit/>
          </a:bodyPr>
          <a:lstStyle/>
          <a:p>
            <a:pPr fontAlgn="auto">
              <a:spcAft>
                <a:spcPts val="0"/>
              </a:spcAft>
              <a:defRPr/>
            </a:pPr>
            <a:r>
              <a:rPr lang="en-US" dirty="0"/>
              <a:t>Collaborative Word Cloud Steps</a:t>
            </a:r>
          </a:p>
        </p:txBody>
      </p:sp>
      <p:sp>
        <p:nvSpPr>
          <p:cNvPr id="25602" name="Content Placeholder 2">
            <a:extLst>
              <a:ext uri="{FF2B5EF4-FFF2-40B4-BE49-F238E27FC236}">
                <a16:creationId xmlns:a16="http://schemas.microsoft.com/office/drawing/2014/main" id="{67F98935-B314-03ED-8B9D-9F4775B95CBD}"/>
              </a:ext>
            </a:extLst>
          </p:cNvPr>
          <p:cNvSpPr>
            <a:spLocks noGrp="1" noChangeArrowheads="1"/>
          </p:cNvSpPr>
          <p:nvPr>
            <p:ph idx="4294967295"/>
          </p:nvPr>
        </p:nvSpPr>
        <p:spPr/>
        <p:txBody>
          <a:bodyPr/>
          <a:lstStyle/>
          <a:p>
            <a:pPr>
              <a:spcBef>
                <a:spcPts val="0"/>
              </a:spcBef>
            </a:pPr>
            <a:r>
              <a:rPr lang="en-US" altLang="en-US" sz="1600" dirty="0"/>
              <a:t>Choose one person to scribe for the group. </a:t>
            </a:r>
          </a:p>
          <a:p>
            <a:pPr>
              <a:spcBef>
                <a:spcPts val="0"/>
              </a:spcBef>
            </a:pPr>
            <a:r>
              <a:rPr lang="en-US" altLang="en-US" sz="1600" dirty="0"/>
              <a:t>Go to </a:t>
            </a:r>
            <a:r>
              <a:rPr lang="en-US" altLang="en-US" sz="1600" dirty="0">
                <a:hlinkClick r:id="rId3"/>
              </a:rPr>
              <a:t>https://www.wordclouds.com/</a:t>
            </a:r>
            <a:r>
              <a:rPr lang="en-US" altLang="en-US" sz="1600" dirty="0"/>
              <a:t> (or a similar word cloud creator). </a:t>
            </a:r>
          </a:p>
          <a:p>
            <a:pPr>
              <a:spcBef>
                <a:spcPts val="0"/>
              </a:spcBef>
            </a:pPr>
            <a:r>
              <a:rPr lang="en-US" altLang="en-US" sz="1600" dirty="0"/>
              <a:t>Have the scribe share their screen. </a:t>
            </a:r>
          </a:p>
          <a:p>
            <a:pPr>
              <a:spcBef>
                <a:spcPts val="0"/>
              </a:spcBef>
            </a:pPr>
            <a:r>
              <a:rPr lang="en-US" altLang="en-US" sz="1600" dirty="0"/>
              <a:t>To share a screen, click the GREEN “Share Screen” button at the bottom of the Zoom screen.</a:t>
            </a:r>
          </a:p>
          <a:p>
            <a:pPr>
              <a:spcBef>
                <a:spcPts val="0"/>
              </a:spcBef>
            </a:pPr>
            <a:r>
              <a:rPr lang="en-US" altLang="en-US" sz="1600" dirty="0"/>
              <a:t>Invite each person to choose a word or phrase that summarizes or responds to the reading.</a:t>
            </a:r>
          </a:p>
          <a:p>
            <a:pPr>
              <a:spcBef>
                <a:spcPts val="0"/>
              </a:spcBef>
            </a:pPr>
            <a:r>
              <a:rPr lang="en-US" altLang="en-US" sz="1600" dirty="0"/>
              <a:t>Scribe will type words into the word cloud by clicking on “Wizard” and clicking “Type or paste text.”</a:t>
            </a:r>
          </a:p>
          <a:p>
            <a:pPr>
              <a:spcBef>
                <a:spcPts val="0"/>
              </a:spcBef>
            </a:pPr>
            <a:r>
              <a:rPr lang="en-US" altLang="en-US" sz="1600" dirty="0"/>
              <a:t>Scribe will select “Apply,” creating the word cloud. </a:t>
            </a:r>
          </a:p>
          <a:p>
            <a:pPr>
              <a:spcBef>
                <a:spcPts val="0"/>
              </a:spcBef>
            </a:pPr>
            <a:r>
              <a:rPr lang="en-US" altLang="en-US" sz="1600" dirty="0"/>
              <a:t>Save word cloud by selecting “File;” then “Save as image.” The image can be saved as a JPEG or PNG to be added to the slide.</a:t>
            </a:r>
          </a:p>
          <a:p>
            <a:pPr>
              <a:spcBef>
                <a:spcPts val="0"/>
              </a:spcBef>
            </a:pPr>
            <a:r>
              <a:rPr lang="en-US" altLang="en-US" sz="1600" dirty="0"/>
              <a:t>Finally, choose a reporter to share out about this strategy to the whole group.</a:t>
            </a:r>
          </a:p>
          <a:p>
            <a:pPr>
              <a:spcBef>
                <a:spcPts val="0"/>
              </a:spcBef>
            </a:pPr>
            <a:endParaRPr lang="en-US" altLang="en-US" sz="1600" dirty="0"/>
          </a:p>
        </p:txBody>
      </p:sp>
      <p:pic>
        <p:nvPicPr>
          <p:cNvPr id="4" name="Picture 3">
            <a:extLst>
              <a:ext uri="{FF2B5EF4-FFF2-40B4-BE49-F238E27FC236}">
                <a16:creationId xmlns:a16="http://schemas.microsoft.com/office/drawing/2014/main" id="{7E0BBE30-7BE7-4DCF-550A-AF139102AF97}"/>
              </a:ext>
            </a:extLst>
          </p:cNvPr>
          <p:cNvPicPr>
            <a:picLocks noChangeAspect="1"/>
          </p:cNvPicPr>
          <p:nvPr/>
        </p:nvPicPr>
        <p:blipFill>
          <a:blip r:embed="rId4"/>
          <a:stretch>
            <a:fillRect/>
          </a:stretch>
        </p:blipFill>
        <p:spPr>
          <a:xfrm>
            <a:off x="6834466" y="210533"/>
            <a:ext cx="1870399" cy="1870399"/>
          </a:xfrm>
          <a:prstGeom prst="rect">
            <a:avLst/>
          </a:prstGeom>
        </p:spPr>
      </p:pic>
    </p:spTree>
    <p:extLst>
      <p:ext uri="{BB962C8B-B14F-4D97-AF65-F5344CB8AC3E}">
        <p14:creationId xmlns:p14="http://schemas.microsoft.com/office/powerpoint/2010/main" val="319544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5E83-315C-4EAA-04C6-EEB7FC48E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4BF78-E88D-DF67-9D1E-A67725F0FDB4}"/>
              </a:ext>
            </a:extLst>
          </p:cNvPr>
          <p:cNvSpPr>
            <a:spLocks noGrp="1"/>
          </p:cNvSpPr>
          <p:nvPr>
            <p:ph type="title"/>
          </p:nvPr>
        </p:nvSpPr>
        <p:spPr/>
        <p:txBody>
          <a:bodyPr rtlCol="0">
            <a:normAutofit/>
          </a:bodyPr>
          <a:lstStyle/>
          <a:p>
            <a:pPr fontAlgn="auto">
              <a:spcAft>
                <a:spcPts val="0"/>
              </a:spcAft>
              <a:defRPr/>
            </a:pPr>
            <a:r>
              <a:rPr lang="en-US" dirty="0"/>
              <a:t>Collaborative Word Clouds</a:t>
            </a:r>
          </a:p>
        </p:txBody>
      </p:sp>
      <p:sp>
        <p:nvSpPr>
          <p:cNvPr id="25602" name="Content Placeholder 2">
            <a:extLst>
              <a:ext uri="{FF2B5EF4-FFF2-40B4-BE49-F238E27FC236}">
                <a16:creationId xmlns:a16="http://schemas.microsoft.com/office/drawing/2014/main" id="{174C2D79-F4B2-AED0-866D-44D1D5B2DDE6}"/>
              </a:ext>
            </a:extLst>
          </p:cNvPr>
          <p:cNvSpPr>
            <a:spLocks noGrp="1" noChangeArrowheads="1"/>
          </p:cNvSpPr>
          <p:nvPr>
            <p:ph idx="4294967295"/>
          </p:nvPr>
        </p:nvSpPr>
        <p:spPr/>
        <p:txBody>
          <a:bodyPr/>
          <a:lstStyle/>
          <a:p>
            <a:pPr marL="64008" indent="0">
              <a:buNone/>
            </a:pPr>
            <a:r>
              <a:rPr lang="en-US" altLang="en-US" sz="2200" dirty="0"/>
              <a:t>Synchronous Settings</a:t>
            </a:r>
          </a:p>
          <a:p>
            <a:r>
              <a:rPr lang="en-US" altLang="en-US" sz="2200" dirty="0"/>
              <a:t>Whole group or breakout rooms</a:t>
            </a:r>
          </a:p>
          <a:p>
            <a:r>
              <a:rPr lang="en-US" altLang="en-US" sz="2200" dirty="0"/>
              <a:t>Build in processing time </a:t>
            </a:r>
          </a:p>
          <a:p>
            <a:r>
              <a:rPr lang="en-US" altLang="en-US" sz="2200" dirty="0"/>
              <a:t>Practice your chosen generator</a:t>
            </a:r>
          </a:p>
          <a:p>
            <a:pPr marL="64008" indent="0">
              <a:buNone/>
            </a:pPr>
            <a:r>
              <a:rPr lang="en-US" altLang="en-US" sz="2200" dirty="0"/>
              <a:t>Asynchronous Settings</a:t>
            </a:r>
          </a:p>
          <a:p>
            <a:r>
              <a:rPr lang="en-US" altLang="en-US" sz="2200" dirty="0"/>
              <a:t>Students post word in chat, Google Form, Doc</a:t>
            </a:r>
          </a:p>
          <a:p>
            <a:r>
              <a:rPr lang="en-US" altLang="en-US" sz="2200" dirty="0"/>
              <a:t>Share teacher-generated word cloud</a:t>
            </a:r>
          </a:p>
          <a:p>
            <a:r>
              <a:rPr lang="en-US" altLang="en-US" sz="2200" dirty="0"/>
              <a:t>Discussion board reflection</a:t>
            </a:r>
          </a:p>
        </p:txBody>
      </p:sp>
      <p:pic>
        <p:nvPicPr>
          <p:cNvPr id="3" name="Picture 2">
            <a:extLst>
              <a:ext uri="{FF2B5EF4-FFF2-40B4-BE49-F238E27FC236}">
                <a16:creationId xmlns:a16="http://schemas.microsoft.com/office/drawing/2014/main" id="{158F6CC7-5A45-FC32-9AB5-9073994C64BA}"/>
              </a:ext>
            </a:extLst>
          </p:cNvPr>
          <p:cNvPicPr>
            <a:picLocks noChangeAspect="1"/>
          </p:cNvPicPr>
          <p:nvPr/>
        </p:nvPicPr>
        <p:blipFill>
          <a:blip r:embed="rId3"/>
          <a:stretch>
            <a:fillRect/>
          </a:stretch>
        </p:blipFill>
        <p:spPr>
          <a:xfrm>
            <a:off x="5375461" y="590413"/>
            <a:ext cx="3190315" cy="3190315"/>
          </a:xfrm>
          <a:prstGeom prst="rect">
            <a:avLst/>
          </a:prstGeom>
        </p:spPr>
      </p:pic>
    </p:spTree>
    <p:extLst>
      <p:ext uri="{BB962C8B-B14F-4D97-AF65-F5344CB8AC3E}">
        <p14:creationId xmlns:p14="http://schemas.microsoft.com/office/powerpoint/2010/main" val="269574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BC0D6-4A48-74ED-4057-BCD46BD55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E6DCA-DDB7-4AAB-02C3-B8089BDC8DFB}"/>
              </a:ext>
            </a:extLst>
          </p:cNvPr>
          <p:cNvSpPr>
            <a:spLocks noGrp="1"/>
          </p:cNvSpPr>
          <p:nvPr>
            <p:ph type="title"/>
          </p:nvPr>
        </p:nvSpPr>
        <p:spPr/>
        <p:txBody>
          <a:bodyPr rtlCol="0">
            <a:normAutofit/>
          </a:bodyPr>
          <a:lstStyle/>
          <a:p>
            <a:pPr fontAlgn="auto">
              <a:spcAft>
                <a:spcPts val="0"/>
              </a:spcAft>
              <a:defRPr/>
            </a:pPr>
            <a:r>
              <a:rPr lang="en-US" dirty="0"/>
              <a:t>Chalk Talk Steps</a:t>
            </a:r>
          </a:p>
        </p:txBody>
      </p:sp>
      <p:sp>
        <p:nvSpPr>
          <p:cNvPr id="25602" name="Content Placeholder 2">
            <a:extLst>
              <a:ext uri="{FF2B5EF4-FFF2-40B4-BE49-F238E27FC236}">
                <a16:creationId xmlns:a16="http://schemas.microsoft.com/office/drawing/2014/main" id="{1D717581-E65D-7BD8-C1E2-3A9E125DF3F0}"/>
              </a:ext>
            </a:extLst>
          </p:cNvPr>
          <p:cNvSpPr>
            <a:spLocks noGrp="1" noChangeArrowheads="1"/>
          </p:cNvSpPr>
          <p:nvPr>
            <p:ph idx="4294967295"/>
          </p:nvPr>
        </p:nvSpPr>
        <p:spPr/>
        <p:txBody>
          <a:bodyPr/>
          <a:lstStyle/>
          <a:p>
            <a:pPr>
              <a:spcBef>
                <a:spcPts val="0"/>
              </a:spcBef>
            </a:pPr>
            <a:r>
              <a:rPr lang="en-US" altLang="en-US" sz="1600" dirty="0"/>
              <a:t>Chalk talk is silent discussion strategy.</a:t>
            </a:r>
          </a:p>
          <a:p>
            <a:pPr>
              <a:spcBef>
                <a:spcPts val="0"/>
              </a:spcBef>
            </a:pPr>
            <a:r>
              <a:rPr lang="en-US" altLang="en-US" sz="1600" dirty="0"/>
              <a:t>Go to the slide labeled “Chalk Talk:” </a:t>
            </a:r>
            <a:r>
              <a:rPr lang="en-US" altLang="en-US" sz="1600" dirty="0">
                <a:hlinkClick r:id="rId3"/>
              </a:rPr>
              <a:t>https://bit.ly/35miYK1</a:t>
            </a:r>
            <a:r>
              <a:rPr lang="en-US" altLang="en-US" sz="1600" dirty="0"/>
              <a:t> </a:t>
            </a:r>
          </a:p>
          <a:p>
            <a:pPr>
              <a:spcBef>
                <a:spcPts val="0"/>
              </a:spcBef>
            </a:pPr>
            <a:r>
              <a:rPr lang="en-US" altLang="en-US" sz="1600" dirty="0"/>
              <a:t>Read the discussion prompt. </a:t>
            </a:r>
          </a:p>
          <a:p>
            <a:pPr>
              <a:spcBef>
                <a:spcPts val="0"/>
              </a:spcBef>
            </a:pPr>
            <a:r>
              <a:rPr lang="en-US" sz="1600" dirty="0"/>
              <a:t>Make a copy of the sticky note by right clicking on the note. </a:t>
            </a:r>
          </a:p>
          <a:p>
            <a:pPr lvl="1">
              <a:spcBef>
                <a:spcPts val="0"/>
              </a:spcBef>
            </a:pPr>
            <a:r>
              <a:rPr lang="en-US" sz="1400" dirty="0"/>
              <a:t>A box will pop up with options. </a:t>
            </a:r>
          </a:p>
          <a:p>
            <a:pPr lvl="1">
              <a:spcBef>
                <a:spcPts val="0"/>
              </a:spcBef>
            </a:pPr>
            <a:r>
              <a:rPr lang="en-US" sz="1400" dirty="0"/>
              <a:t>Choose “Copy.” </a:t>
            </a:r>
          </a:p>
          <a:p>
            <a:pPr lvl="1">
              <a:spcBef>
                <a:spcPts val="0"/>
              </a:spcBef>
            </a:pPr>
            <a:r>
              <a:rPr lang="en-US" sz="1400" dirty="0"/>
              <a:t>Click elsewhere on the slide. </a:t>
            </a:r>
          </a:p>
          <a:p>
            <a:pPr lvl="1">
              <a:spcBef>
                <a:spcPts val="0"/>
              </a:spcBef>
            </a:pPr>
            <a:r>
              <a:rPr lang="en-US" sz="1400" dirty="0"/>
              <a:t>Right click again to access options. </a:t>
            </a:r>
          </a:p>
          <a:p>
            <a:pPr lvl="1">
              <a:spcBef>
                <a:spcPts val="0"/>
              </a:spcBef>
            </a:pPr>
            <a:r>
              <a:rPr lang="en-US" sz="1400" dirty="0"/>
              <a:t>Click “Paste.” </a:t>
            </a:r>
          </a:p>
          <a:p>
            <a:pPr lvl="1">
              <a:spcBef>
                <a:spcPts val="0"/>
              </a:spcBef>
            </a:pPr>
            <a:r>
              <a:rPr lang="en-US" sz="1400" dirty="0"/>
              <a:t>A new sticky note should appear.  </a:t>
            </a:r>
            <a:endParaRPr lang="en-US" altLang="en-US" sz="1400" dirty="0"/>
          </a:p>
          <a:p>
            <a:pPr>
              <a:spcBef>
                <a:spcPts val="0"/>
              </a:spcBef>
            </a:pPr>
            <a:r>
              <a:rPr lang="en-US" sz="1600" dirty="0"/>
              <a:t>Type your response on the sticky note. </a:t>
            </a:r>
          </a:p>
          <a:p>
            <a:pPr>
              <a:spcBef>
                <a:spcPts val="0"/>
              </a:spcBef>
            </a:pPr>
            <a:r>
              <a:rPr lang="en-US" sz="1600" dirty="0"/>
              <a:t>Click on note to place it on the board where it will not be blocking others’ responses.</a:t>
            </a:r>
          </a:p>
          <a:p>
            <a:pPr>
              <a:spcBef>
                <a:spcPts val="0"/>
              </a:spcBef>
            </a:pPr>
            <a:r>
              <a:rPr lang="en-US" sz="1600" dirty="0"/>
              <a:t>Take a moment to read other responses.  </a:t>
            </a:r>
          </a:p>
          <a:p>
            <a:pPr>
              <a:spcBef>
                <a:spcPts val="0"/>
              </a:spcBef>
            </a:pPr>
            <a:r>
              <a:rPr lang="en-US" sz="1600" dirty="0"/>
              <a:t>Use link to access sample strategy: </a:t>
            </a:r>
            <a:r>
              <a:rPr lang="en-US" sz="1600" dirty="0">
                <a:hlinkClick r:id="rId3"/>
              </a:rPr>
              <a:t>https://bit.ly/35miYK1</a:t>
            </a:r>
            <a:r>
              <a:rPr lang="en-US" sz="1600" dirty="0"/>
              <a:t> </a:t>
            </a:r>
          </a:p>
        </p:txBody>
      </p:sp>
      <p:pic>
        <p:nvPicPr>
          <p:cNvPr id="4" name="Picture 3">
            <a:extLst>
              <a:ext uri="{FF2B5EF4-FFF2-40B4-BE49-F238E27FC236}">
                <a16:creationId xmlns:a16="http://schemas.microsoft.com/office/drawing/2014/main" id="{7AF69FD6-474F-7ABB-D871-BFF7F448B836}"/>
              </a:ext>
            </a:extLst>
          </p:cNvPr>
          <p:cNvPicPr>
            <a:picLocks noChangeAspect="1"/>
          </p:cNvPicPr>
          <p:nvPr/>
        </p:nvPicPr>
        <p:blipFill>
          <a:blip r:embed="rId4"/>
          <a:stretch>
            <a:fillRect/>
          </a:stretch>
        </p:blipFill>
        <p:spPr>
          <a:xfrm>
            <a:off x="6471398" y="447117"/>
            <a:ext cx="2218764" cy="2218764"/>
          </a:xfrm>
          <a:prstGeom prst="rect">
            <a:avLst/>
          </a:prstGeom>
        </p:spPr>
      </p:pic>
    </p:spTree>
    <p:extLst>
      <p:ext uri="{BB962C8B-B14F-4D97-AF65-F5344CB8AC3E}">
        <p14:creationId xmlns:p14="http://schemas.microsoft.com/office/powerpoint/2010/main" val="407225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BAFF-646C-E46A-EDC5-F08A157CD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E9F0F-7B42-9D46-2461-895E20D2032C}"/>
              </a:ext>
            </a:extLst>
          </p:cNvPr>
          <p:cNvSpPr>
            <a:spLocks noGrp="1"/>
          </p:cNvSpPr>
          <p:nvPr>
            <p:ph type="title"/>
          </p:nvPr>
        </p:nvSpPr>
        <p:spPr/>
        <p:txBody>
          <a:bodyPr rtlCol="0">
            <a:normAutofit/>
          </a:bodyPr>
          <a:lstStyle/>
          <a:p>
            <a:pPr fontAlgn="auto">
              <a:spcAft>
                <a:spcPts val="0"/>
              </a:spcAft>
              <a:defRPr/>
            </a:pPr>
            <a:r>
              <a:rPr lang="en-US" dirty="0"/>
              <a:t>Chalk Talk</a:t>
            </a:r>
          </a:p>
        </p:txBody>
      </p:sp>
      <p:sp>
        <p:nvSpPr>
          <p:cNvPr id="25602" name="Content Placeholder 2">
            <a:extLst>
              <a:ext uri="{FF2B5EF4-FFF2-40B4-BE49-F238E27FC236}">
                <a16:creationId xmlns:a16="http://schemas.microsoft.com/office/drawing/2014/main" id="{D1F76766-9E02-35FD-F2CB-1E1641C760B7}"/>
              </a:ext>
            </a:extLst>
          </p:cNvPr>
          <p:cNvSpPr>
            <a:spLocks noGrp="1" noChangeArrowheads="1"/>
          </p:cNvSpPr>
          <p:nvPr>
            <p:ph idx="4294967295"/>
          </p:nvPr>
        </p:nvSpPr>
        <p:spPr/>
        <p:txBody>
          <a:bodyPr/>
          <a:lstStyle/>
          <a:p>
            <a:pPr marL="64008" indent="0">
              <a:buNone/>
            </a:pPr>
            <a:r>
              <a:rPr lang="en-US" altLang="en-US" sz="2200" dirty="0"/>
              <a:t>Synchronous Settings</a:t>
            </a:r>
          </a:p>
          <a:p>
            <a:r>
              <a:rPr lang="en-US" altLang="en-US" sz="2200" dirty="0"/>
              <a:t>Whole group or breakout rooms</a:t>
            </a:r>
          </a:p>
          <a:p>
            <a:r>
              <a:rPr lang="en-US" altLang="en-US" sz="2200" dirty="0"/>
              <a:t>Number of prompts or questions</a:t>
            </a:r>
          </a:p>
          <a:p>
            <a:r>
              <a:rPr lang="en-US" altLang="en-US" sz="2200" dirty="0"/>
              <a:t>Build in reflection time at the end</a:t>
            </a:r>
          </a:p>
          <a:p>
            <a:pPr marL="64008" indent="0">
              <a:buNone/>
            </a:pPr>
            <a:r>
              <a:rPr lang="en-US" altLang="en-US" sz="2200" dirty="0"/>
              <a:t>Asynchronous Settings</a:t>
            </a:r>
          </a:p>
          <a:p>
            <a:r>
              <a:rPr lang="en-US" altLang="en-US" sz="2200" dirty="0"/>
              <a:t>Avoid the “required responses” trap</a:t>
            </a:r>
          </a:p>
          <a:p>
            <a:r>
              <a:rPr lang="en-US" altLang="en-US" sz="2200" dirty="0"/>
              <a:t>Alternatives to whole-group reflection</a:t>
            </a:r>
          </a:p>
        </p:txBody>
      </p:sp>
      <p:pic>
        <p:nvPicPr>
          <p:cNvPr id="4" name="Picture 3">
            <a:extLst>
              <a:ext uri="{FF2B5EF4-FFF2-40B4-BE49-F238E27FC236}">
                <a16:creationId xmlns:a16="http://schemas.microsoft.com/office/drawing/2014/main" id="{5191A803-5139-12C8-3B6B-5FC921F17D6F}"/>
              </a:ext>
            </a:extLst>
          </p:cNvPr>
          <p:cNvPicPr>
            <a:picLocks noChangeAspect="1"/>
          </p:cNvPicPr>
          <p:nvPr/>
        </p:nvPicPr>
        <p:blipFill>
          <a:blip r:embed="rId3"/>
          <a:stretch>
            <a:fillRect/>
          </a:stretch>
        </p:blipFill>
        <p:spPr>
          <a:xfrm>
            <a:off x="5873931" y="1168042"/>
            <a:ext cx="2790050" cy="2790050"/>
          </a:xfrm>
          <a:prstGeom prst="rect">
            <a:avLst/>
          </a:prstGeom>
        </p:spPr>
      </p:pic>
    </p:spTree>
    <p:extLst>
      <p:ext uri="{BB962C8B-B14F-4D97-AF65-F5344CB8AC3E}">
        <p14:creationId xmlns:p14="http://schemas.microsoft.com/office/powerpoint/2010/main" val="337846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CA7C-DEB1-903E-61A9-AD9711B50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3DBD6-16EB-FD7F-8F4C-3E9A7F8E6F22}"/>
              </a:ext>
            </a:extLst>
          </p:cNvPr>
          <p:cNvSpPr>
            <a:spLocks noGrp="1"/>
          </p:cNvSpPr>
          <p:nvPr>
            <p:ph type="title"/>
          </p:nvPr>
        </p:nvSpPr>
        <p:spPr/>
        <p:txBody>
          <a:bodyPr rtlCol="0">
            <a:normAutofit/>
          </a:bodyPr>
          <a:lstStyle/>
          <a:p>
            <a:pPr fontAlgn="auto">
              <a:spcAft>
                <a:spcPts val="0"/>
              </a:spcAft>
              <a:defRPr/>
            </a:pPr>
            <a:r>
              <a:rPr lang="en-US" dirty="0"/>
              <a:t>I Think/We Think Steps</a:t>
            </a:r>
          </a:p>
        </p:txBody>
      </p:sp>
      <p:sp>
        <p:nvSpPr>
          <p:cNvPr id="25602" name="Content Placeholder 2">
            <a:extLst>
              <a:ext uri="{FF2B5EF4-FFF2-40B4-BE49-F238E27FC236}">
                <a16:creationId xmlns:a16="http://schemas.microsoft.com/office/drawing/2014/main" id="{49B0F54B-D585-BBBE-25DB-5FFB0AB2EC80}"/>
              </a:ext>
            </a:extLst>
          </p:cNvPr>
          <p:cNvSpPr>
            <a:spLocks noGrp="1" noChangeArrowheads="1"/>
          </p:cNvSpPr>
          <p:nvPr>
            <p:ph idx="4294967295"/>
          </p:nvPr>
        </p:nvSpPr>
        <p:spPr/>
        <p:txBody>
          <a:bodyPr/>
          <a:lstStyle/>
          <a:p>
            <a:r>
              <a:rPr lang="en-US" altLang="en-US" sz="1800" dirty="0"/>
              <a:t>I Think/We Think is a two-part strategy. </a:t>
            </a:r>
          </a:p>
          <a:p>
            <a:r>
              <a:rPr lang="en-US" altLang="en-US" sz="1800" dirty="0">
                <a:hlinkClick r:id="rId3"/>
              </a:rPr>
              <a:t>Open up the linked graphic organizer.</a:t>
            </a:r>
            <a:endParaRPr lang="en-US" altLang="en-US" sz="1800" dirty="0"/>
          </a:p>
          <a:p>
            <a:r>
              <a:rPr lang="en-US" altLang="en-US" sz="1800" dirty="0"/>
              <a:t>Complete the section labeled “I Think” by typing in your response to the prompt.</a:t>
            </a:r>
          </a:p>
          <a:p>
            <a:r>
              <a:rPr lang="en-US" altLang="en-US" sz="1800" dirty="0"/>
              <a:t>After everyone has had a chance to write their responses, members take turns sharing out.</a:t>
            </a:r>
          </a:p>
          <a:p>
            <a:r>
              <a:rPr lang="en-US" altLang="en-US" sz="1800" dirty="0"/>
              <a:t>In the discussion, members should come to a consensus on the prompt. </a:t>
            </a:r>
          </a:p>
          <a:p>
            <a:r>
              <a:rPr lang="en-US" altLang="en-US" sz="1800" dirty="0"/>
              <a:t>Write this in the “We Think” section.</a:t>
            </a:r>
          </a:p>
          <a:p>
            <a:r>
              <a:rPr lang="en-US" altLang="en-US" sz="1800" dirty="0"/>
              <a:t>Choose someone to be the reporter for the group to share out about this strategy to the whole group.</a:t>
            </a:r>
          </a:p>
        </p:txBody>
      </p:sp>
      <p:pic>
        <p:nvPicPr>
          <p:cNvPr id="4" name="Picture 3">
            <a:extLst>
              <a:ext uri="{FF2B5EF4-FFF2-40B4-BE49-F238E27FC236}">
                <a16:creationId xmlns:a16="http://schemas.microsoft.com/office/drawing/2014/main" id="{0DCD1265-9607-EA19-4526-309EB1B036E6}"/>
              </a:ext>
            </a:extLst>
          </p:cNvPr>
          <p:cNvPicPr>
            <a:picLocks noChangeAspect="1"/>
          </p:cNvPicPr>
          <p:nvPr/>
        </p:nvPicPr>
        <p:blipFill>
          <a:blip r:embed="rId4"/>
          <a:stretch>
            <a:fillRect/>
          </a:stretch>
        </p:blipFill>
        <p:spPr>
          <a:xfrm>
            <a:off x="6219265" y="0"/>
            <a:ext cx="2471215" cy="2471215"/>
          </a:xfrm>
          <a:prstGeom prst="rect">
            <a:avLst/>
          </a:prstGeom>
        </p:spPr>
      </p:pic>
    </p:spTree>
    <p:extLst>
      <p:ext uri="{BB962C8B-B14F-4D97-AF65-F5344CB8AC3E}">
        <p14:creationId xmlns:p14="http://schemas.microsoft.com/office/powerpoint/2010/main" val="324572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260E-2B25-4405-DBE1-05F6E838E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611F1-CD2D-1C28-53A7-803743995BEB}"/>
              </a:ext>
            </a:extLst>
          </p:cNvPr>
          <p:cNvSpPr>
            <a:spLocks noGrp="1"/>
          </p:cNvSpPr>
          <p:nvPr>
            <p:ph type="title"/>
          </p:nvPr>
        </p:nvSpPr>
        <p:spPr/>
        <p:txBody>
          <a:bodyPr rtlCol="0">
            <a:normAutofit/>
          </a:bodyPr>
          <a:lstStyle/>
          <a:p>
            <a:pPr fontAlgn="auto">
              <a:spcAft>
                <a:spcPts val="0"/>
              </a:spcAft>
              <a:defRPr/>
            </a:pPr>
            <a:r>
              <a:rPr lang="en-US" dirty="0"/>
              <a:t>I Think/We Think</a:t>
            </a:r>
          </a:p>
        </p:txBody>
      </p:sp>
      <p:sp>
        <p:nvSpPr>
          <p:cNvPr id="25602" name="Content Placeholder 2">
            <a:extLst>
              <a:ext uri="{FF2B5EF4-FFF2-40B4-BE49-F238E27FC236}">
                <a16:creationId xmlns:a16="http://schemas.microsoft.com/office/drawing/2014/main" id="{84D6EED0-4536-FBDF-13B6-DFCB57A562CD}"/>
              </a:ext>
            </a:extLst>
          </p:cNvPr>
          <p:cNvSpPr>
            <a:spLocks noGrp="1" noChangeArrowheads="1"/>
          </p:cNvSpPr>
          <p:nvPr>
            <p:ph idx="4294967295"/>
          </p:nvPr>
        </p:nvSpPr>
        <p:spPr>
          <a:xfrm>
            <a:off x="628650" y="1370013"/>
            <a:ext cx="5546912" cy="3262312"/>
          </a:xfrm>
        </p:spPr>
        <p:txBody>
          <a:bodyPr/>
          <a:lstStyle/>
          <a:p>
            <a:pPr marL="64008" indent="0">
              <a:buNone/>
            </a:pPr>
            <a:r>
              <a:rPr lang="en-US" altLang="en-US" sz="2200" dirty="0"/>
              <a:t>Synchronous Settings</a:t>
            </a:r>
          </a:p>
          <a:p>
            <a:r>
              <a:rPr lang="en-US" altLang="en-US" sz="2200" dirty="0"/>
              <a:t>Breakout rooms or brainstorming session</a:t>
            </a:r>
          </a:p>
          <a:p>
            <a:r>
              <a:rPr lang="en-US" altLang="en-US" sz="2200" dirty="0"/>
              <a:t>Use of chat function</a:t>
            </a:r>
          </a:p>
          <a:p>
            <a:pPr marL="64008" indent="0">
              <a:buNone/>
            </a:pPr>
            <a:r>
              <a:rPr lang="en-US" altLang="en-US" sz="2200" dirty="0"/>
              <a:t>Asynchronous Settings</a:t>
            </a:r>
          </a:p>
          <a:p>
            <a:r>
              <a:rPr lang="en-US" altLang="en-US" sz="2200" dirty="0"/>
              <a:t>Shared documents</a:t>
            </a:r>
          </a:p>
          <a:p>
            <a:r>
              <a:rPr lang="en-US" altLang="en-US" sz="2200" dirty="0"/>
              <a:t>Small group discussion boards</a:t>
            </a:r>
          </a:p>
          <a:p>
            <a:r>
              <a:rPr lang="en-US" altLang="en-US" sz="2200" dirty="0"/>
              <a:t>Reflection</a:t>
            </a:r>
          </a:p>
        </p:txBody>
      </p:sp>
      <p:pic>
        <p:nvPicPr>
          <p:cNvPr id="3" name="Picture 2">
            <a:extLst>
              <a:ext uri="{FF2B5EF4-FFF2-40B4-BE49-F238E27FC236}">
                <a16:creationId xmlns:a16="http://schemas.microsoft.com/office/drawing/2014/main" id="{BBC5CD00-D9DC-3F9B-8782-AF452FD5433B}"/>
              </a:ext>
            </a:extLst>
          </p:cNvPr>
          <p:cNvPicPr>
            <a:picLocks noChangeAspect="1"/>
          </p:cNvPicPr>
          <p:nvPr/>
        </p:nvPicPr>
        <p:blipFill>
          <a:blip r:embed="rId3"/>
          <a:stretch>
            <a:fillRect/>
          </a:stretch>
        </p:blipFill>
        <p:spPr>
          <a:xfrm>
            <a:off x="5586916" y="-343833"/>
            <a:ext cx="3224492" cy="3224492"/>
          </a:xfrm>
          <a:prstGeom prst="rect">
            <a:avLst/>
          </a:prstGeom>
        </p:spPr>
      </p:pic>
    </p:spTree>
    <p:extLst>
      <p:ext uri="{BB962C8B-B14F-4D97-AF65-F5344CB8AC3E}">
        <p14:creationId xmlns:p14="http://schemas.microsoft.com/office/powerpoint/2010/main" val="313599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044D-69B7-E4FD-271D-8A9E187A9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E9720-EFCA-0C2D-3117-FF7FE7077DC7}"/>
              </a:ext>
            </a:extLst>
          </p:cNvPr>
          <p:cNvSpPr>
            <a:spLocks noGrp="1"/>
          </p:cNvSpPr>
          <p:nvPr>
            <p:ph type="title"/>
          </p:nvPr>
        </p:nvSpPr>
        <p:spPr/>
        <p:txBody>
          <a:bodyPr rtlCol="0">
            <a:normAutofit/>
          </a:bodyPr>
          <a:lstStyle/>
          <a:p>
            <a:pPr fontAlgn="auto">
              <a:spcAft>
                <a:spcPts val="0"/>
              </a:spcAft>
              <a:defRPr/>
            </a:pPr>
            <a:r>
              <a:rPr lang="en-US" dirty="0"/>
              <a:t>First Turn/Last Turn Steps</a:t>
            </a:r>
          </a:p>
        </p:txBody>
      </p:sp>
      <p:sp>
        <p:nvSpPr>
          <p:cNvPr id="25602" name="Content Placeholder 2">
            <a:extLst>
              <a:ext uri="{FF2B5EF4-FFF2-40B4-BE49-F238E27FC236}">
                <a16:creationId xmlns:a16="http://schemas.microsoft.com/office/drawing/2014/main" id="{BEE4D344-1A29-FED9-6E6E-43A1B89C6812}"/>
              </a:ext>
            </a:extLst>
          </p:cNvPr>
          <p:cNvSpPr>
            <a:spLocks noGrp="1" noChangeArrowheads="1"/>
          </p:cNvSpPr>
          <p:nvPr>
            <p:ph idx="4294967295"/>
          </p:nvPr>
        </p:nvSpPr>
        <p:spPr/>
        <p:txBody>
          <a:bodyPr/>
          <a:lstStyle/>
          <a:p>
            <a:r>
              <a:rPr lang="en-US" altLang="en-US" sz="1800" dirty="0"/>
              <a:t>First Turn/Last Turn is a two-part strategy. </a:t>
            </a:r>
          </a:p>
          <a:p>
            <a:r>
              <a:rPr lang="en-US" altLang="en-US" sz="1800" dirty="0"/>
              <a:t>Using a common text, group members highlight two to four significant passages.</a:t>
            </a:r>
          </a:p>
          <a:p>
            <a:r>
              <a:rPr lang="en-US" altLang="en-US" sz="1800" dirty="0"/>
              <a:t>Each member will share out the section they highlighted. </a:t>
            </a:r>
          </a:p>
          <a:p>
            <a:r>
              <a:rPr lang="en-US" altLang="en-US" sz="1800" dirty="0"/>
              <a:t>The member should only read the highlight, not comment on it. </a:t>
            </a:r>
          </a:p>
          <a:p>
            <a:r>
              <a:rPr lang="en-US" altLang="en-US" sz="1800" dirty="0"/>
              <a:t>All other group members will take turns responding to the highlight. </a:t>
            </a:r>
          </a:p>
          <a:p>
            <a:r>
              <a:rPr lang="en-US" altLang="en-US" sz="1800" dirty="0"/>
              <a:t>Once everyone has had a chance to comment, the original reader end with a final comment. </a:t>
            </a:r>
          </a:p>
          <a:p>
            <a:r>
              <a:rPr lang="en-US" altLang="en-US" sz="1800" dirty="0"/>
              <a:t>The process repeats as each member reads their highlight.</a:t>
            </a:r>
          </a:p>
          <a:p>
            <a:r>
              <a:rPr lang="en-US" altLang="en-US" sz="1800" dirty="0"/>
              <a:t>When all members have read, the activity is complete.</a:t>
            </a:r>
          </a:p>
        </p:txBody>
      </p:sp>
    </p:spTree>
    <p:extLst>
      <p:ext uri="{BB962C8B-B14F-4D97-AF65-F5344CB8AC3E}">
        <p14:creationId xmlns:p14="http://schemas.microsoft.com/office/powerpoint/2010/main" val="283139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A11F-4341-DE13-4F33-44EA1B4CF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34620-6512-1392-D829-AE1420C5A149}"/>
              </a:ext>
            </a:extLst>
          </p:cNvPr>
          <p:cNvSpPr>
            <a:spLocks noGrp="1"/>
          </p:cNvSpPr>
          <p:nvPr>
            <p:ph type="title"/>
          </p:nvPr>
        </p:nvSpPr>
        <p:spPr/>
        <p:txBody>
          <a:bodyPr rtlCol="0">
            <a:normAutofit/>
          </a:bodyPr>
          <a:lstStyle/>
          <a:p>
            <a:pPr fontAlgn="auto">
              <a:spcAft>
                <a:spcPts val="0"/>
              </a:spcAft>
              <a:defRPr/>
            </a:pPr>
            <a:r>
              <a:rPr lang="en-US" dirty="0"/>
              <a:t>First Turn/Last Turn </a:t>
            </a:r>
          </a:p>
        </p:txBody>
      </p:sp>
      <p:sp>
        <p:nvSpPr>
          <p:cNvPr id="25602" name="Content Placeholder 2">
            <a:extLst>
              <a:ext uri="{FF2B5EF4-FFF2-40B4-BE49-F238E27FC236}">
                <a16:creationId xmlns:a16="http://schemas.microsoft.com/office/drawing/2014/main" id="{99540272-886D-DB55-CD07-724FA0DFA05F}"/>
              </a:ext>
            </a:extLst>
          </p:cNvPr>
          <p:cNvSpPr>
            <a:spLocks noGrp="1" noChangeArrowheads="1"/>
          </p:cNvSpPr>
          <p:nvPr>
            <p:ph idx="4294967295"/>
          </p:nvPr>
        </p:nvSpPr>
        <p:spPr>
          <a:xfrm>
            <a:off x="628650" y="1370013"/>
            <a:ext cx="5546912" cy="3262312"/>
          </a:xfrm>
        </p:spPr>
        <p:txBody>
          <a:bodyPr/>
          <a:lstStyle/>
          <a:p>
            <a:pPr marL="64008" indent="0">
              <a:buNone/>
            </a:pPr>
            <a:r>
              <a:rPr lang="en-US" altLang="en-US" sz="2200" dirty="0"/>
              <a:t>Synchronous Settings</a:t>
            </a:r>
          </a:p>
          <a:p>
            <a:r>
              <a:rPr lang="en-US" altLang="en-US" sz="2200" dirty="0"/>
              <a:t>Breakout rooms or whole group</a:t>
            </a:r>
          </a:p>
          <a:p>
            <a:r>
              <a:rPr lang="en-US" altLang="en-US" sz="2200" dirty="0"/>
              <a:t>Chat function</a:t>
            </a:r>
          </a:p>
          <a:p>
            <a:r>
              <a:rPr lang="en-US" altLang="en-US" sz="2200" dirty="0"/>
              <a:t>Silent version</a:t>
            </a:r>
          </a:p>
          <a:p>
            <a:pPr marL="64008" indent="0">
              <a:buNone/>
            </a:pPr>
            <a:r>
              <a:rPr lang="en-US" altLang="en-US" sz="2200" dirty="0"/>
              <a:t>Asynchronous Settings</a:t>
            </a:r>
          </a:p>
          <a:p>
            <a:r>
              <a:rPr lang="en-US" altLang="en-US" sz="2200" dirty="0"/>
              <a:t>Choices: Flipgrid, Padlet, discussion boards</a:t>
            </a:r>
          </a:p>
        </p:txBody>
      </p:sp>
    </p:spTree>
    <p:extLst>
      <p:ext uri="{BB962C8B-B14F-4D97-AF65-F5344CB8AC3E}">
        <p14:creationId xmlns:p14="http://schemas.microsoft.com/office/powerpoint/2010/main" val="315222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0413-B712-7547-619D-B7B904D69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E231E-13BE-1315-4C18-8B0782F7E138}"/>
              </a:ext>
            </a:extLst>
          </p:cNvPr>
          <p:cNvSpPr>
            <a:spLocks noGrp="1"/>
          </p:cNvSpPr>
          <p:nvPr>
            <p:ph type="title"/>
          </p:nvPr>
        </p:nvSpPr>
        <p:spPr/>
        <p:txBody>
          <a:bodyPr rtlCol="0">
            <a:normAutofit/>
          </a:bodyPr>
          <a:lstStyle/>
          <a:p>
            <a:pPr fontAlgn="auto">
              <a:spcAft>
                <a:spcPts val="0"/>
              </a:spcAft>
              <a:defRPr/>
            </a:pPr>
            <a:r>
              <a:rPr lang="en-US" dirty="0"/>
              <a:t>Share Out: Strategy Reflection</a:t>
            </a:r>
          </a:p>
        </p:txBody>
      </p:sp>
      <p:sp>
        <p:nvSpPr>
          <p:cNvPr id="25602" name="Content Placeholder 2">
            <a:extLst>
              <a:ext uri="{FF2B5EF4-FFF2-40B4-BE49-F238E27FC236}">
                <a16:creationId xmlns:a16="http://schemas.microsoft.com/office/drawing/2014/main" id="{07C5A36F-464E-23B1-5990-55906B1682B4}"/>
              </a:ext>
            </a:extLst>
          </p:cNvPr>
          <p:cNvSpPr>
            <a:spLocks noGrp="1" noChangeArrowheads="1"/>
          </p:cNvSpPr>
          <p:nvPr>
            <p:ph idx="4294967295"/>
          </p:nvPr>
        </p:nvSpPr>
        <p:spPr/>
        <p:txBody>
          <a:bodyPr/>
          <a:lstStyle/>
          <a:p>
            <a:r>
              <a:rPr lang="en-US" altLang="en-US" sz="2200" dirty="0"/>
              <a:t>Which of these would you like to implement in your classes?</a:t>
            </a:r>
          </a:p>
          <a:p>
            <a:pPr lvl="1"/>
            <a:r>
              <a:rPr lang="en-US" altLang="en-US" sz="2200" dirty="0"/>
              <a:t>Collaborative Word Clouds</a:t>
            </a:r>
          </a:p>
          <a:p>
            <a:pPr lvl="1"/>
            <a:r>
              <a:rPr lang="en-US" altLang="en-US" sz="2200" dirty="0"/>
              <a:t>Chalk Talk</a:t>
            </a:r>
          </a:p>
          <a:p>
            <a:pPr lvl="1"/>
            <a:r>
              <a:rPr lang="en-US" altLang="en-US" sz="2200" dirty="0"/>
              <a:t>I Think/We Think</a:t>
            </a:r>
          </a:p>
          <a:p>
            <a:pPr lvl="1"/>
            <a:r>
              <a:rPr lang="en-US" altLang="en-US" sz="2200" dirty="0"/>
              <a:t>First Turn/Last Turn </a:t>
            </a:r>
          </a:p>
          <a:p>
            <a:r>
              <a:rPr lang="en-US" altLang="en-US" sz="2200" dirty="0"/>
              <a:t>What text or topic could you use it with the strategy you chose? </a:t>
            </a:r>
          </a:p>
          <a:p>
            <a:r>
              <a:rPr lang="en-US" altLang="en-US" sz="2200" dirty="0"/>
              <a:t>Would you use the strategy synchronously or asynchronously?</a:t>
            </a:r>
          </a:p>
        </p:txBody>
      </p:sp>
    </p:spTree>
    <p:extLst>
      <p:ext uri="{BB962C8B-B14F-4D97-AF65-F5344CB8AC3E}">
        <p14:creationId xmlns:p14="http://schemas.microsoft.com/office/powerpoint/2010/main" val="268044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1116136"/>
            <a:ext cx="7886700" cy="2139950"/>
          </a:xfrm>
        </p:spPr>
        <p:txBody>
          <a:bodyPr/>
          <a:lstStyle/>
          <a:p>
            <a:r>
              <a:rPr lang="en-US" altLang="en-US" dirty="0"/>
              <a:t>Discussion Strategies for Online Learning (ELA) </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3364036"/>
            <a:ext cx="7885112" cy="1397000"/>
          </a:xfrm>
        </p:spPr>
        <p:txBody>
          <a:bodyPr/>
          <a:lstStyle/>
          <a:p>
            <a:r>
              <a:rPr lang="en-US" altLang="en-US" dirty="0"/>
              <a:t>In-Person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B19D3-935D-D208-EE75-C83D73CCEE5C}"/>
            </a:ext>
          </a:extLst>
        </p:cNvPr>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FAF218D9-F58F-753D-09A9-BFF197A73621}"/>
              </a:ext>
            </a:extLst>
          </p:cNvPr>
          <p:cNvSpPr>
            <a:spLocks noGrp="1" noChangeArrowheads="1"/>
          </p:cNvSpPr>
          <p:nvPr>
            <p:ph idx="4294967295"/>
          </p:nvPr>
        </p:nvSpPr>
        <p:spPr>
          <a:xfrm>
            <a:off x="628650" y="722469"/>
            <a:ext cx="3720404" cy="3698561"/>
          </a:xfrm>
        </p:spPr>
        <p:txBody>
          <a:bodyPr/>
          <a:lstStyle/>
          <a:p>
            <a:pPr marL="64008" indent="0">
              <a:buNone/>
            </a:pPr>
            <a:r>
              <a:rPr lang="en-US" altLang="en-US" sz="2400" b="1" dirty="0"/>
              <a:t>After exploring the discussion strategies we have shared today, have your perceptions changed? </a:t>
            </a:r>
          </a:p>
          <a:p>
            <a:pPr marL="64008" indent="0">
              <a:buNone/>
            </a:pPr>
            <a:r>
              <a:rPr lang="en-US" altLang="en-US" sz="2400" dirty="0"/>
              <a:t>On a scale of 1-5, how do you identify with this image?</a:t>
            </a:r>
          </a:p>
          <a:p>
            <a:r>
              <a:rPr lang="en-US" altLang="en-US" sz="2400" dirty="0"/>
              <a:t>1 – Not at all</a:t>
            </a:r>
          </a:p>
          <a:p>
            <a:r>
              <a:rPr lang="en-US" altLang="en-US" sz="2400" dirty="0"/>
              <a:t>5 – Completely </a:t>
            </a:r>
          </a:p>
        </p:txBody>
      </p:sp>
      <p:pic>
        <p:nvPicPr>
          <p:cNvPr id="4" name="Google Shape;75;p19" descr="Google Shape;75;p19">
            <a:extLst>
              <a:ext uri="{FF2B5EF4-FFF2-40B4-BE49-F238E27FC236}">
                <a16:creationId xmlns:a16="http://schemas.microsoft.com/office/drawing/2014/main" id="{455F381D-1EE7-8439-278D-0FFC600CEE92}"/>
              </a:ext>
            </a:extLst>
          </p:cNvPr>
          <p:cNvPicPr>
            <a:picLocks noChangeAspect="1"/>
          </p:cNvPicPr>
          <p:nvPr/>
        </p:nvPicPr>
        <p:blipFill>
          <a:blip r:embed="rId3"/>
          <a:stretch>
            <a:fillRect/>
          </a:stretch>
        </p:blipFill>
        <p:spPr>
          <a:xfrm>
            <a:off x="4512024" y="722469"/>
            <a:ext cx="3169669" cy="3698561"/>
          </a:xfrm>
          <a:prstGeom prst="rect">
            <a:avLst/>
          </a:prstGeom>
          <a:ln w="12700">
            <a:miter lim="400000"/>
          </a:ln>
        </p:spPr>
      </p:pic>
    </p:spTree>
    <p:extLst>
      <p:ext uri="{BB962C8B-B14F-4D97-AF65-F5344CB8AC3E}">
        <p14:creationId xmlns:p14="http://schemas.microsoft.com/office/powerpoint/2010/main" val="366868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0F5A-95D0-EED3-FAC6-9AAC8B235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D43B4-DDB6-75D5-DCEE-C2B9F212EA0A}"/>
              </a:ext>
            </a:extLst>
          </p:cNvPr>
          <p:cNvSpPr>
            <a:spLocks noGrp="1"/>
          </p:cNvSpPr>
          <p:nvPr>
            <p:ph type="title"/>
          </p:nvPr>
        </p:nvSpPr>
        <p:spPr/>
        <p:txBody>
          <a:bodyPr rtlCol="0">
            <a:normAutofit/>
          </a:bodyPr>
          <a:lstStyle/>
          <a:p>
            <a:pPr fontAlgn="auto">
              <a:spcAft>
                <a:spcPts val="0"/>
              </a:spcAft>
              <a:defRPr/>
            </a:pPr>
            <a:r>
              <a:rPr lang="en-US" dirty="0"/>
              <a:t>Resources</a:t>
            </a:r>
          </a:p>
        </p:txBody>
      </p:sp>
      <p:sp>
        <p:nvSpPr>
          <p:cNvPr id="25602" name="Content Placeholder 2">
            <a:extLst>
              <a:ext uri="{FF2B5EF4-FFF2-40B4-BE49-F238E27FC236}">
                <a16:creationId xmlns:a16="http://schemas.microsoft.com/office/drawing/2014/main" id="{852ADC5A-65C4-E9FA-340A-58F0F33FDCC5}"/>
              </a:ext>
            </a:extLst>
          </p:cNvPr>
          <p:cNvSpPr>
            <a:spLocks noGrp="1" noChangeArrowheads="1"/>
          </p:cNvSpPr>
          <p:nvPr>
            <p:ph idx="4294967295"/>
          </p:nvPr>
        </p:nvSpPr>
        <p:spPr>
          <a:xfrm>
            <a:off x="628649" y="1370013"/>
            <a:ext cx="7746349" cy="3262312"/>
          </a:xfrm>
        </p:spPr>
        <p:txBody>
          <a:bodyPr/>
          <a:lstStyle/>
          <a:p>
            <a:pPr indent="-457200">
              <a:spcBef>
                <a:spcPts val="0"/>
              </a:spcBef>
              <a:defRPr sz="1200"/>
            </a:pPr>
            <a:r>
              <a:rPr lang="en-US" sz="1100" dirty="0"/>
              <a:t>Darby, F. (2019). Small teaching online: Applying learning science in online classes. Jossey-Bass.</a:t>
            </a:r>
          </a:p>
          <a:p>
            <a:pPr indent="-457200">
              <a:spcBef>
                <a:spcPts val="0"/>
              </a:spcBef>
              <a:defRPr sz="1200"/>
            </a:pPr>
            <a:r>
              <a:rPr lang="en-US" sz="1100" dirty="0"/>
              <a:t>Hedger, A. (2020, Sept 27). A tale of two Zooms [Digital Image]. Hedger Humor. </a:t>
            </a:r>
            <a:r>
              <a:rPr lang="en-US" sz="1100" u="sng" dirty="0">
                <a:solidFill>
                  <a:srgbClr val="5D94C1"/>
                </a:solidFill>
                <a:uFill>
                  <a:solidFill>
                    <a:srgbClr val="5D94C1"/>
                  </a:solidFill>
                </a:uFill>
                <a:hlinkClick r:id="rId3"/>
              </a:rPr>
              <a:t>https://www.hedgerhumor.com/a-tale-of-two-zooms/</a:t>
            </a:r>
          </a:p>
          <a:p>
            <a:pPr indent="-457200">
              <a:spcBef>
                <a:spcPts val="0"/>
              </a:spcBef>
              <a:defRPr sz="1200"/>
            </a:pPr>
            <a:r>
              <a:rPr lang="en-US" sz="1100" dirty="0"/>
              <a:t>K20 Center. (n.d.). Chalk talk. Strategies. </a:t>
            </a:r>
            <a:r>
              <a:rPr lang="en-US" sz="1100" u="sng" dirty="0">
                <a:solidFill>
                  <a:srgbClr val="5D94C1"/>
                </a:solidFill>
                <a:uFill>
                  <a:solidFill>
                    <a:srgbClr val="5D94C1"/>
                  </a:solidFill>
                </a:uFill>
                <a:hlinkClick r:id="rId4"/>
              </a:rPr>
              <a:t>https://learn.k20center.ou.edu/strategy/197</a:t>
            </a:r>
          </a:p>
          <a:p>
            <a:pPr indent="-457200">
              <a:spcBef>
                <a:spcPts val="0"/>
              </a:spcBef>
              <a:defRPr sz="1200"/>
            </a:pPr>
            <a:r>
              <a:rPr lang="en-US" sz="1100" dirty="0"/>
              <a:t>K20 Center. (n.d.). Collaborative word clouds. Strategies. </a:t>
            </a:r>
            <a:r>
              <a:rPr lang="en-US" sz="1100" u="sng" dirty="0">
                <a:solidFill>
                  <a:srgbClr val="5D94C1"/>
                </a:solidFill>
                <a:uFill>
                  <a:solidFill>
                    <a:srgbClr val="5D94C1"/>
                  </a:solidFill>
                </a:uFill>
                <a:hlinkClick r:id="rId5"/>
              </a:rPr>
              <a:t>https://learn.k20center.ou.edu/strategy/103</a:t>
            </a:r>
          </a:p>
          <a:p>
            <a:pPr indent="-457200">
              <a:spcBef>
                <a:spcPts val="0"/>
              </a:spcBef>
              <a:defRPr sz="1200"/>
            </a:pPr>
            <a:r>
              <a:rPr lang="en-US" sz="1100" dirty="0"/>
              <a:t>K20 Center. (n.d.). First turn/last turn</a:t>
            </a:r>
            <a:r>
              <a:rPr lang="en-US" sz="1100" i="1" dirty="0"/>
              <a:t>.</a:t>
            </a:r>
            <a:r>
              <a:rPr lang="en-US" sz="1100" dirty="0"/>
              <a:t> Strategies. </a:t>
            </a:r>
            <a:r>
              <a:rPr lang="en-US" sz="1100" u="sng" dirty="0">
                <a:solidFill>
                  <a:srgbClr val="5D94C1"/>
                </a:solidFill>
                <a:uFill>
                  <a:solidFill>
                    <a:srgbClr val="5D94C1"/>
                  </a:solidFill>
                </a:uFill>
                <a:hlinkClick r:id="rId6"/>
              </a:rPr>
              <a:t>https://learn.k20center.ou.edu/strategy/50</a:t>
            </a:r>
          </a:p>
          <a:p>
            <a:pPr indent="-457200">
              <a:spcBef>
                <a:spcPts val="0"/>
              </a:spcBef>
              <a:defRPr sz="1200"/>
            </a:pPr>
            <a:r>
              <a:rPr lang="en-US" sz="1100" dirty="0"/>
              <a:t>K20 Center. (n.d.). I think/we think. Strategies. </a:t>
            </a:r>
            <a:r>
              <a:rPr lang="en-US" sz="1100" u="sng" dirty="0">
                <a:solidFill>
                  <a:srgbClr val="5D94C1"/>
                </a:solidFill>
                <a:uFill>
                  <a:solidFill>
                    <a:srgbClr val="5D94C1"/>
                  </a:solidFill>
                </a:uFill>
                <a:hlinkClick r:id="rId7"/>
              </a:rPr>
              <a:t>https://learn.k20center.ou.edu/strategy/141</a:t>
            </a:r>
          </a:p>
          <a:p>
            <a:pPr indent="-457200">
              <a:spcBef>
                <a:spcPts val="0"/>
              </a:spcBef>
              <a:defRPr sz="1200"/>
            </a:pPr>
            <a:r>
              <a:rPr lang="en-US" sz="1100" dirty="0"/>
              <a:t>K20 Center. (n.d.). This session will be a success if... Strategies. </a:t>
            </a:r>
            <a:r>
              <a:rPr lang="en-US" sz="1100" u="sng" dirty="0">
                <a:solidFill>
                  <a:srgbClr val="5D94C1"/>
                </a:solidFill>
                <a:uFill>
                  <a:solidFill>
                    <a:srgbClr val="5D94C1"/>
                  </a:solidFill>
                </a:uFill>
                <a:hlinkClick r:id="rId8"/>
              </a:rPr>
              <a:t>https://learn.k20center.ou.edu/strategy/122</a:t>
            </a:r>
          </a:p>
          <a:p>
            <a:pPr>
              <a:spcBef>
                <a:spcPts val="0"/>
              </a:spcBef>
              <a:defRPr sz="1200"/>
            </a:pPr>
            <a:r>
              <a:rPr lang="en-US" sz="1100" dirty="0"/>
              <a:t>K20 Center. (2016, July 18). Whys and Norms - K20 LEARN. [Video]. YouTube. </a:t>
            </a:r>
            <a:r>
              <a:rPr lang="en-US" sz="1100" u="sng" dirty="0">
                <a:solidFill>
                  <a:srgbClr val="5D94C1"/>
                </a:solidFill>
                <a:uFill>
                  <a:solidFill>
                    <a:srgbClr val="5D94C1"/>
                  </a:solidFill>
                </a:uFill>
                <a:hlinkClick r:id="rId9"/>
              </a:rPr>
              <a:t>https://www.youtube.com/watch?v=ERt_L_QURWg</a:t>
            </a:r>
          </a:p>
          <a:p>
            <a:pPr indent="-457200">
              <a:spcBef>
                <a:spcPts val="0"/>
              </a:spcBef>
              <a:defRPr sz="1200"/>
            </a:pPr>
            <a:r>
              <a:rPr lang="en-US" sz="1100" dirty="0"/>
              <a:t>Lindauer, B. (2014, Sept 25). First turn-last turn. [Video]. YouTube. https://www.youtube.com/watch?v=chbBSQpaY0I</a:t>
            </a:r>
          </a:p>
          <a:p>
            <a:pPr indent="-457200">
              <a:spcBef>
                <a:spcPts val="0"/>
              </a:spcBef>
              <a:defRPr sz="1200"/>
            </a:pPr>
            <a:r>
              <a:rPr lang="en-US" sz="1100" dirty="0"/>
              <a:t>Orlando, J. (2017, Mar16). What research tells us about online discussion. </a:t>
            </a:r>
            <a:r>
              <a:rPr lang="en-US" sz="1100" i="1" dirty="0"/>
              <a:t>Faculty Focus. </a:t>
            </a:r>
            <a:r>
              <a:rPr lang="en-US" sz="1100" u="sng" dirty="0">
                <a:solidFill>
                  <a:srgbClr val="5D94C1"/>
                </a:solidFill>
                <a:uFill>
                  <a:solidFill>
                    <a:srgbClr val="5D94C1"/>
                  </a:solidFill>
                </a:uFill>
                <a:hlinkClick r:id="rId10"/>
              </a:rPr>
              <a:t>https://www.facultyfocus.com/articles/online-education/research-tells-us-online-discussion/</a:t>
            </a:r>
          </a:p>
          <a:p>
            <a:pPr indent="-457200">
              <a:spcBef>
                <a:spcPts val="0"/>
              </a:spcBef>
              <a:defRPr sz="1200"/>
            </a:pPr>
            <a:r>
              <a:rPr lang="en-US" sz="1100" dirty="0"/>
              <a:t>Robins, S. (2015, July 10). Teacherless online classroom-Discussion bored (sic). [Video]. YouTube.  </a:t>
            </a:r>
            <a:r>
              <a:rPr lang="en-US" sz="1100" u="sng" dirty="0">
                <a:solidFill>
                  <a:srgbClr val="5D94C1"/>
                </a:solidFill>
                <a:uFill>
                  <a:solidFill>
                    <a:srgbClr val="5D94C1"/>
                  </a:solidFill>
                </a:uFill>
                <a:hlinkClick r:id="rId11"/>
              </a:rPr>
              <a:t>https://www.youtube.com/watch?v=oqVTr8MZicQ&amp;feature=youtu.be</a:t>
            </a:r>
          </a:p>
          <a:p>
            <a:pPr indent="-457200">
              <a:spcBef>
                <a:spcPts val="0"/>
              </a:spcBef>
              <a:defRPr sz="1200"/>
            </a:pPr>
            <a:r>
              <a:rPr lang="en-US" sz="1100" dirty="0"/>
              <a:t>Young, J. (2020, Oct 1). Sudden shift to online learning revealed gaps in digital literacy, study finds. </a:t>
            </a:r>
            <a:r>
              <a:rPr lang="en-US" sz="1100" dirty="0" err="1"/>
              <a:t>EdSurge</a:t>
            </a:r>
            <a:r>
              <a:rPr lang="en-US" sz="1100" dirty="0"/>
              <a:t>. </a:t>
            </a:r>
            <a:r>
              <a:rPr lang="en-US" sz="1100" u="sng" dirty="0">
                <a:solidFill>
                  <a:srgbClr val="5D94C1"/>
                </a:solidFill>
                <a:uFill>
                  <a:solidFill>
                    <a:srgbClr val="5D94C1"/>
                  </a:solidFill>
                </a:uFill>
                <a:hlinkClick r:id="rId12"/>
              </a:rPr>
              <a:t>https://www.edsurge.com/news/2020-10-01-sudden-shift-to-online-learning-revealed-gaps-in-digital-literacy-study-finds</a:t>
            </a:r>
          </a:p>
          <a:p>
            <a:pPr marL="64008" indent="0">
              <a:spcBef>
                <a:spcPts val="0"/>
              </a:spcBef>
              <a:buNone/>
              <a:defRPr sz="1200"/>
            </a:pPr>
            <a:endParaRPr lang="en-US" sz="1100" dirty="0"/>
          </a:p>
        </p:txBody>
      </p:sp>
    </p:spTree>
    <p:extLst>
      <p:ext uri="{BB962C8B-B14F-4D97-AF65-F5344CB8AC3E}">
        <p14:creationId xmlns:p14="http://schemas.microsoft.com/office/powerpoint/2010/main" val="122131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6D682-DDED-2611-5B9E-CC913B688527}"/>
            </a:ext>
          </a:extLst>
        </p:cNvPr>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35BCDB68-5974-3C13-968F-A5845C081178}"/>
              </a:ext>
            </a:extLst>
          </p:cNvPr>
          <p:cNvSpPr>
            <a:spLocks noGrp="1" noChangeArrowheads="1"/>
          </p:cNvSpPr>
          <p:nvPr>
            <p:ph idx="4294967295"/>
          </p:nvPr>
        </p:nvSpPr>
        <p:spPr>
          <a:xfrm>
            <a:off x="628650" y="1370013"/>
            <a:ext cx="3400526" cy="3262312"/>
          </a:xfrm>
        </p:spPr>
        <p:txBody>
          <a:bodyPr/>
          <a:lstStyle/>
          <a:p>
            <a:pPr marL="64008" indent="0">
              <a:buNone/>
            </a:pPr>
            <a:r>
              <a:rPr lang="en-US" altLang="en-US" sz="2800" dirty="0"/>
              <a:t>On a scale of 1-5, how do you identify with this image?</a:t>
            </a:r>
          </a:p>
          <a:p>
            <a:r>
              <a:rPr lang="en-US" altLang="en-US" sz="2800" dirty="0"/>
              <a:t>1 – Not at all</a:t>
            </a:r>
          </a:p>
          <a:p>
            <a:r>
              <a:rPr lang="en-US" altLang="en-US" sz="2800" dirty="0"/>
              <a:t>5 – Completely </a:t>
            </a:r>
          </a:p>
        </p:txBody>
      </p:sp>
      <p:pic>
        <p:nvPicPr>
          <p:cNvPr id="4" name="Google Shape;75;p19" descr="Google Shape;75;p19">
            <a:extLst>
              <a:ext uri="{FF2B5EF4-FFF2-40B4-BE49-F238E27FC236}">
                <a16:creationId xmlns:a16="http://schemas.microsoft.com/office/drawing/2014/main" id="{C37DEA0F-7E30-0678-36E5-133A7408F109}"/>
              </a:ext>
            </a:extLst>
          </p:cNvPr>
          <p:cNvPicPr>
            <a:picLocks noChangeAspect="1"/>
          </p:cNvPicPr>
          <p:nvPr/>
        </p:nvPicPr>
        <p:blipFill>
          <a:blip r:embed="rId3"/>
          <a:stretch>
            <a:fillRect/>
          </a:stretch>
        </p:blipFill>
        <p:spPr>
          <a:xfrm>
            <a:off x="4512024" y="722469"/>
            <a:ext cx="3169669" cy="3698561"/>
          </a:xfrm>
          <a:prstGeom prst="rect">
            <a:avLst/>
          </a:prstGeom>
          <a:ln w="12700">
            <a:miter lim="400000"/>
          </a:ln>
        </p:spPr>
      </p:pic>
    </p:spTree>
    <p:extLst>
      <p:ext uri="{BB962C8B-B14F-4D97-AF65-F5344CB8AC3E}">
        <p14:creationId xmlns:p14="http://schemas.microsoft.com/office/powerpoint/2010/main" val="208867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C9197-1773-FA97-DEBC-E7009E883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46D42-3BD9-F838-329A-73BE3A0C2278}"/>
              </a:ext>
            </a:extLst>
          </p:cNvPr>
          <p:cNvSpPr>
            <a:spLocks noGrp="1"/>
          </p:cNvSpPr>
          <p:nvPr>
            <p:ph type="title"/>
          </p:nvPr>
        </p:nvSpPr>
        <p:spPr/>
        <p:txBody>
          <a:bodyPr rtlCol="0">
            <a:normAutofit/>
          </a:bodyPr>
          <a:lstStyle/>
          <a:p>
            <a:pPr fontAlgn="auto">
              <a:spcAft>
                <a:spcPts val="0"/>
              </a:spcAft>
              <a:defRPr/>
            </a:pPr>
            <a:r>
              <a:rPr lang="en-US" dirty="0"/>
              <a:t>This Session Will Be A Success If…</a:t>
            </a:r>
          </a:p>
        </p:txBody>
      </p:sp>
      <p:sp>
        <p:nvSpPr>
          <p:cNvPr id="25602" name="Content Placeholder 2">
            <a:extLst>
              <a:ext uri="{FF2B5EF4-FFF2-40B4-BE49-F238E27FC236}">
                <a16:creationId xmlns:a16="http://schemas.microsoft.com/office/drawing/2014/main" id="{71AB0D81-930C-D782-6F92-697D1F7D0AAE}"/>
              </a:ext>
            </a:extLst>
          </p:cNvPr>
          <p:cNvSpPr>
            <a:spLocks noGrp="1" noChangeArrowheads="1"/>
          </p:cNvSpPr>
          <p:nvPr>
            <p:ph idx="4294967295"/>
          </p:nvPr>
        </p:nvSpPr>
        <p:spPr>
          <a:xfrm>
            <a:off x="628650" y="1370013"/>
            <a:ext cx="4389241" cy="3262312"/>
          </a:xfrm>
        </p:spPr>
        <p:txBody>
          <a:bodyPr/>
          <a:lstStyle/>
          <a:p>
            <a:r>
              <a:rPr lang="en-US" altLang="en-US" dirty="0"/>
              <a:t>Take a moment to complete the above sentence. </a:t>
            </a:r>
          </a:p>
          <a:p>
            <a:r>
              <a:rPr lang="en-US" sz="2800" dirty="0"/>
              <a:t>Please share your sentence with us.</a:t>
            </a:r>
          </a:p>
          <a:p>
            <a:pPr marL="64008" indent="0">
              <a:buNone/>
            </a:pPr>
            <a:endParaRPr lang="en-US" altLang="en-US" dirty="0"/>
          </a:p>
        </p:txBody>
      </p:sp>
      <p:pic>
        <p:nvPicPr>
          <p:cNvPr id="4" name="Picture 3">
            <a:extLst>
              <a:ext uri="{FF2B5EF4-FFF2-40B4-BE49-F238E27FC236}">
                <a16:creationId xmlns:a16="http://schemas.microsoft.com/office/drawing/2014/main" id="{6DF7A8D2-8D3E-2B34-682C-3AA743B265B3}"/>
              </a:ext>
            </a:extLst>
          </p:cNvPr>
          <p:cNvPicPr>
            <a:picLocks noChangeAspect="1"/>
          </p:cNvPicPr>
          <p:nvPr/>
        </p:nvPicPr>
        <p:blipFill>
          <a:blip r:embed="rId3"/>
          <a:stretch>
            <a:fillRect/>
          </a:stretch>
        </p:blipFill>
        <p:spPr>
          <a:xfrm>
            <a:off x="4773668" y="1370013"/>
            <a:ext cx="4129878" cy="1874414"/>
          </a:xfrm>
          <a:prstGeom prst="rect">
            <a:avLst/>
          </a:prstGeom>
        </p:spPr>
      </p:pic>
    </p:spTree>
    <p:extLst>
      <p:ext uri="{BB962C8B-B14F-4D97-AF65-F5344CB8AC3E}">
        <p14:creationId xmlns:p14="http://schemas.microsoft.com/office/powerpoint/2010/main" val="236557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1C1DB67A-4418-8D73-6089-D989CE677E90}"/>
              </a:ext>
            </a:extLst>
          </p:cNvPr>
          <p:cNvSpPr>
            <a:spLocks noGrp="1" noChangeArrowheads="1"/>
          </p:cNvSpPr>
          <p:nvPr>
            <p:ph type="title"/>
          </p:nvPr>
        </p:nvSpPr>
        <p:spPr>
          <a:xfrm>
            <a:off x="623888" y="560388"/>
            <a:ext cx="7886700" cy="2139950"/>
          </a:xfrm>
        </p:spPr>
        <p:txBody>
          <a:bodyPr/>
          <a:lstStyle/>
          <a:p>
            <a:r>
              <a:rPr lang="en-US" altLang="en-US" dirty="0"/>
              <a:t>Essential Questions</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23888" y="2808288"/>
            <a:ext cx="7885112" cy="1397000"/>
          </a:xfrm>
        </p:spPr>
        <p:txBody>
          <a:bodyPr/>
          <a:lstStyle/>
          <a:p>
            <a:r>
              <a:rPr lang="en-US" altLang="en-US" dirty="0"/>
              <a:t>What does discussion look like in an online ELA classroom?</a:t>
            </a:r>
          </a:p>
          <a:p>
            <a:r>
              <a:rPr lang="en-US" altLang="en-US" dirty="0"/>
              <a:t>What does active engagement in discussion look like online?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560388"/>
            <a:ext cx="7886700" cy="2139950"/>
          </a:xfrm>
        </p:spPr>
        <p:txBody>
          <a:bodyPr/>
          <a:lstStyle/>
          <a:p>
            <a:r>
              <a:rPr lang="en-US" altLang="en-US" dirty="0"/>
              <a:t>Learning Objective</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808288"/>
            <a:ext cx="7885112" cy="1397000"/>
          </a:xfrm>
        </p:spPr>
        <p:txBody>
          <a:bodyPr rtlCol="0">
            <a:normAutofit/>
          </a:bodyPr>
          <a:lstStyle/>
          <a:p>
            <a:pPr fontAlgn="auto">
              <a:spcAft>
                <a:spcPts val="0"/>
              </a:spcAft>
              <a:defRPr/>
            </a:pPr>
            <a:r>
              <a:rPr lang="en-US" dirty="0"/>
              <a:t>Implement a variety of synchronous and asynchronous discussion strategies to improve and enhance substantive student conversations.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Cognitive Load: A Consideration</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pPr marL="64008" indent="0" algn="ctr">
              <a:buNone/>
            </a:pPr>
            <a:r>
              <a:rPr lang="en-US" altLang="en-US" sz="2300" dirty="0"/>
              <a:t>New Tech Tools + New Academic Skills + Communication Skills =</a:t>
            </a:r>
          </a:p>
          <a:p>
            <a:pPr marL="64008" indent="0" algn="ctr">
              <a:buNone/>
            </a:pPr>
            <a:r>
              <a:rPr lang="en-US" altLang="en-US" sz="3200" dirty="0"/>
              <a:t>3 x Cognitive Load</a:t>
            </a:r>
          </a:p>
          <a:p>
            <a:pPr marL="64008" indent="0" algn="ctr">
              <a:buNone/>
            </a:pPr>
            <a:r>
              <a:rPr lang="en-US" altLang="en-US" sz="2300" dirty="0"/>
              <a:t>Consider teaching the new tech tool first in a non-taxing 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C0E7-1737-BC14-1526-56CDB07A9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E2C17-626F-73FC-8523-43EC1F9D0D85}"/>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Teacherless Online Classroom</a:t>
            </a:r>
            <a:endParaRPr lang="en-US" dirty="0"/>
          </a:p>
        </p:txBody>
      </p:sp>
      <p:pic>
        <p:nvPicPr>
          <p:cNvPr id="3" name="Online Media 2" title="Teacherless Online Classroom - Discussion Bored">
            <a:hlinkClick r:id="" action="ppaction://media"/>
            <a:extLst>
              <a:ext uri="{FF2B5EF4-FFF2-40B4-BE49-F238E27FC236}">
                <a16:creationId xmlns:a16="http://schemas.microsoft.com/office/drawing/2014/main" id="{7F61AC7B-BE4C-61DF-2CC1-C7D24AAF0E0B}"/>
              </a:ext>
            </a:extLst>
          </p:cNvPr>
          <p:cNvPicPr>
            <a:picLocks noRot="1" noChangeAspect="1"/>
          </p:cNvPicPr>
          <p:nvPr>
            <a:videoFile r:link="rId1"/>
          </p:nvPr>
        </p:nvPicPr>
        <p:blipFill>
          <a:blip r:embed="rId5"/>
          <a:stretch>
            <a:fillRect/>
          </a:stretch>
        </p:blipFill>
        <p:spPr>
          <a:xfrm>
            <a:off x="1011332" y="383597"/>
            <a:ext cx="7121335" cy="4023213"/>
          </a:xfrm>
          <a:prstGeom prst="rect">
            <a:avLst/>
          </a:prstGeom>
        </p:spPr>
      </p:pic>
    </p:spTree>
    <p:extLst>
      <p:ext uri="{BB962C8B-B14F-4D97-AF65-F5344CB8AC3E}">
        <p14:creationId xmlns:p14="http://schemas.microsoft.com/office/powerpoint/2010/main" val="7809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2B26-FCD9-A404-30E9-31727F023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F8604-04EA-7FA6-E44A-A22C96C35CEB}"/>
              </a:ext>
            </a:extLst>
          </p:cNvPr>
          <p:cNvSpPr>
            <a:spLocks noGrp="1"/>
          </p:cNvSpPr>
          <p:nvPr>
            <p:ph type="title"/>
          </p:nvPr>
        </p:nvSpPr>
        <p:spPr/>
        <p:txBody>
          <a:bodyPr rtlCol="0">
            <a:normAutofit fontScale="90000"/>
          </a:bodyPr>
          <a:lstStyle/>
          <a:p>
            <a:pPr fontAlgn="auto">
              <a:spcAft>
                <a:spcPts val="0"/>
              </a:spcAft>
              <a:defRPr/>
            </a:pPr>
            <a:r>
              <a:rPr lang="en-US" dirty="0"/>
              <a:t>Discussion Strategies that Foster Engagement</a:t>
            </a:r>
          </a:p>
        </p:txBody>
      </p:sp>
      <p:sp>
        <p:nvSpPr>
          <p:cNvPr id="25602" name="Content Placeholder 2">
            <a:extLst>
              <a:ext uri="{FF2B5EF4-FFF2-40B4-BE49-F238E27FC236}">
                <a16:creationId xmlns:a16="http://schemas.microsoft.com/office/drawing/2014/main" id="{2475F74F-F9FB-BE3F-7BE5-C7717CE461B9}"/>
              </a:ext>
            </a:extLst>
          </p:cNvPr>
          <p:cNvSpPr>
            <a:spLocks noGrp="1" noChangeArrowheads="1"/>
          </p:cNvSpPr>
          <p:nvPr>
            <p:ph idx="4294967295"/>
          </p:nvPr>
        </p:nvSpPr>
        <p:spPr/>
        <p:txBody>
          <a:bodyPr/>
          <a:lstStyle/>
          <a:p>
            <a:r>
              <a:rPr lang="en-US" altLang="en-US" dirty="0"/>
              <a:t>Collaborative Word Clouds</a:t>
            </a:r>
          </a:p>
          <a:p>
            <a:r>
              <a:rPr lang="en-US" altLang="en-US" dirty="0"/>
              <a:t>Chalk Talk</a:t>
            </a:r>
          </a:p>
          <a:p>
            <a:r>
              <a:rPr lang="en-US" altLang="en-US" dirty="0"/>
              <a:t>I Think/We Think</a:t>
            </a:r>
          </a:p>
          <a:p>
            <a:r>
              <a:rPr lang="en-US" altLang="en-US" dirty="0"/>
              <a:t>First Turn/Last Turn</a:t>
            </a:r>
          </a:p>
          <a:p>
            <a:r>
              <a:rPr lang="en-US" altLang="en-US" dirty="0"/>
              <a:t>Find information slides at </a:t>
            </a:r>
            <a:r>
              <a:rPr lang="en-US" altLang="en-US" dirty="0">
                <a:hlinkClick r:id="rId3"/>
              </a:rPr>
              <a:t>https://bit.ly/GroupStrategySlides</a:t>
            </a:r>
            <a:endParaRPr lang="en-US" altLang="en-US" dirty="0"/>
          </a:p>
        </p:txBody>
      </p:sp>
    </p:spTree>
    <p:extLst>
      <p:ext uri="{BB962C8B-B14F-4D97-AF65-F5344CB8AC3E}">
        <p14:creationId xmlns:p14="http://schemas.microsoft.com/office/powerpoint/2010/main" val="267233160"/>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32</TotalTime>
  <Words>4437</Words>
  <Application>Microsoft Office PowerPoint</Application>
  <PresentationFormat>On-screen Show (16:9)</PresentationFormat>
  <Paragraphs>299</Paragraphs>
  <Slides>21</Slides>
  <Notes>20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 Display</vt:lpstr>
      <vt:lpstr>Arial</vt:lpstr>
      <vt:lpstr>Calibri</vt:lpstr>
      <vt:lpstr>Courier New</vt:lpstr>
      <vt:lpstr>System Font Regular</vt:lpstr>
      <vt:lpstr>Wingdings</vt:lpstr>
      <vt:lpstr>Custom Design</vt:lpstr>
      <vt:lpstr>1_Custom Design</vt:lpstr>
      <vt:lpstr>PowerPoint Presentation</vt:lpstr>
      <vt:lpstr>Discussion Strategies for Online Learning (ELA) </vt:lpstr>
      <vt:lpstr>PowerPoint Presentation</vt:lpstr>
      <vt:lpstr>This Session Will Be A Success If…</vt:lpstr>
      <vt:lpstr>Essential Questions</vt:lpstr>
      <vt:lpstr>Learning Objective</vt:lpstr>
      <vt:lpstr>Cognitive Load: A Consideration</vt:lpstr>
      <vt:lpstr>Teacherless Online Classroom</vt:lpstr>
      <vt:lpstr>Discussion Strategies that Foster Engagement</vt:lpstr>
      <vt:lpstr>Group Strategies</vt:lpstr>
      <vt:lpstr>Collaborative Word Cloud Steps</vt:lpstr>
      <vt:lpstr>Collaborative Word Clouds</vt:lpstr>
      <vt:lpstr>Chalk Talk Steps</vt:lpstr>
      <vt:lpstr>Chalk Talk</vt:lpstr>
      <vt:lpstr>I Think/We Think Steps</vt:lpstr>
      <vt:lpstr>I Think/We Think</vt:lpstr>
      <vt:lpstr>First Turn/Last Turn Steps</vt:lpstr>
      <vt:lpstr>First Turn/Last Turn </vt:lpstr>
      <vt:lpstr>Share Out: Strategy Reflection</vt:lpstr>
      <vt:lpstr>PowerPoint Presentation</vt:lpstr>
      <vt:lpstr>Resources</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2026-04-23T17:59:42Z</dcterms:created>
  <dcterms:modified xsi:type="dcterms:W3CDTF">2026-04-23T18:31:54Z</dcterms:modified>
  <cp:category/>
</cp:coreProperties>
</file>