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7"/>
  </p:notesMasterIdLst>
  <p:sldIdLst>
    <p:sldId id="256" r:id="rId3"/>
    <p:sldId id="272" r:id="rId4"/>
    <p:sldId id="258" r:id="rId5"/>
    <p:sldId id="259" r:id="rId6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86"/>
  </p:normalViewPr>
  <p:slideViewPr>
    <p:cSldViewPr snapToGrid="0">
      <p:cViewPr varScale="1">
        <p:scale>
          <a:sx n="197" d="100"/>
          <a:sy n="197" d="100"/>
        </p:scale>
        <p:origin x="7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85;p21" descr="Google Shape;85;p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Google Shape;86;p21"/>
          <p:cNvSpPr/>
          <p:nvPr/>
        </p:nvSpPr>
        <p:spPr>
          <a:xfrm rot="21598229">
            <a:off x="2644944" y="228229"/>
            <a:ext cx="5827502" cy="982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251" y="0"/>
                </a:lnTo>
                <a:lnTo>
                  <a:pt x="21600" y="2073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D966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50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Bree Serif"/>
                <a:ea typeface="Bree Serif"/>
                <a:cs typeface="Bree Serif"/>
                <a:sym typeface="Bree Serif"/>
              </a:defRPr>
            </a:pPr>
            <a:endParaRPr/>
          </a:p>
        </p:txBody>
      </p:sp>
      <p:sp>
        <p:nvSpPr>
          <p:cNvPr id="192" name="Title Text"/>
          <p:cNvSpPr txBox="1">
            <a:spLocks noGrp="1"/>
          </p:cNvSpPr>
          <p:nvPr>
            <p:ph type="title"/>
          </p:nvPr>
        </p:nvSpPr>
        <p:spPr>
          <a:xfrm>
            <a:off x="2778799" y="431999"/>
            <a:ext cx="5693702" cy="556202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 algn="ctr">
              <a:defRPr sz="30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</a:lstStyle>
          <a:p>
            <a:r>
              <a:t>Title Text</a:t>
            </a:r>
          </a:p>
        </p:txBody>
      </p:sp>
      <p:sp>
        <p:nvSpPr>
          <p:cNvPr id="193" name="Google Shape;88;p21"/>
          <p:cNvSpPr/>
          <p:nvPr/>
        </p:nvSpPr>
        <p:spPr>
          <a:xfrm rot="21419678">
            <a:off x="642002" y="250739"/>
            <a:ext cx="1705146" cy="1672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567" y="0"/>
                </a:lnTo>
                <a:lnTo>
                  <a:pt x="21600" y="2073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D966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50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Bree Serif"/>
                <a:ea typeface="Bree Serif"/>
                <a:cs typeface="Bree Serif"/>
                <a:sym typeface="Bree Serif"/>
              </a:defRPr>
            </a:pPr>
            <a:endParaRPr/>
          </a:p>
        </p:txBody>
      </p:sp>
      <p:sp>
        <p:nvSpPr>
          <p:cNvPr id="194" name="Body Level One…"/>
          <p:cNvSpPr txBox="1">
            <a:spLocks noGrp="1"/>
          </p:cNvSpPr>
          <p:nvPr>
            <p:ph type="body" sz="quarter" idx="1"/>
          </p:nvPr>
        </p:nvSpPr>
        <p:spPr>
          <a:xfrm rot="21448969">
            <a:off x="535363" y="533997"/>
            <a:ext cx="1837474" cy="1320670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 marL="342900" indent="-228600" algn="ctr">
              <a:spcBef>
                <a:spcPts val="0"/>
              </a:spcBef>
              <a:buClrTx/>
              <a:buSzTx/>
              <a:buFontTx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1pPr>
            <a:lvl2pPr marL="342900" indent="254000" algn="ctr">
              <a:spcBef>
                <a:spcPts val="0"/>
              </a:spcBef>
              <a:buClrTx/>
              <a:buSzTx/>
              <a:buFontTx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2pPr>
            <a:lvl3pPr marL="342900" indent="711200" algn="ctr">
              <a:spcBef>
                <a:spcPts val="0"/>
              </a:spcBef>
              <a:buClrTx/>
              <a:buSzTx/>
              <a:buFontTx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3pPr>
            <a:lvl4pPr marL="342900" indent="1168400" algn="ctr">
              <a:spcBef>
                <a:spcPts val="0"/>
              </a:spcBef>
              <a:buClrTx/>
              <a:buSzTx/>
              <a:buFontTx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4pPr>
            <a:lvl5pPr marL="342900" indent="1625600" algn="ctr">
              <a:spcBef>
                <a:spcPts val="0"/>
              </a:spcBef>
              <a:buClrTx/>
              <a:buSzTx/>
              <a:buFontTx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95" name="Google Shape;91;p21" descr="Google Shape;91;p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323" y="0"/>
            <a:ext cx="500701" cy="480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Google Shape;92;p21" descr="Google Shape;92;p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286" y="29505"/>
            <a:ext cx="500701" cy="480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Google Shape;93;p21" descr="Google Shape;93;p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313" y="32887"/>
            <a:ext cx="466526" cy="41515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defRPr sz="10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09741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6" r:id="rId1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209;p31"/>
          <p:cNvSpPr txBox="1">
            <a:spLocks noGrp="1"/>
          </p:cNvSpPr>
          <p:nvPr>
            <p:ph type="title"/>
          </p:nvPr>
        </p:nvSpPr>
        <p:spPr>
          <a:xfrm>
            <a:off x="2711845" y="441404"/>
            <a:ext cx="5693701" cy="556201"/>
          </a:xfrm>
          <a:prstGeom prst="rect">
            <a:avLst/>
          </a:prstGeom>
        </p:spPr>
        <p:txBody>
          <a:bodyPr/>
          <a:lstStyle>
            <a:lvl1pPr defTabSz="402336">
              <a:defRPr sz="1320"/>
            </a:lvl1pPr>
          </a:lstStyle>
          <a:p>
            <a:r>
              <a:t>Which of the four strategies would you like to implement in your classes?</a:t>
            </a:r>
          </a:p>
        </p:txBody>
      </p:sp>
      <p:sp>
        <p:nvSpPr>
          <p:cNvPr id="335" name="Google Shape;210;p31"/>
          <p:cNvSpPr txBox="1">
            <a:spLocks noGrp="1"/>
          </p:cNvSpPr>
          <p:nvPr>
            <p:ph type="body" sz="quarter" idx="1"/>
          </p:nvPr>
        </p:nvSpPr>
        <p:spPr>
          <a:xfrm rot="21448889">
            <a:off x="672754" y="530953"/>
            <a:ext cx="1699942" cy="1320672"/>
          </a:xfrm>
          <a:prstGeom prst="rect">
            <a:avLst/>
          </a:prstGeom>
        </p:spPr>
        <p:txBody>
          <a:bodyPr/>
          <a:lstStyle>
            <a:lvl1pPr marL="0" indent="0" defTabSz="850391">
              <a:defRPr sz="1488"/>
            </a:lvl1pPr>
          </a:lstStyle>
          <a:p>
            <a:r>
              <a:t>Right click on an empty sticky. Copy and paste to create one for yourself.</a:t>
            </a:r>
          </a:p>
        </p:txBody>
      </p:sp>
      <p:grpSp>
        <p:nvGrpSpPr>
          <p:cNvPr id="338" name="Google Shape;211;p31"/>
          <p:cNvGrpSpPr/>
          <p:nvPr/>
        </p:nvGrpSpPr>
        <p:grpSpPr>
          <a:xfrm>
            <a:off x="-1374526" y="1819799"/>
            <a:ext cx="1293601" cy="1376401"/>
            <a:chOff x="0" y="0"/>
            <a:chExt cx="1293600" cy="1376399"/>
          </a:xfrm>
        </p:grpSpPr>
        <p:sp>
          <p:nvSpPr>
            <p:cNvPr id="336" name="Shape"/>
            <p:cNvSpPr/>
            <p:nvPr/>
          </p:nvSpPr>
          <p:spPr>
            <a:xfrm>
              <a:off x="-1" y="0"/>
              <a:ext cx="1293602" cy="137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27" y="0"/>
                  </a:lnTo>
                  <a:lnTo>
                    <a:pt x="21600" y="194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3C47D"/>
            </a:solidFill>
            <a:ln w="9525" cap="flat">
              <a:solidFill>
                <a:srgbClr val="666666"/>
              </a:solidFill>
              <a:prstDash val="solid"/>
              <a:round/>
            </a:ln>
            <a:effectLst>
              <a:outerShdw blurRad="635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pPr>
              <a:endParaRPr/>
            </a:p>
          </p:txBody>
        </p:sp>
        <p:sp>
          <p:nvSpPr>
            <p:cNvPr id="337" name="Type here"/>
            <p:cNvSpPr txBox="1"/>
            <p:nvPr/>
          </p:nvSpPr>
          <p:spPr>
            <a:xfrm>
              <a:off x="-1" y="62066"/>
              <a:ext cx="1231535" cy="360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lvl1pPr>
            </a:lstStyle>
            <a:p>
              <a:r>
                <a:t>Type here</a:t>
              </a:r>
            </a:p>
          </p:txBody>
        </p:sp>
      </p:grpSp>
      <p:grpSp>
        <p:nvGrpSpPr>
          <p:cNvPr id="341" name="Google Shape;212;p31"/>
          <p:cNvGrpSpPr/>
          <p:nvPr/>
        </p:nvGrpSpPr>
        <p:grpSpPr>
          <a:xfrm>
            <a:off x="-1448876" y="3517124"/>
            <a:ext cx="1293601" cy="1376401"/>
            <a:chOff x="0" y="0"/>
            <a:chExt cx="1293600" cy="1376399"/>
          </a:xfrm>
        </p:grpSpPr>
        <p:sp>
          <p:nvSpPr>
            <p:cNvPr id="339" name="Shape"/>
            <p:cNvSpPr/>
            <p:nvPr/>
          </p:nvSpPr>
          <p:spPr>
            <a:xfrm>
              <a:off x="-1" y="0"/>
              <a:ext cx="1293602" cy="137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27" y="0"/>
                  </a:lnTo>
                  <a:lnTo>
                    <a:pt x="21600" y="194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FA8DC"/>
            </a:solidFill>
            <a:ln w="9525" cap="flat">
              <a:solidFill>
                <a:srgbClr val="666666"/>
              </a:solidFill>
              <a:prstDash val="solid"/>
              <a:round/>
            </a:ln>
            <a:effectLst>
              <a:outerShdw blurRad="635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pPr>
              <a:endParaRPr/>
            </a:p>
          </p:txBody>
        </p:sp>
        <p:sp>
          <p:nvSpPr>
            <p:cNvPr id="340" name="Type here"/>
            <p:cNvSpPr txBox="1"/>
            <p:nvPr/>
          </p:nvSpPr>
          <p:spPr>
            <a:xfrm>
              <a:off x="-1" y="62066"/>
              <a:ext cx="1231535" cy="360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lvl1pPr>
            </a:lstStyle>
            <a:p>
              <a:r>
                <a:t>Type here</a:t>
              </a:r>
            </a:p>
          </p:txBody>
        </p:sp>
      </p:grpSp>
      <p:grpSp>
        <p:nvGrpSpPr>
          <p:cNvPr id="344" name="Google Shape;213;p31"/>
          <p:cNvGrpSpPr/>
          <p:nvPr/>
        </p:nvGrpSpPr>
        <p:grpSpPr>
          <a:xfrm>
            <a:off x="1888450" y="2557174"/>
            <a:ext cx="1293601" cy="1376401"/>
            <a:chOff x="0" y="0"/>
            <a:chExt cx="1293600" cy="1376399"/>
          </a:xfrm>
        </p:grpSpPr>
        <p:sp>
          <p:nvSpPr>
            <p:cNvPr id="342" name="Shape"/>
            <p:cNvSpPr/>
            <p:nvPr/>
          </p:nvSpPr>
          <p:spPr>
            <a:xfrm>
              <a:off x="-1" y="0"/>
              <a:ext cx="1293602" cy="137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27" y="0"/>
                  </a:lnTo>
                  <a:lnTo>
                    <a:pt x="21600" y="194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A9999"/>
            </a:solidFill>
            <a:ln w="9525" cap="flat">
              <a:solidFill>
                <a:srgbClr val="666666"/>
              </a:solidFill>
              <a:prstDash val="solid"/>
              <a:round/>
            </a:ln>
            <a:effectLst>
              <a:outerShdw blurRad="635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pPr>
              <a:endParaRPr/>
            </a:p>
          </p:txBody>
        </p:sp>
        <p:sp>
          <p:nvSpPr>
            <p:cNvPr id="343" name="Type here"/>
            <p:cNvSpPr txBox="1"/>
            <p:nvPr/>
          </p:nvSpPr>
          <p:spPr>
            <a:xfrm>
              <a:off x="-1" y="62066"/>
              <a:ext cx="1231535" cy="360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lvl1pPr>
            </a:lstStyle>
            <a:p>
              <a:r>
                <a:t>Type here</a:t>
              </a:r>
            </a:p>
          </p:txBody>
        </p:sp>
      </p:grpSp>
      <p:grpSp>
        <p:nvGrpSpPr>
          <p:cNvPr id="347" name="Google Shape;214;p31"/>
          <p:cNvGrpSpPr/>
          <p:nvPr/>
        </p:nvGrpSpPr>
        <p:grpSpPr>
          <a:xfrm>
            <a:off x="4555375" y="1883549"/>
            <a:ext cx="1293601" cy="1376401"/>
            <a:chOff x="0" y="0"/>
            <a:chExt cx="1293600" cy="1376399"/>
          </a:xfrm>
        </p:grpSpPr>
        <p:sp>
          <p:nvSpPr>
            <p:cNvPr id="345" name="Shape"/>
            <p:cNvSpPr/>
            <p:nvPr/>
          </p:nvSpPr>
          <p:spPr>
            <a:xfrm>
              <a:off x="-1" y="0"/>
              <a:ext cx="1293602" cy="137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27" y="0"/>
                  </a:lnTo>
                  <a:lnTo>
                    <a:pt x="21600" y="194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E7CC3"/>
            </a:solidFill>
            <a:ln w="9525" cap="flat">
              <a:solidFill>
                <a:srgbClr val="666666"/>
              </a:solidFill>
              <a:prstDash val="solid"/>
              <a:round/>
            </a:ln>
            <a:effectLst>
              <a:outerShdw blurRad="635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pPr>
              <a:endParaRPr/>
            </a:p>
          </p:txBody>
        </p:sp>
        <p:sp>
          <p:nvSpPr>
            <p:cNvPr id="346" name="Type here"/>
            <p:cNvSpPr txBox="1"/>
            <p:nvPr/>
          </p:nvSpPr>
          <p:spPr>
            <a:xfrm>
              <a:off x="-1" y="62066"/>
              <a:ext cx="1231535" cy="360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lvl1pPr>
            </a:lstStyle>
            <a:p>
              <a:r>
                <a:t>Type here</a:t>
              </a: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219;p32"/>
          <p:cNvSpPr txBox="1">
            <a:spLocks noGrp="1"/>
          </p:cNvSpPr>
          <p:nvPr>
            <p:ph type="title"/>
          </p:nvPr>
        </p:nvSpPr>
        <p:spPr>
          <a:xfrm>
            <a:off x="2711845" y="493974"/>
            <a:ext cx="5693701" cy="556201"/>
          </a:xfrm>
          <a:prstGeom prst="rect">
            <a:avLst/>
          </a:prstGeom>
        </p:spPr>
        <p:txBody>
          <a:bodyPr/>
          <a:lstStyle>
            <a:lvl1pPr defTabSz="512063">
              <a:defRPr sz="1679"/>
            </a:lvl1pPr>
          </a:lstStyle>
          <a:p>
            <a:r>
              <a:t>Which text or topic do you have in mind for your strategy?</a:t>
            </a:r>
          </a:p>
        </p:txBody>
      </p:sp>
      <p:sp>
        <p:nvSpPr>
          <p:cNvPr id="350" name="Google Shape;220;p32"/>
          <p:cNvSpPr txBox="1">
            <a:spLocks noGrp="1"/>
          </p:cNvSpPr>
          <p:nvPr>
            <p:ph type="body" sz="quarter" idx="1"/>
          </p:nvPr>
        </p:nvSpPr>
        <p:spPr>
          <a:xfrm rot="21449304">
            <a:off x="636529" y="436692"/>
            <a:ext cx="1716091" cy="1492118"/>
          </a:xfrm>
          <a:prstGeom prst="rect">
            <a:avLst/>
          </a:prstGeom>
        </p:spPr>
        <p:txBody>
          <a:bodyPr/>
          <a:lstStyle/>
          <a:p>
            <a:pPr marL="0" indent="0" defTabSz="859536">
              <a:defRPr sz="1128"/>
            </a:pPr>
            <a:r>
              <a:t>These are categorized by color:</a:t>
            </a:r>
          </a:p>
          <a:p>
            <a:pPr marL="0" indent="0" defTabSz="859536">
              <a:defRPr sz="1128"/>
            </a:pPr>
            <a:r>
              <a:t>Red=word clouds</a:t>
            </a:r>
          </a:p>
          <a:p>
            <a:pPr marL="0" indent="0" defTabSz="859536">
              <a:defRPr sz="1128"/>
            </a:pPr>
            <a:r>
              <a:t>Green=chalk talk</a:t>
            </a:r>
          </a:p>
          <a:p>
            <a:pPr marL="0" indent="0" defTabSz="859536">
              <a:defRPr sz="1128"/>
            </a:pPr>
            <a:r>
              <a:t>Blue = I Think/We Think</a:t>
            </a:r>
          </a:p>
          <a:p>
            <a:pPr marL="0" indent="0" defTabSz="859536">
              <a:defRPr sz="1128"/>
            </a:pPr>
            <a:r>
              <a:t>Purple= First Turn/Last Turn</a:t>
            </a:r>
          </a:p>
        </p:txBody>
      </p:sp>
      <p:grpSp>
        <p:nvGrpSpPr>
          <p:cNvPr id="353" name="Google Shape;221;p32"/>
          <p:cNvGrpSpPr/>
          <p:nvPr/>
        </p:nvGrpSpPr>
        <p:grpSpPr>
          <a:xfrm>
            <a:off x="6192025" y="2274724"/>
            <a:ext cx="1293601" cy="1376401"/>
            <a:chOff x="0" y="0"/>
            <a:chExt cx="1293600" cy="1376399"/>
          </a:xfrm>
        </p:grpSpPr>
        <p:sp>
          <p:nvSpPr>
            <p:cNvPr id="351" name="Shape"/>
            <p:cNvSpPr/>
            <p:nvPr/>
          </p:nvSpPr>
          <p:spPr>
            <a:xfrm>
              <a:off x="-1" y="0"/>
              <a:ext cx="1293602" cy="137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27" y="0"/>
                  </a:lnTo>
                  <a:lnTo>
                    <a:pt x="21600" y="194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E7CC3"/>
            </a:solidFill>
            <a:ln w="9525" cap="flat">
              <a:solidFill>
                <a:srgbClr val="666666"/>
              </a:solidFill>
              <a:prstDash val="solid"/>
              <a:round/>
            </a:ln>
            <a:effectLst>
              <a:outerShdw blurRad="635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pPr>
              <a:endParaRPr/>
            </a:p>
          </p:txBody>
        </p:sp>
        <p:sp>
          <p:nvSpPr>
            <p:cNvPr id="352" name="Type here"/>
            <p:cNvSpPr txBox="1"/>
            <p:nvPr/>
          </p:nvSpPr>
          <p:spPr>
            <a:xfrm>
              <a:off x="-1" y="62066"/>
              <a:ext cx="1231535" cy="360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lvl1pPr>
            </a:lstStyle>
            <a:p>
              <a:r>
                <a:t>Type here</a:t>
              </a:r>
            </a:p>
          </p:txBody>
        </p:sp>
      </p:grpSp>
      <p:grpSp>
        <p:nvGrpSpPr>
          <p:cNvPr id="356" name="Google Shape;222;p32"/>
          <p:cNvGrpSpPr/>
          <p:nvPr/>
        </p:nvGrpSpPr>
        <p:grpSpPr>
          <a:xfrm>
            <a:off x="3875625" y="3219824"/>
            <a:ext cx="1293601" cy="1376401"/>
            <a:chOff x="0" y="0"/>
            <a:chExt cx="1293600" cy="1376399"/>
          </a:xfrm>
        </p:grpSpPr>
        <p:sp>
          <p:nvSpPr>
            <p:cNvPr id="354" name="Shape"/>
            <p:cNvSpPr/>
            <p:nvPr/>
          </p:nvSpPr>
          <p:spPr>
            <a:xfrm>
              <a:off x="-1" y="0"/>
              <a:ext cx="1293602" cy="137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27" y="0"/>
                  </a:lnTo>
                  <a:lnTo>
                    <a:pt x="21600" y="194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FA8DC"/>
            </a:solidFill>
            <a:ln w="9525" cap="flat">
              <a:solidFill>
                <a:srgbClr val="666666"/>
              </a:solidFill>
              <a:prstDash val="solid"/>
              <a:round/>
            </a:ln>
            <a:effectLst>
              <a:outerShdw blurRad="635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pPr>
              <a:endParaRPr/>
            </a:p>
          </p:txBody>
        </p:sp>
        <p:sp>
          <p:nvSpPr>
            <p:cNvPr id="355" name="Type here"/>
            <p:cNvSpPr txBox="1"/>
            <p:nvPr/>
          </p:nvSpPr>
          <p:spPr>
            <a:xfrm>
              <a:off x="-1" y="62066"/>
              <a:ext cx="1231535" cy="360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lvl1pPr>
            </a:lstStyle>
            <a:p>
              <a:r>
                <a:t>Type here</a:t>
              </a:r>
            </a:p>
          </p:txBody>
        </p:sp>
      </p:grpSp>
      <p:grpSp>
        <p:nvGrpSpPr>
          <p:cNvPr id="359" name="Google Shape;223;p32"/>
          <p:cNvGrpSpPr/>
          <p:nvPr/>
        </p:nvGrpSpPr>
        <p:grpSpPr>
          <a:xfrm>
            <a:off x="1559224" y="2378824"/>
            <a:ext cx="1293601" cy="1376401"/>
            <a:chOff x="0" y="0"/>
            <a:chExt cx="1293600" cy="1376399"/>
          </a:xfrm>
        </p:grpSpPr>
        <p:sp>
          <p:nvSpPr>
            <p:cNvPr id="357" name="Shape"/>
            <p:cNvSpPr/>
            <p:nvPr/>
          </p:nvSpPr>
          <p:spPr>
            <a:xfrm>
              <a:off x="-1" y="0"/>
              <a:ext cx="1293602" cy="137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27" y="0"/>
                  </a:lnTo>
                  <a:lnTo>
                    <a:pt x="21600" y="194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A9999"/>
            </a:solidFill>
            <a:ln w="9525" cap="flat">
              <a:solidFill>
                <a:srgbClr val="666666"/>
              </a:solidFill>
              <a:prstDash val="solid"/>
              <a:round/>
            </a:ln>
            <a:effectLst>
              <a:outerShdw blurRad="635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pPr>
              <a:endParaRPr/>
            </a:p>
          </p:txBody>
        </p:sp>
        <p:sp>
          <p:nvSpPr>
            <p:cNvPr id="358" name="Type here"/>
            <p:cNvSpPr txBox="1"/>
            <p:nvPr/>
          </p:nvSpPr>
          <p:spPr>
            <a:xfrm>
              <a:off x="-1" y="62066"/>
              <a:ext cx="1231535" cy="360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lvl1pPr>
            </a:lstStyle>
            <a:p>
              <a:r>
                <a:t>Type here</a:t>
              </a:r>
            </a:p>
          </p:txBody>
        </p:sp>
      </p:grpSp>
      <p:grpSp>
        <p:nvGrpSpPr>
          <p:cNvPr id="362" name="Google Shape;224;p32"/>
          <p:cNvGrpSpPr/>
          <p:nvPr/>
        </p:nvGrpSpPr>
        <p:grpSpPr>
          <a:xfrm>
            <a:off x="3410725" y="1446799"/>
            <a:ext cx="1293601" cy="1376401"/>
            <a:chOff x="0" y="0"/>
            <a:chExt cx="1293600" cy="1376399"/>
          </a:xfrm>
        </p:grpSpPr>
        <p:sp>
          <p:nvSpPr>
            <p:cNvPr id="360" name="Shape"/>
            <p:cNvSpPr/>
            <p:nvPr/>
          </p:nvSpPr>
          <p:spPr>
            <a:xfrm>
              <a:off x="-1" y="0"/>
              <a:ext cx="1293602" cy="137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27" y="0"/>
                  </a:lnTo>
                  <a:lnTo>
                    <a:pt x="21600" y="194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3C47D"/>
            </a:solidFill>
            <a:ln w="9525" cap="flat">
              <a:solidFill>
                <a:srgbClr val="666666"/>
              </a:solidFill>
              <a:prstDash val="solid"/>
              <a:round/>
            </a:ln>
            <a:effectLst>
              <a:outerShdw blurRad="635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pPr>
              <a:endParaRPr/>
            </a:p>
          </p:txBody>
        </p:sp>
        <p:sp>
          <p:nvSpPr>
            <p:cNvPr id="361" name="Type here"/>
            <p:cNvSpPr txBox="1"/>
            <p:nvPr/>
          </p:nvSpPr>
          <p:spPr>
            <a:xfrm>
              <a:off x="-1" y="62066"/>
              <a:ext cx="1231535" cy="360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lvl1pPr>
            </a:lstStyle>
            <a:p>
              <a:r>
                <a:t>Type here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229;p33"/>
          <p:cNvSpPr txBox="1">
            <a:spLocks noGrp="1"/>
          </p:cNvSpPr>
          <p:nvPr>
            <p:ph type="title"/>
          </p:nvPr>
        </p:nvSpPr>
        <p:spPr>
          <a:xfrm>
            <a:off x="2600095" y="493974"/>
            <a:ext cx="5917201" cy="556201"/>
          </a:xfrm>
          <a:prstGeom prst="rect">
            <a:avLst/>
          </a:prstGeom>
        </p:spPr>
        <p:txBody>
          <a:bodyPr/>
          <a:lstStyle>
            <a:lvl1pPr defTabSz="466344">
              <a:defRPr sz="1529"/>
            </a:lvl1pPr>
          </a:lstStyle>
          <a:p>
            <a:r>
              <a:t>Do you plan to use the strategy synchronously or asynchronously? </a:t>
            </a:r>
          </a:p>
        </p:txBody>
      </p:sp>
      <p:sp>
        <p:nvSpPr>
          <p:cNvPr id="365" name="Google Shape;230;p33"/>
          <p:cNvSpPr txBox="1">
            <a:spLocks noGrp="1"/>
          </p:cNvSpPr>
          <p:nvPr>
            <p:ph type="body" sz="quarter" idx="1"/>
          </p:nvPr>
        </p:nvSpPr>
        <p:spPr>
          <a:xfrm rot="21449304">
            <a:off x="573875" y="455730"/>
            <a:ext cx="1841399" cy="1476863"/>
          </a:xfrm>
          <a:prstGeom prst="rect">
            <a:avLst/>
          </a:prstGeom>
        </p:spPr>
        <p:txBody>
          <a:bodyPr/>
          <a:lstStyle/>
          <a:p>
            <a:pPr marL="0" indent="0">
              <a:defRPr sz="1200"/>
            </a:pPr>
            <a:r>
              <a:t>These are categorized by color:</a:t>
            </a:r>
          </a:p>
          <a:p>
            <a:pPr marL="0" indent="0">
              <a:defRPr sz="1200"/>
            </a:pPr>
            <a:r>
              <a:t>Red=word clouds</a:t>
            </a:r>
          </a:p>
          <a:p>
            <a:pPr marL="0" indent="0">
              <a:defRPr sz="1200"/>
            </a:pPr>
            <a:r>
              <a:t>Green=chalk talk</a:t>
            </a:r>
          </a:p>
          <a:p>
            <a:pPr marL="0" indent="0">
              <a:defRPr sz="1200"/>
            </a:pPr>
            <a:r>
              <a:t>Blue = I Think/We Think</a:t>
            </a:r>
          </a:p>
          <a:p>
            <a:pPr marL="0" indent="0">
              <a:defRPr sz="1200"/>
            </a:pPr>
            <a:r>
              <a:t>Purple= First Turn/Last Turn</a:t>
            </a:r>
          </a:p>
        </p:txBody>
      </p:sp>
      <p:grpSp>
        <p:nvGrpSpPr>
          <p:cNvPr id="368" name="Google Shape;231;p33"/>
          <p:cNvGrpSpPr/>
          <p:nvPr/>
        </p:nvGrpSpPr>
        <p:grpSpPr>
          <a:xfrm>
            <a:off x="6192025" y="2274724"/>
            <a:ext cx="1293601" cy="1376401"/>
            <a:chOff x="0" y="0"/>
            <a:chExt cx="1293600" cy="1376399"/>
          </a:xfrm>
        </p:grpSpPr>
        <p:sp>
          <p:nvSpPr>
            <p:cNvPr id="366" name="Shape"/>
            <p:cNvSpPr/>
            <p:nvPr/>
          </p:nvSpPr>
          <p:spPr>
            <a:xfrm>
              <a:off x="-1" y="0"/>
              <a:ext cx="1293602" cy="137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27" y="0"/>
                  </a:lnTo>
                  <a:lnTo>
                    <a:pt x="21600" y="194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E7CC3"/>
            </a:solidFill>
            <a:ln w="9525" cap="flat">
              <a:solidFill>
                <a:srgbClr val="666666"/>
              </a:solidFill>
              <a:prstDash val="solid"/>
              <a:round/>
            </a:ln>
            <a:effectLst>
              <a:outerShdw blurRad="635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pPr>
              <a:endParaRPr/>
            </a:p>
          </p:txBody>
        </p:sp>
        <p:sp>
          <p:nvSpPr>
            <p:cNvPr id="367" name="Type here"/>
            <p:cNvSpPr txBox="1"/>
            <p:nvPr/>
          </p:nvSpPr>
          <p:spPr>
            <a:xfrm>
              <a:off x="-1" y="62066"/>
              <a:ext cx="1231535" cy="360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lvl1pPr>
            </a:lstStyle>
            <a:p>
              <a:r>
                <a:t>Type here</a:t>
              </a:r>
            </a:p>
          </p:txBody>
        </p:sp>
      </p:grpSp>
      <p:grpSp>
        <p:nvGrpSpPr>
          <p:cNvPr id="371" name="Google Shape;232;p33"/>
          <p:cNvGrpSpPr/>
          <p:nvPr/>
        </p:nvGrpSpPr>
        <p:grpSpPr>
          <a:xfrm>
            <a:off x="3875625" y="3219824"/>
            <a:ext cx="1293601" cy="1376401"/>
            <a:chOff x="0" y="0"/>
            <a:chExt cx="1293600" cy="1376399"/>
          </a:xfrm>
        </p:grpSpPr>
        <p:sp>
          <p:nvSpPr>
            <p:cNvPr id="369" name="Shape"/>
            <p:cNvSpPr/>
            <p:nvPr/>
          </p:nvSpPr>
          <p:spPr>
            <a:xfrm>
              <a:off x="-1" y="0"/>
              <a:ext cx="1293602" cy="137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27" y="0"/>
                  </a:lnTo>
                  <a:lnTo>
                    <a:pt x="21600" y="194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FA8DC"/>
            </a:solidFill>
            <a:ln w="9525" cap="flat">
              <a:solidFill>
                <a:srgbClr val="666666"/>
              </a:solidFill>
              <a:prstDash val="solid"/>
              <a:round/>
            </a:ln>
            <a:effectLst>
              <a:outerShdw blurRad="635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pPr>
              <a:endParaRPr/>
            </a:p>
          </p:txBody>
        </p:sp>
        <p:sp>
          <p:nvSpPr>
            <p:cNvPr id="370" name="Type here"/>
            <p:cNvSpPr txBox="1"/>
            <p:nvPr/>
          </p:nvSpPr>
          <p:spPr>
            <a:xfrm>
              <a:off x="-1" y="62066"/>
              <a:ext cx="1231535" cy="360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lvl1pPr>
            </a:lstStyle>
            <a:p>
              <a:r>
                <a:t>Type here</a:t>
              </a:r>
            </a:p>
          </p:txBody>
        </p:sp>
      </p:grpSp>
      <p:grpSp>
        <p:nvGrpSpPr>
          <p:cNvPr id="374" name="Google Shape;233;p33"/>
          <p:cNvGrpSpPr/>
          <p:nvPr/>
        </p:nvGrpSpPr>
        <p:grpSpPr>
          <a:xfrm>
            <a:off x="1559224" y="2378824"/>
            <a:ext cx="1293601" cy="1376401"/>
            <a:chOff x="0" y="0"/>
            <a:chExt cx="1293600" cy="1376399"/>
          </a:xfrm>
        </p:grpSpPr>
        <p:sp>
          <p:nvSpPr>
            <p:cNvPr id="372" name="Shape"/>
            <p:cNvSpPr/>
            <p:nvPr/>
          </p:nvSpPr>
          <p:spPr>
            <a:xfrm>
              <a:off x="-1" y="0"/>
              <a:ext cx="1293602" cy="137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27" y="0"/>
                  </a:lnTo>
                  <a:lnTo>
                    <a:pt x="21600" y="194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A9999"/>
            </a:solidFill>
            <a:ln w="9525" cap="flat">
              <a:solidFill>
                <a:srgbClr val="666666"/>
              </a:solidFill>
              <a:prstDash val="solid"/>
              <a:round/>
            </a:ln>
            <a:effectLst>
              <a:outerShdw blurRad="635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pPr>
              <a:endParaRPr/>
            </a:p>
          </p:txBody>
        </p:sp>
        <p:sp>
          <p:nvSpPr>
            <p:cNvPr id="373" name="Type here"/>
            <p:cNvSpPr txBox="1"/>
            <p:nvPr/>
          </p:nvSpPr>
          <p:spPr>
            <a:xfrm>
              <a:off x="-1" y="62066"/>
              <a:ext cx="1231535" cy="360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lvl1pPr>
            </a:lstStyle>
            <a:p>
              <a:r>
                <a:t>Type here</a:t>
              </a:r>
            </a:p>
          </p:txBody>
        </p:sp>
      </p:grpSp>
      <p:grpSp>
        <p:nvGrpSpPr>
          <p:cNvPr id="377" name="Google Shape;234;p33"/>
          <p:cNvGrpSpPr/>
          <p:nvPr/>
        </p:nvGrpSpPr>
        <p:grpSpPr>
          <a:xfrm>
            <a:off x="3410725" y="1446799"/>
            <a:ext cx="1293601" cy="1376401"/>
            <a:chOff x="0" y="0"/>
            <a:chExt cx="1293600" cy="1376399"/>
          </a:xfrm>
        </p:grpSpPr>
        <p:sp>
          <p:nvSpPr>
            <p:cNvPr id="375" name="Shape"/>
            <p:cNvSpPr/>
            <p:nvPr/>
          </p:nvSpPr>
          <p:spPr>
            <a:xfrm>
              <a:off x="-1" y="0"/>
              <a:ext cx="1293602" cy="137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27" y="0"/>
                  </a:lnTo>
                  <a:lnTo>
                    <a:pt x="21600" y="194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3C47D"/>
            </a:solidFill>
            <a:ln w="9525" cap="flat">
              <a:solidFill>
                <a:srgbClr val="666666"/>
              </a:solidFill>
              <a:prstDash val="solid"/>
              <a:round/>
            </a:ln>
            <a:effectLst>
              <a:outerShdw blurRad="635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pPr>
              <a:endParaRPr/>
            </a:p>
          </p:txBody>
        </p:sp>
        <p:sp>
          <p:nvSpPr>
            <p:cNvPr id="376" name="Type here"/>
            <p:cNvSpPr txBox="1"/>
            <p:nvPr/>
          </p:nvSpPr>
          <p:spPr>
            <a:xfrm>
              <a:off x="-1" y="62066"/>
              <a:ext cx="1231535" cy="360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lvl1pPr>
            </a:lstStyle>
            <a:p>
              <a:r>
                <a:t>Type here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02DC2DEC-ED14-46D2-92D2-CE7973B77C9B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92F950AD-31EE-4ABC-AB96-5F978758D647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0</TotalTime>
  <Words>134</Words>
  <Application>Microsoft Office PowerPoint</Application>
  <PresentationFormat>On-screen Show (16:9)</PresentationFormat>
  <Paragraphs>26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Aptos Display</vt:lpstr>
      <vt:lpstr>Arial</vt:lpstr>
      <vt:lpstr>Bangers</vt:lpstr>
      <vt:lpstr>Bree Serif</vt:lpstr>
      <vt:lpstr>Calibri</vt:lpstr>
      <vt:lpstr>Courier New</vt:lpstr>
      <vt:lpstr>System Font Regular</vt:lpstr>
      <vt:lpstr>Wingdings</vt:lpstr>
      <vt:lpstr>Custom Design</vt:lpstr>
      <vt:lpstr>1_Custom Design</vt:lpstr>
      <vt:lpstr>PowerPoint Presentation</vt:lpstr>
      <vt:lpstr>Which of the four strategies would you like to implement in your classes?</vt:lpstr>
      <vt:lpstr>Which text or topic do you have in mind for your strategy?</vt:lpstr>
      <vt:lpstr>Do you plan to use the strategy synchronously or asynchronously? </vt:lpstr>
    </vt:vector>
  </TitlesOfParts>
  <Manager/>
  <Company>University of Oklahoma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Lieu, Mary</dc:creator>
  <cp:keywords/>
  <dc:description/>
  <cp:lastModifiedBy>Lieu, Mary</cp:lastModifiedBy>
  <cp:revision>1</cp:revision>
  <dcterms:created xsi:type="dcterms:W3CDTF">2026-04-23T17:37:27Z</dcterms:created>
  <dcterms:modified xsi:type="dcterms:W3CDTF">2026-04-23T17:38:00Z</dcterms:modified>
  <cp:category/>
</cp:coreProperties>
</file>