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3"/>
  </p:notesMasterIdLst>
  <p:sldIdLst>
    <p:sldId id="256" r:id="rId5"/>
    <p:sldId id="257" r:id="rId6"/>
    <p:sldId id="258" r:id="rId7"/>
    <p:sldId id="259" r:id="rId8"/>
    <p:sldId id="283" r:id="rId9"/>
    <p:sldId id="260" r:id="rId10"/>
    <p:sldId id="261" r:id="rId11"/>
    <p:sldId id="268" r:id="rId12"/>
    <p:sldId id="262" r:id="rId13"/>
    <p:sldId id="263" r:id="rId14"/>
    <p:sldId id="264" r:id="rId15"/>
    <p:sldId id="265" r:id="rId16"/>
    <p:sldId id="266" r:id="rId17"/>
    <p:sldId id="267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4" r:id="rId30"/>
    <p:sldId id="281" r:id="rId31"/>
    <p:sldId id="282" r:id="rId3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6CB"/>
          </a:solidFill>
        </a:fill>
      </a:tcStyle>
    </a:wholeTbl>
    <a:band2H>
      <a:tcTxStyle/>
      <a:tcStyle>
        <a:tcBdr/>
        <a:fill>
          <a:solidFill>
            <a:srgbClr val="F8F3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DDD2"/>
          </a:solidFill>
        </a:fill>
      </a:tcStyle>
    </a:wholeTbl>
    <a:band2H>
      <a:tcTxStyle/>
      <a:tcStyle>
        <a:tcBdr/>
        <a:fill>
          <a:solidFill>
            <a:srgbClr val="EFEF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6CACB"/>
          </a:solidFill>
        </a:fill>
      </a:tcStyle>
    </a:wholeTbl>
    <a:band2H>
      <a:tcTxStyle/>
      <a:tcStyle>
        <a:tcBdr/>
        <a:fill>
          <a:solidFill>
            <a:srgbClr val="EC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7326" autoAdjust="0"/>
  </p:normalViewPr>
  <p:slideViewPr>
    <p:cSldViewPr snapToGrid="0">
      <p:cViewPr varScale="1">
        <p:scale>
          <a:sx n="84" d="100"/>
          <a:sy n="84" d="100"/>
        </p:scale>
        <p:origin x="13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cken, Pam" userId="f3aa402d-8a3c-4841-b939-af5e5b41e404" providerId="ADAL" clId="{25895922-2EDA-4699-8D0C-305ACA2B70CD}"/>
    <pc:docChg chg="modSld">
      <pc:chgData name="Bracken, Pam" userId="f3aa402d-8a3c-4841-b939-af5e5b41e404" providerId="ADAL" clId="{25895922-2EDA-4699-8D0C-305ACA2B70CD}" dt="2024-07-09T17:39:07.855" v="1" actId="20577"/>
      <pc:docMkLst>
        <pc:docMk/>
      </pc:docMkLst>
      <pc:sldChg chg="modNotesTx">
        <pc:chgData name="Bracken, Pam" userId="f3aa402d-8a3c-4841-b939-af5e5b41e404" providerId="ADAL" clId="{25895922-2EDA-4699-8D0C-305ACA2B70CD}" dt="2024-07-09T17:39:07.855" v="1" actId="20577"/>
        <pc:sldMkLst>
          <pc:docMk/>
          <pc:sldMk cId="0" sldId="2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dgerhumor.com/a-tale-of-two-zooms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qVTr8MZicQ&amp;feature=emb_title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1100">
                <a:solidFill>
                  <a:srgbClr val="CC0000"/>
                </a:solidFill>
              </a:defRPr>
            </a:lvl1pPr>
          </a:lstStyle>
          <a:p>
            <a:r>
              <a:t>Welcome!  We are so excited that you are here for Online Discussion Strategies in English Language Arts!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hape 2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 sz="1100">
                <a:solidFill>
                  <a:srgbClr val="674EA7"/>
                </a:solidFill>
              </a:defRPr>
            </a:pPr>
            <a:r>
              <a:rPr lang="en-US" dirty="0"/>
              <a:t>These two examples illustrate how students can </a:t>
            </a:r>
            <a:r>
              <a:rPr dirty="0"/>
              <a:t>bring ideas forward and show big repeating ideas. 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 sz="1100">
                <a:solidFill>
                  <a:srgbClr val="CC0000"/>
                </a:solidFill>
              </a:defRPr>
            </a:pPr>
            <a:r>
              <a:rPr dirty="0"/>
              <a:t>In a face</a:t>
            </a:r>
            <a:r>
              <a:rPr lang="en-US" dirty="0"/>
              <a:t>-</a:t>
            </a:r>
            <a:r>
              <a:rPr dirty="0"/>
              <a:t>to</a:t>
            </a:r>
            <a:r>
              <a:rPr lang="en-US" dirty="0"/>
              <a:t>-</a:t>
            </a:r>
            <a:r>
              <a:rPr dirty="0"/>
              <a:t>face, synchronous setting, there are some considerations for planning a lesson with collaborative word clouds.  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  <a:defRPr sz="1100">
                <a:solidFill>
                  <a:srgbClr val="CC0000"/>
                </a:solidFill>
              </a:defRPr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lang="en-US" dirty="0"/>
              <a:t>Which is more effective: whole group or small groups? </a:t>
            </a:r>
            <a:r>
              <a:rPr dirty="0"/>
              <a:t>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lang="en-US" dirty="0"/>
              <a:t>Remember the c</a:t>
            </a:r>
            <a:r>
              <a:rPr dirty="0"/>
              <a:t>ognitive load</a:t>
            </a:r>
            <a:r>
              <a:rPr lang="en-US" dirty="0"/>
              <a:t>. </a:t>
            </a:r>
            <a:r>
              <a:rPr dirty="0"/>
              <a:t> </a:t>
            </a:r>
            <a:r>
              <a:rPr lang="en-US" dirty="0"/>
              <a:t>I</a:t>
            </a:r>
            <a:r>
              <a:rPr dirty="0"/>
              <a:t>f students haven’t </a:t>
            </a:r>
            <a:r>
              <a:rPr lang="en-US" dirty="0"/>
              <a:t>already built</a:t>
            </a:r>
            <a:r>
              <a:rPr dirty="0"/>
              <a:t> a collaborative word cloud before with the whole class, doing so in small groups </a:t>
            </a:r>
            <a:r>
              <a:rPr lang="en-US" dirty="0"/>
              <a:t>may be taxing</a:t>
            </a:r>
            <a:r>
              <a:rPr dirty="0"/>
              <a:t>.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lang="en-US" dirty="0"/>
              <a:t>Consider doing </a:t>
            </a:r>
            <a:r>
              <a:rPr dirty="0"/>
              <a:t>the activity as a whole class so </a:t>
            </a:r>
            <a:r>
              <a:rPr lang="en-US" dirty="0"/>
              <a:t>that </a:t>
            </a:r>
            <a:r>
              <a:rPr dirty="0"/>
              <a:t>students understand the technology and what to expect with the discussion. 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B</a:t>
            </a:r>
            <a:r>
              <a:rPr dirty="0"/>
              <a:t>uild in processing time</a:t>
            </a:r>
            <a:r>
              <a:rPr lang="en-US" dirty="0"/>
              <a:t> in the lesson. Students need time t</a:t>
            </a:r>
            <a:r>
              <a:rPr dirty="0"/>
              <a:t>o think about the word th</a:t>
            </a:r>
            <a:r>
              <a:rPr lang="en-US" dirty="0"/>
              <a:t>ey want to contribute.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C</a:t>
            </a:r>
            <a:r>
              <a:rPr dirty="0"/>
              <a:t>onsider providing time before the activity begins synchronously or </a:t>
            </a:r>
            <a:r>
              <a:rPr lang="en-US" dirty="0"/>
              <a:t>during</a:t>
            </a:r>
            <a:r>
              <a:rPr dirty="0"/>
              <a:t> class.  Otherwise</a:t>
            </a:r>
            <a:r>
              <a:rPr lang="en-US" dirty="0"/>
              <a:t>,</a:t>
            </a:r>
            <a:r>
              <a:rPr dirty="0"/>
              <a:t> </a:t>
            </a:r>
            <a:r>
              <a:rPr lang="en-US" dirty="0"/>
              <a:t>it is unlikely you will </a:t>
            </a:r>
            <a:r>
              <a:rPr dirty="0"/>
              <a:t>get </a:t>
            </a:r>
            <a:r>
              <a:rPr lang="en-US" dirty="0"/>
              <a:t>student </a:t>
            </a:r>
            <a:r>
              <a:rPr dirty="0"/>
              <a:t>buy-in</a:t>
            </a:r>
            <a:r>
              <a:rPr lang="en-US" dirty="0"/>
              <a:t>.</a:t>
            </a:r>
            <a:r>
              <a:rPr dirty="0"/>
              <a:t> 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P</a:t>
            </a:r>
            <a:r>
              <a:rPr dirty="0"/>
              <a:t>ractice </a:t>
            </a:r>
            <a:r>
              <a:rPr lang="en-US" dirty="0"/>
              <a:t>beforehand </a:t>
            </a:r>
            <a:r>
              <a:rPr dirty="0"/>
              <a:t>using whatever word cloud tool you chose </a:t>
            </a:r>
            <a:r>
              <a:rPr lang="en-US" dirty="0"/>
              <a:t>to gain confidence. </a:t>
            </a:r>
          </a:p>
          <a:p>
            <a:pPr marL="0" indent="0">
              <a:spcBef>
                <a:spcPts val="1000"/>
              </a:spcBef>
              <a:buFont typeface="Arial" panose="020B0604020202020204" pitchFamily="34" charset="0"/>
              <a:buNone/>
              <a:defRPr sz="1100">
                <a:solidFill>
                  <a:srgbClr val="674EA7"/>
                </a:solidFill>
              </a:defRPr>
            </a:pPr>
            <a:r>
              <a:rPr dirty="0"/>
              <a:t>  </a:t>
            </a:r>
          </a:p>
          <a:p>
            <a:pPr marL="0" indent="0">
              <a:spcBef>
                <a:spcPts val="1000"/>
              </a:spcBef>
              <a:buFont typeface="Arial" panose="020B0604020202020204" pitchFamily="34" charset="0"/>
              <a:buNone/>
              <a:defRPr sz="1100">
                <a:solidFill>
                  <a:srgbClr val="674EA7"/>
                </a:solidFill>
              </a:defRPr>
            </a:pPr>
            <a:r>
              <a:rPr dirty="0"/>
              <a:t>In the asynchronous setting, </a:t>
            </a:r>
            <a:r>
              <a:rPr lang="en-US" dirty="0"/>
              <a:t>h</a:t>
            </a:r>
            <a:r>
              <a:rPr dirty="0"/>
              <a:t>ave students post their chosen word either in a chat, Google form, or shared document for you. 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Once you have their words, </a:t>
            </a:r>
            <a:r>
              <a:rPr dirty="0"/>
              <a:t>create the collaborative word cloud. 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Share it to whatever LMS you are using for students to view.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dirty="0"/>
              <a:t>Consider having a discussion board reflection for students</a:t>
            </a:r>
            <a:r>
              <a:rPr lang="en-US" dirty="0"/>
              <a:t> to discuss the collection of words.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dirty="0"/>
              <a:t>This could be a discussion board post or a Flipgrid response to the collaborative word cloud</a:t>
            </a:r>
            <a:r>
              <a:rPr lang="en-US" dirty="0"/>
              <a:t>.</a:t>
            </a:r>
            <a:endParaRPr dirty="0"/>
          </a:p>
          <a:p>
            <a:pPr>
              <a:spcBef>
                <a:spcPts val="1000"/>
              </a:spcBef>
              <a:defRPr sz="1100"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 sz="1100">
                <a:solidFill>
                  <a:srgbClr val="CC0000"/>
                </a:solidFill>
              </a:defRPr>
            </a:pPr>
            <a:r>
              <a:rPr dirty="0"/>
              <a:t>Chalk Talk is a silent discussion strate</a:t>
            </a:r>
            <a:r>
              <a:rPr lang="en-US" dirty="0"/>
              <a:t>gy where </a:t>
            </a:r>
            <a:r>
              <a:rPr dirty="0"/>
              <a:t>students write their thoughts on a discussion board</a:t>
            </a:r>
            <a:r>
              <a:rPr lang="en-US" dirty="0"/>
              <a:t> independently of one another.</a:t>
            </a:r>
          </a:p>
          <a:p>
            <a:pPr marL="171450" indent="-171450"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lang="en-US" dirty="0"/>
              <a:t>They share their </a:t>
            </a:r>
            <a:r>
              <a:rPr dirty="0"/>
              <a:t>thoughts and respond to each other.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dirty="0"/>
              <a:t>The responses can be written or images. 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dirty="0"/>
              <a:t>Each question/prompt is on a separate </a:t>
            </a:r>
            <a:r>
              <a:rPr lang="en-US" dirty="0"/>
              <a:t>response </a:t>
            </a:r>
            <a:r>
              <a:rPr dirty="0"/>
              <a:t>board</a:t>
            </a:r>
            <a:r>
              <a:rPr lang="en-US" dirty="0"/>
              <a:t>.</a:t>
            </a:r>
            <a:r>
              <a:rPr dirty="0"/>
              <a:t> </a:t>
            </a:r>
            <a:r>
              <a:rPr dirty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dirty="0"/>
              <a:t>For this strategy, you will </a:t>
            </a:r>
            <a:r>
              <a:rPr lang="en-US" dirty="0"/>
              <a:t>share</a:t>
            </a:r>
            <a:r>
              <a:rPr dirty="0"/>
              <a:t> your takeaway from the video. 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dirty="0"/>
              <a:t>In order to do this, you will need to access the document titled Chalk Talk</a:t>
            </a:r>
            <a:r>
              <a:rPr lang="en-US" dirty="0"/>
              <a:t> on the next slide. </a:t>
            </a:r>
            <a:endParaRPr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There are sticky notes to the left of the slide. </a:t>
            </a:r>
            <a:r>
              <a:rPr dirty="0"/>
              <a:t> 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Right click on </a:t>
            </a:r>
            <a:r>
              <a:rPr dirty="0"/>
              <a:t>the sticky note</a:t>
            </a:r>
            <a:r>
              <a:rPr lang="en-US" dirty="0"/>
              <a:t> </a:t>
            </a:r>
            <a:r>
              <a:rPr dirty="0"/>
              <a:t>to make a copy of the sticky note for yourself. 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dirty="0"/>
              <a:t>If you right click and choose paste, you will have a new sticky note.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dirty="0"/>
              <a:t>Once you have copied and pasted a new sticky note for yourself, you will be able to click inside the sticky note to change the text and type your response. 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Write your</a:t>
            </a:r>
            <a:r>
              <a:rPr dirty="0"/>
              <a:t> takeaway from the video. 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R</a:t>
            </a:r>
            <a:r>
              <a:rPr dirty="0"/>
              <a:t>ead others’ responses. 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Comment o</a:t>
            </a:r>
            <a:r>
              <a:rPr dirty="0"/>
              <a:t>n others’ responses</a:t>
            </a:r>
            <a:r>
              <a:rPr lang="en-US" dirty="0"/>
              <a:t>.</a:t>
            </a:r>
            <a:r>
              <a:rPr dirty="0"/>
              <a:t>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Time allowed:  Ap</a:t>
            </a:r>
            <a:r>
              <a:rPr dirty="0"/>
              <a:t>proximately 4 minutes.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3" name="Shape 2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Right click on the sticky note to make a copy of the sticky note for yourself. 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If you right click and choose paste, you will have a new sticky note.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Once you have copied and pasted a new sticky note for yourself, you will be able to click inside the sticky note to change the text and type your response. 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Write your takeaway from the video. 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Read other responses. 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Comment on other responses.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Time allowed:  Approximately 4 minutes.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7" name="Shape 2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1100">
                <a:solidFill>
                  <a:srgbClr val="674EA7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In this example, the teacher used Nearpod to do multiple Chalk Talk boards with the students. 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The teacher did this activity with the whole class and synchronously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They </a:t>
            </a:r>
            <a:r>
              <a:rPr dirty="0"/>
              <a:t>used images as prompts, asking the students to connect the images to what they knew from the texts they had read.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</a:t>
            </a:r>
            <a:r>
              <a:rPr dirty="0"/>
              <a:t>ith Nearpod, the students were able to “like” each others’ comments.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dirty="0"/>
              <a:t>Consider the tim</a:t>
            </a:r>
            <a:r>
              <a:rPr lang="en-US" dirty="0"/>
              <a:t>e</a:t>
            </a:r>
            <a:r>
              <a:rPr dirty="0"/>
              <a:t> you have and whether your students have done this type of activity before. 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dirty="0"/>
              <a:t>Have they participated in Chalk Talk or breakout rooms before?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dirty="0"/>
              <a:t>Could they </a:t>
            </a:r>
            <a:r>
              <a:rPr lang="en-US" dirty="0"/>
              <a:t>succeed in </a:t>
            </a:r>
            <a:r>
              <a:rPr dirty="0"/>
              <a:t>breakout rooms for this activity, or would it be best to complete this activity as a whole group for discussion?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dirty="0"/>
              <a:t>Consider the number of prompts or questions you have for this particular</a:t>
            </a:r>
            <a:r>
              <a:rPr lang="en-US" dirty="0"/>
              <a:t> </a:t>
            </a:r>
            <a:r>
              <a:rPr dirty="0"/>
              <a:t>activity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lang="en-US" dirty="0"/>
              <a:t>Consider </a:t>
            </a:r>
            <a:r>
              <a:rPr dirty="0"/>
              <a:t>your learning goal.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lang="en-US" dirty="0"/>
              <a:t>Build </a:t>
            </a:r>
            <a:r>
              <a:rPr dirty="0"/>
              <a:t>in reflection time at the end. 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lang="en-US" dirty="0"/>
              <a:t>Reflection can be either a verbal reflection or a written reflection: </a:t>
            </a:r>
            <a:r>
              <a:rPr i="1" dirty="0"/>
              <a:t>What mindsets did you notice? What patterns emerged? What challenged your thinking? What did this make you wonder?</a:t>
            </a:r>
            <a:r>
              <a:rPr i="1" dirty="0">
                <a:solidFill>
                  <a:srgbClr val="000000"/>
                </a:solidFill>
              </a:rPr>
              <a:t>  </a:t>
            </a:r>
            <a:endParaRPr i="1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Reflections can </a:t>
            </a:r>
            <a:r>
              <a:rPr dirty="0"/>
              <a:t>be </a:t>
            </a:r>
            <a:r>
              <a:rPr lang="en-US" dirty="0"/>
              <a:t>either </a:t>
            </a:r>
            <a:r>
              <a:rPr dirty="0"/>
              <a:t>individual or done as a whole class. 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dirty="0"/>
              <a:t>In the asynchronous setting, it can be easy</a:t>
            </a:r>
            <a:r>
              <a:rPr lang="en-US" dirty="0"/>
              <a:t> </a:t>
            </a:r>
            <a:r>
              <a:rPr dirty="0"/>
              <a:t>to get stuck in the trap of “Write your response and then respond to two discussion posts.” 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This “required response” is not a viable strategy for learning. </a:t>
            </a:r>
            <a:r>
              <a:rPr dirty="0"/>
              <a:t> 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In face-to-face settings, students do not have to respond to two people simultaneously. They cannot simply respond “I agree” as a verbal response. </a:t>
            </a:r>
            <a:r>
              <a:rPr dirty="0"/>
              <a:t>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Reword to elicit </a:t>
            </a:r>
            <a:r>
              <a:rPr dirty="0"/>
              <a:t>“one or two original thoughts</a:t>
            </a:r>
            <a:r>
              <a:rPr lang="en-US" dirty="0"/>
              <a:t>.</a:t>
            </a:r>
            <a:r>
              <a:rPr dirty="0"/>
              <a:t>” </a:t>
            </a:r>
            <a:r>
              <a:rPr lang="en-US" dirty="0"/>
              <a:t>(Orlando).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Do not specify that </a:t>
            </a:r>
            <a:r>
              <a:rPr dirty="0"/>
              <a:t>these must be original or reply posts. 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Reflection time after discussion is essential. </a:t>
            </a:r>
            <a:r>
              <a:rPr dirty="0"/>
              <a:t> 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Con</a:t>
            </a:r>
            <a:r>
              <a:rPr dirty="0"/>
              <a:t>sider writing or recording a summary of imp</a:t>
            </a:r>
            <a:r>
              <a:rPr lang="en-US" dirty="0"/>
              <a:t>ort</a:t>
            </a:r>
            <a:r>
              <a:rPr dirty="0"/>
              <a:t>ant or interesting points that emerge in the Chalk Talk</a:t>
            </a:r>
            <a:r>
              <a:rPr lang="en-US" dirty="0"/>
              <a:t> (Darby, F.).</a:t>
            </a:r>
            <a:r>
              <a:rPr dirty="0"/>
              <a:t>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P</a:t>
            </a:r>
            <a:r>
              <a:rPr dirty="0"/>
              <a:t>osting </a:t>
            </a:r>
            <a:r>
              <a:rPr lang="en-US" dirty="0"/>
              <a:t>a </a:t>
            </a:r>
            <a:r>
              <a:rPr dirty="0"/>
              <a:t>summary or sending it as a concluding announcement reinforce</a:t>
            </a:r>
            <a:r>
              <a:rPr lang="en-US" dirty="0"/>
              <a:t>s</a:t>
            </a:r>
            <a:r>
              <a:rPr dirty="0"/>
              <a:t> the learning</a:t>
            </a:r>
            <a:r>
              <a:rPr lang="en-US" dirty="0"/>
              <a:t>.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This strategy </a:t>
            </a:r>
            <a:r>
              <a:rPr dirty="0"/>
              <a:t>help</a:t>
            </a:r>
            <a:r>
              <a:rPr lang="en-US" dirty="0"/>
              <a:t>s</a:t>
            </a:r>
            <a:r>
              <a:rPr dirty="0"/>
              <a:t> students discern what was most relevant and to retain the most important information from the discussion.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Call out individuals with exemplary posts as </a:t>
            </a:r>
            <a:r>
              <a:rPr dirty="0"/>
              <a:t>a way of identifying </a:t>
            </a:r>
            <a:r>
              <a:rPr lang="en-US" dirty="0"/>
              <a:t>insightful </a:t>
            </a:r>
            <a:r>
              <a:rPr dirty="0"/>
              <a:t>comments that </a:t>
            </a:r>
            <a:r>
              <a:rPr lang="en-US" dirty="0"/>
              <a:t>go </a:t>
            </a:r>
            <a:r>
              <a:rPr dirty="0"/>
              <a:t>above and beyond. </a:t>
            </a:r>
            <a:r>
              <a:rPr lang="en-US" dirty="0"/>
              <a:t>(Darby, F)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endParaRPr lang="en-US" dirty="0"/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rgbClr val="674EA7"/>
                </a:solidFill>
              </a:defRPr>
            </a:pPr>
            <a:r>
              <a:rPr lang="en-US" dirty="0"/>
              <a:t>Darby, F. (2019). Small teaching online: Applying learning science in online classes. Jossey-Bass.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rgbClr val="674EA7"/>
                </a:solidFill>
              </a:defRPr>
            </a:pPr>
            <a:r>
              <a:rPr lang="en-US" dirty="0"/>
              <a:t>Orlando, J. (2017, March 16). What research tells us about online discussion. Faculty focus. https://www.facultyfocus.com/articles/online-education/research-tells-us-online-discussion/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hape 2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dirty="0"/>
              <a:t>I Think/We Think is a two-part strategy that provides students with a chance to first prepare their thoughts in writing before participating in the discussion. 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dirty="0"/>
              <a:t>Then, they share their thoughts with the group during the discussion.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dirty="0"/>
              <a:t>Finally, the group must </a:t>
            </a:r>
            <a:r>
              <a:rPr lang="en-US" dirty="0"/>
              <a:t>reach </a:t>
            </a:r>
            <a:r>
              <a:rPr dirty="0"/>
              <a:t>a consensus</a:t>
            </a:r>
            <a:r>
              <a:rPr lang="en-US" dirty="0"/>
              <a:t> about </a:t>
            </a:r>
            <a:r>
              <a:rPr dirty="0"/>
              <a:t>the question or prompt to share out. 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dirty="0"/>
              <a:t>It is helpful to come back together as a whole group and have groups share out their responses and discuss/reflect at the end to punctuate the learning.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T</a:t>
            </a:r>
            <a:r>
              <a:rPr dirty="0"/>
              <a:t>his is </a:t>
            </a:r>
            <a:r>
              <a:rPr lang="en-US" dirty="0"/>
              <a:t>table is one example of a graphic organizer that will help get </a:t>
            </a:r>
            <a:r>
              <a:rPr dirty="0"/>
              <a:t>students</a:t>
            </a:r>
            <a:r>
              <a:rPr lang="en-US" dirty="0"/>
              <a:t> started. </a:t>
            </a:r>
          </a:p>
          <a:p>
            <a:pPr marL="171450" indent="-171450"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dirty="0"/>
              <a:t>It can be as simple as having students draw a T-chart on their papers if you</a:t>
            </a:r>
            <a:r>
              <a:rPr lang="en-US" dirty="0"/>
              <a:t>r</a:t>
            </a:r>
            <a:r>
              <a:rPr dirty="0"/>
              <a:t> </a:t>
            </a:r>
            <a:r>
              <a:rPr lang="en-US" dirty="0"/>
              <a:t>class is in pers</a:t>
            </a:r>
            <a:r>
              <a:rPr dirty="0"/>
              <a:t>on</a:t>
            </a:r>
            <a:r>
              <a:rPr lang="en-US" dirty="0"/>
              <a:t>. B</a:t>
            </a:r>
            <a:r>
              <a:rPr dirty="0"/>
              <a:t>eing online</a:t>
            </a:r>
            <a:r>
              <a:rPr lang="en-US" dirty="0"/>
              <a:t>, however,</a:t>
            </a:r>
            <a:r>
              <a:rPr dirty="0"/>
              <a:t> requires more preparation.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Use</a:t>
            </a:r>
            <a:r>
              <a:rPr dirty="0"/>
              <a:t> editable slides or documents </a:t>
            </a:r>
            <a:r>
              <a:rPr lang="en-US" dirty="0"/>
              <a:t>to enable </a:t>
            </a:r>
            <a:r>
              <a:rPr dirty="0"/>
              <a:t>students to quickly provide their idea</a:t>
            </a:r>
            <a:r>
              <a:rPr lang="en-US" dirty="0"/>
              <a:t>s.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Use </a:t>
            </a:r>
            <a:r>
              <a:rPr dirty="0"/>
              <a:t>Google Classroom or Canvas </a:t>
            </a:r>
            <a:r>
              <a:rPr lang="en-US" dirty="0"/>
              <a:t>for </a:t>
            </a:r>
            <a:r>
              <a:rPr dirty="0"/>
              <a:t>assignment</a:t>
            </a:r>
            <a:r>
              <a:rPr lang="en-US" dirty="0"/>
              <a:t>s</a:t>
            </a:r>
            <a:r>
              <a:rPr dirty="0"/>
              <a:t> so that </a:t>
            </a:r>
            <a:r>
              <a:rPr lang="en-US" dirty="0"/>
              <a:t>students </a:t>
            </a:r>
            <a:r>
              <a:rPr dirty="0"/>
              <a:t>each have their own copy.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endParaRPr dirty="0">
              <a:solidFill>
                <a:srgbClr val="674EA7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 sz="1100"/>
            </a:pPr>
            <a:r>
              <a:rPr lang="en-US" dirty="0"/>
              <a:t>Set up a poll to use before the session. </a:t>
            </a:r>
            <a:endParaRPr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lang="en-US" dirty="0"/>
              <a:t>Look at the cartoon.  Determine where you fall on the scale of 1-5: 1=not at all. 5=Completely Identify. </a:t>
            </a:r>
            <a:endParaRPr dirty="0">
              <a:solidFill>
                <a:srgbClr val="000000"/>
              </a:solidFill>
            </a:endParaRP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/>
            </a:pPr>
            <a:r>
              <a:rPr lang="en-US" dirty="0"/>
              <a:t>Show poll results.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/>
            </a:pPr>
            <a:r>
              <a:rPr lang="en-US" dirty="0"/>
              <a:t>Discuss/respond to outcomes. </a:t>
            </a:r>
            <a:endParaRPr dirty="0"/>
          </a:p>
          <a:p>
            <a:pPr>
              <a:spcBef>
                <a:spcPts val="1000"/>
              </a:spcBef>
              <a:defRPr sz="1100"/>
            </a:pPr>
            <a:endParaRPr dirty="0"/>
          </a:p>
          <a:p>
            <a:pPr>
              <a:defRPr sz="1100"/>
            </a:pPr>
            <a:endParaRPr dirty="0"/>
          </a:p>
          <a:p>
            <a:pPr>
              <a:defRPr sz="1100"/>
            </a:pPr>
            <a:r>
              <a:rPr dirty="0"/>
              <a:t>Hedger, A. (2020, September 17). </a:t>
            </a:r>
            <a:r>
              <a:rPr i="1" dirty="0"/>
              <a:t>A tale of two Zooms. </a:t>
            </a:r>
            <a:r>
              <a:rPr lang="en-US" i="0" dirty="0"/>
              <a:t>[Digital Image]. </a:t>
            </a:r>
            <a:r>
              <a:rPr dirty="0"/>
              <a:t>Hedger Humor. </a:t>
            </a:r>
            <a:r>
              <a:rPr u="sng" dirty="0">
                <a:solidFill>
                  <a:srgbClr val="5D94C1"/>
                </a:solidFill>
                <a:uFill>
                  <a:solidFill>
                    <a:srgbClr val="5D94C1"/>
                  </a:solidFill>
                </a:uFill>
                <a:hlinkClick r:id="rId3"/>
              </a:rPr>
              <a:t>https://www.hedgerhumor.com/a-tale-of-two-zooms/</a:t>
            </a:r>
            <a:r>
              <a:rPr dirty="0"/>
              <a:t>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4" name="Shape 3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dirty="0"/>
              <a:t>For synchronous settings, </a:t>
            </a:r>
            <a:r>
              <a:rPr lang="en-US" dirty="0"/>
              <a:t>c</a:t>
            </a:r>
            <a:r>
              <a:rPr dirty="0"/>
              <a:t>onsider whether you want to use </a:t>
            </a:r>
            <a:r>
              <a:rPr u="sng" dirty="0"/>
              <a:t>I Think/We Think </a:t>
            </a:r>
            <a:r>
              <a:rPr dirty="0"/>
              <a:t>as a whole class brainstorming session or whether you w</a:t>
            </a:r>
            <a:r>
              <a:rPr lang="en-US" dirty="0"/>
              <a:t>ant </a:t>
            </a:r>
            <a:r>
              <a:rPr dirty="0"/>
              <a:t>to break students into smaller groups</a:t>
            </a:r>
            <a:r>
              <a:rPr lang="en-US" dirty="0"/>
              <a:t>.</a:t>
            </a:r>
            <a:r>
              <a:rPr dirty="0"/>
              <a:t>  </a:t>
            </a:r>
            <a:endParaRPr lang="en-US" dirty="0"/>
          </a:p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lang="en-US" dirty="0"/>
              <a:t>C</a:t>
            </a:r>
            <a:r>
              <a:rPr dirty="0"/>
              <a:t>onsider the purpose of the activity and the prompt/question you are </a:t>
            </a:r>
            <a:r>
              <a:rPr lang="en-US" dirty="0"/>
              <a:t>using</a:t>
            </a:r>
            <a:r>
              <a:rPr dirty="0"/>
              <a:t>. </a:t>
            </a:r>
          </a:p>
          <a:p>
            <a:pPr marL="171450" indent="-171450">
              <a:lnSpc>
                <a:spcPct val="11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dirty="0"/>
              <a:t>Either way, in a synchronous session, the chat feature can be useful for students who might not feel completely comfortable or able to speak out verbally during the discussion.  </a:t>
            </a:r>
            <a:endParaRPr lang="en-US" dirty="0"/>
          </a:p>
          <a:p>
            <a:pPr marL="171450" indent="-171450">
              <a:lnSpc>
                <a:spcPct val="11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dirty="0"/>
              <a:t>Using the chat feature OR having a shared Google Doc for those students to place their thoughts can </a:t>
            </a:r>
            <a:r>
              <a:rPr lang="en-US" dirty="0"/>
              <a:t>enable</a:t>
            </a:r>
            <a:r>
              <a:rPr dirty="0"/>
              <a:t> less verbal students to participate in the discussion.  </a:t>
            </a:r>
          </a:p>
          <a:p>
            <a:pPr marL="171450" indent="-171450">
              <a:lnSpc>
                <a:spcPct val="11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dirty="0"/>
              <a:t>In an asynchronous setting, us</a:t>
            </a:r>
            <a:r>
              <a:rPr lang="en-US" dirty="0"/>
              <a:t>ing</a:t>
            </a:r>
            <a:r>
              <a:rPr dirty="0"/>
              <a:t> a shared document for the group </a:t>
            </a:r>
            <a:r>
              <a:rPr lang="en-US" dirty="0"/>
              <a:t>enables</a:t>
            </a:r>
            <a:r>
              <a:rPr dirty="0"/>
              <a:t> students to participate together.  </a:t>
            </a:r>
            <a:endParaRPr lang="en-US" dirty="0"/>
          </a:p>
          <a:p>
            <a:pPr marL="171450" indent="-171450">
              <a:lnSpc>
                <a:spcPct val="11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dirty="0"/>
              <a:t>Ensure that you provide specific times during which students must complete parts of the </a:t>
            </a:r>
            <a:r>
              <a:rPr u="sng" dirty="0"/>
              <a:t>I Think/We Think </a:t>
            </a:r>
            <a:r>
              <a:rPr dirty="0"/>
              <a:t>so that group members are able to asynchronously participate.   </a:t>
            </a:r>
          </a:p>
          <a:p>
            <a:pPr marL="171450" indent="-171450">
              <a:lnSpc>
                <a:spcPct val="11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dirty="0"/>
              <a:t>Another way to set up the </a:t>
            </a:r>
            <a:r>
              <a:rPr u="sng" dirty="0"/>
              <a:t>We Think </a:t>
            </a:r>
            <a:r>
              <a:rPr dirty="0"/>
              <a:t>is to use small group discussion boards in your LMS</a:t>
            </a:r>
            <a:r>
              <a:rPr lang="en-US" dirty="0"/>
              <a:t>, </a:t>
            </a:r>
            <a:r>
              <a:rPr dirty="0"/>
              <a:t>if those are available.  </a:t>
            </a:r>
            <a:endParaRPr lang="en-US" dirty="0"/>
          </a:p>
          <a:p>
            <a:pPr marL="171450" indent="-171450">
              <a:lnSpc>
                <a:spcPct val="11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lang="en-US" dirty="0"/>
              <a:t>Establishing </a:t>
            </a:r>
            <a:r>
              <a:rPr dirty="0"/>
              <a:t>time for reflection is integral, especially in the asynchronous space.  </a:t>
            </a:r>
            <a:endParaRPr lang="en-US" dirty="0"/>
          </a:p>
          <a:p>
            <a:pPr marL="171450" indent="-171450">
              <a:lnSpc>
                <a:spcPct val="11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dirty="0"/>
              <a:t>Provide an activity that </a:t>
            </a:r>
            <a:r>
              <a:rPr lang="en-US" dirty="0"/>
              <a:t>enables </a:t>
            </a:r>
            <a:r>
              <a:rPr dirty="0"/>
              <a:t>students to reflect on the discussion and what they learned from it.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9" name="Shape 3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 sz="1100">
                <a:solidFill>
                  <a:srgbClr val="674EA7"/>
                </a:solidFill>
              </a:defRPr>
            </a:pPr>
            <a:r>
              <a:rPr dirty="0"/>
              <a:t>The final strategy we want to share with you is First Turn/Last Turn.  </a:t>
            </a:r>
            <a:endParaRPr lang="en-US" dirty="0"/>
          </a:p>
          <a:p>
            <a:pPr marL="171450" lvl="3" indent="-171450"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dirty="0"/>
              <a:t>This strategy is very structured</a:t>
            </a:r>
            <a:r>
              <a:rPr lang="en-US" dirty="0"/>
              <a:t> </a:t>
            </a:r>
            <a:r>
              <a:rPr dirty="0"/>
              <a:t>and is focused </a:t>
            </a:r>
            <a:r>
              <a:rPr lang="en-US" dirty="0"/>
              <a:t>on a text </a:t>
            </a:r>
            <a:r>
              <a:rPr dirty="0"/>
              <a:t>that</a:t>
            </a:r>
            <a:r>
              <a:rPr lang="en-US" dirty="0"/>
              <a:t> </a:t>
            </a:r>
            <a:r>
              <a:rPr dirty="0"/>
              <a:t>students have read.  </a:t>
            </a:r>
            <a:endParaRPr lang="en-US" dirty="0"/>
          </a:p>
          <a:p>
            <a:pPr marL="171450" lvl="3" indent="-171450"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dirty="0"/>
              <a:t>It starts off with students annotating the text</a:t>
            </a:r>
            <a:r>
              <a:rPr lang="en-US" dirty="0"/>
              <a:t>.</a:t>
            </a:r>
          </a:p>
          <a:p>
            <a:pPr marL="171450" lvl="3" indent="-171450"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The annotations can be specific or more general. </a:t>
            </a:r>
            <a:r>
              <a:rPr dirty="0"/>
              <a:t>  </a:t>
            </a:r>
            <a:endParaRPr lang="en-US" dirty="0"/>
          </a:p>
          <a:p>
            <a:pPr marL="171450" lvl="3" indent="-171450"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One group member </a:t>
            </a:r>
            <a:r>
              <a:rPr dirty="0"/>
              <a:t>will read their highlighted text. </a:t>
            </a:r>
            <a:r>
              <a:rPr dirty="0">
                <a:solidFill>
                  <a:srgbClr val="000000"/>
                </a:solidFill>
              </a:rPr>
              <a:t> </a:t>
            </a:r>
          </a:p>
          <a:p>
            <a:pPr marL="171450" lvl="3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dirty="0"/>
              <a:t>They won’t say </a:t>
            </a:r>
            <a:r>
              <a:rPr lang="en-US" dirty="0"/>
              <a:t>anything about their highlight.  They cannot comment or explain. </a:t>
            </a:r>
            <a:r>
              <a:rPr dirty="0"/>
              <a:t>  </a:t>
            </a:r>
            <a:endParaRPr lang="en-US" dirty="0"/>
          </a:p>
          <a:p>
            <a:pPr marL="171450" lvl="3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dirty="0"/>
              <a:t>Everyone else will take a turn responding to that </a:t>
            </a:r>
            <a:r>
              <a:rPr lang="en-US" dirty="0"/>
              <a:t>tex</a:t>
            </a:r>
            <a:r>
              <a:rPr dirty="0"/>
              <a:t>t the </a:t>
            </a:r>
            <a:r>
              <a:rPr lang="en-US" dirty="0"/>
              <a:t>first speaker highlighted.</a:t>
            </a:r>
          </a:p>
          <a:p>
            <a:pPr marL="171450" lvl="3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dirty="0"/>
              <a:t>They can explain why they think it was chosen, how they responded to the text, and what they noticed about it.  </a:t>
            </a:r>
            <a:endParaRPr lang="en-US" dirty="0"/>
          </a:p>
          <a:p>
            <a:pPr marL="171450" lvl="3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dirty="0"/>
              <a:t>Once everyone else has commented</a:t>
            </a:r>
            <a:r>
              <a:rPr lang="en-US" dirty="0"/>
              <a:t> about a particular section</a:t>
            </a:r>
            <a:r>
              <a:rPr dirty="0"/>
              <a:t>, the person who </a:t>
            </a:r>
            <a:r>
              <a:rPr lang="en-US" dirty="0"/>
              <a:t>initially </a:t>
            </a:r>
            <a:r>
              <a:rPr dirty="0"/>
              <a:t>read the text explain</a:t>
            </a:r>
            <a:r>
              <a:rPr lang="en-US" dirty="0"/>
              <a:t>s </a:t>
            </a:r>
            <a:r>
              <a:rPr dirty="0"/>
              <a:t>why they chose it. </a:t>
            </a:r>
            <a:endParaRPr lang="en-US" dirty="0"/>
          </a:p>
          <a:p>
            <a:pPr marL="171450" lvl="3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dirty="0"/>
              <a:t>The process starts over with someone else reading their section</a:t>
            </a:r>
            <a:r>
              <a:rPr lang="en-US" dirty="0"/>
              <a:t>. </a:t>
            </a:r>
          </a:p>
          <a:p>
            <a:pPr marL="171450" lvl="3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lang="en-US" dirty="0"/>
              <a:t>The process continues</a:t>
            </a:r>
            <a:r>
              <a:rPr dirty="0"/>
              <a:t> until everyone has had </a:t>
            </a:r>
            <a:r>
              <a:rPr lang="en-US" dirty="0"/>
              <a:t>a turn to share their text. </a:t>
            </a: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4" name="Shape 3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  <a:defRPr sz="1100">
                <a:solidFill>
                  <a:srgbClr val="674EA7"/>
                </a:solidFill>
              </a:defRPr>
            </a:pPr>
            <a:r>
              <a:rPr dirty="0"/>
              <a:t>Here’s a video on First Turn</a:t>
            </a:r>
            <a:r>
              <a:rPr lang="en-US" dirty="0"/>
              <a:t>/</a:t>
            </a:r>
            <a:r>
              <a:rPr dirty="0"/>
              <a:t>Last Turn.  As you watch, think about how this might work in your classroom.</a:t>
            </a:r>
            <a:r>
              <a:rPr dirty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9" name="Shape 3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lang="en-US" dirty="0"/>
              <a:t>The video illustrates that this particular strategy is relevant to students of all ages. Middle and high school students respond equally well. </a:t>
            </a:r>
            <a:r>
              <a:rPr dirty="0"/>
              <a:t>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dirty="0"/>
              <a:t>In synchronous settings, breakout rooms can help you create small groups for </a:t>
            </a:r>
            <a:r>
              <a:rPr u="sng" dirty="0"/>
              <a:t>First Turn/Last Turn</a:t>
            </a:r>
            <a:r>
              <a:rPr dirty="0"/>
              <a:t>. 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dirty="0"/>
              <a:t>If you would use the strategy with a whole class of students, consider choosing only a few students to share their highlighted text unless you have a small class. 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dirty="0"/>
              <a:t>Consider using the chat function to allow students multiple ways to participate in the discussion. 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dirty="0"/>
              <a:t>Video conferencing can make it especially difficult for students to feel comfortable sharing verbally. 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C</a:t>
            </a:r>
            <a:r>
              <a:rPr dirty="0"/>
              <a:t>onsider using the strategy silently, using a shared document, slide, or Padlet with students to have them share their thoughts about the chosen piece of text. 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dirty="0"/>
              <a:t>In an asynchronous setting, </a:t>
            </a:r>
            <a:r>
              <a:rPr lang="en-US" dirty="0"/>
              <a:t>c</a:t>
            </a:r>
            <a:r>
              <a:rPr dirty="0"/>
              <a:t>onsider how students </a:t>
            </a:r>
            <a:r>
              <a:rPr lang="en-US" dirty="0"/>
              <a:t>will </a:t>
            </a:r>
            <a:r>
              <a:rPr dirty="0"/>
              <a:t>participate. 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Assign </a:t>
            </a:r>
            <a:r>
              <a:rPr dirty="0"/>
              <a:t>students </a:t>
            </a:r>
            <a:r>
              <a:rPr lang="en-US" dirty="0"/>
              <a:t>to </a:t>
            </a:r>
            <a:r>
              <a:rPr dirty="0"/>
              <a:t>small groups </a:t>
            </a:r>
            <a:r>
              <a:rPr lang="en-US" dirty="0"/>
              <a:t>to enable them </a:t>
            </a:r>
            <a:r>
              <a:rPr dirty="0"/>
              <a:t>to interact with each other through the LMS. 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dirty="0"/>
              <a:t>Us</a:t>
            </a:r>
            <a:r>
              <a:rPr lang="en-US" dirty="0"/>
              <a:t>e</a:t>
            </a:r>
            <a:r>
              <a:rPr dirty="0"/>
              <a:t> Flipgrid </a:t>
            </a:r>
            <a:r>
              <a:rPr lang="en-US" dirty="0"/>
              <a:t>to give </a:t>
            </a:r>
            <a:r>
              <a:rPr dirty="0"/>
              <a:t>them video record</a:t>
            </a:r>
            <a:r>
              <a:rPr lang="en-US" dirty="0"/>
              <a:t>ing</a:t>
            </a:r>
            <a:r>
              <a:rPr dirty="0"/>
              <a:t> as an option. 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dirty="0"/>
              <a:t>Padlet or discussion boards </a:t>
            </a:r>
            <a:r>
              <a:rPr lang="en-US" dirty="0"/>
              <a:t>encourage </a:t>
            </a:r>
            <a:r>
              <a:rPr dirty="0"/>
              <a:t>students to share their thoughts in writing. 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dirty="0"/>
              <a:t>Consider what tools your students are comfortable using. 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lang="en-US" dirty="0"/>
              <a:t>Factor in the concept of c</a:t>
            </a:r>
            <a:r>
              <a:rPr dirty="0"/>
              <a:t>ognitive load and practice using the tool first. 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lang="en-US" dirty="0"/>
              <a:t>I</a:t>
            </a:r>
            <a:r>
              <a:rPr dirty="0"/>
              <a:t>n an asynchronous setting </a:t>
            </a:r>
            <a:r>
              <a:rPr lang="en-US" dirty="0"/>
              <a:t>establish</a:t>
            </a:r>
            <a:r>
              <a:rPr dirty="0"/>
              <a:t> clear due dates for participation. 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dirty="0"/>
              <a:t>For First Turn/Last Turn, </a:t>
            </a:r>
            <a:r>
              <a:rPr lang="en-US" dirty="0"/>
              <a:t>consider </a:t>
            </a:r>
            <a:r>
              <a:rPr dirty="0"/>
              <a:t>set</a:t>
            </a:r>
            <a:r>
              <a:rPr lang="en-US" dirty="0"/>
              <a:t>ting</a:t>
            </a:r>
            <a:r>
              <a:rPr dirty="0"/>
              <a:t> a due date for students to post their chosen highlighted text, another due date for them to respond to their group mates' text choices, and a final due date for them to explain their own text choices.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All four of the strategies we’ve explored can be reimagined for the online classroom in multiple ways.  </a:t>
            </a:r>
          </a:p>
          <a:p>
            <a:pPr marL="171450" indent="-171450"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Give us your feed back. We want to hear from you.</a:t>
            </a:r>
          </a:p>
          <a:p>
            <a:pPr marL="171450" indent="-171450"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Which of these four strategies would you like to implement in your classes? </a:t>
            </a:r>
          </a:p>
          <a:p>
            <a:pPr marL="171450" indent="-171450"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Do you have a text or topic in mind? </a:t>
            </a:r>
          </a:p>
          <a:p>
            <a:pPr marL="171450" indent="-171450"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Do you plan to use the strategy synchronously or asynchronously?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lang="en-US" dirty="0"/>
              <a:t>While participants are typing in ideas: Share examples already given (“When you were in the classroom, how did you use ____ ?”).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853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2" name="Shape 3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 sz="1100"/>
            </a:pPr>
            <a:r>
              <a:rPr dirty="0"/>
              <a:t>Use </a:t>
            </a:r>
            <a:r>
              <a:rPr lang="en-US" dirty="0"/>
              <a:t>p</a:t>
            </a:r>
            <a:r>
              <a:rPr dirty="0"/>
              <a:t>oll again. </a:t>
            </a:r>
            <a:r>
              <a:rPr lang="en-US" dirty="0"/>
              <a:t>Set up </a:t>
            </a:r>
            <a:r>
              <a:rPr dirty="0"/>
              <a:t>before the session</a:t>
            </a:r>
            <a:r>
              <a:rPr lang="en-US" dirty="0"/>
              <a:t>.</a:t>
            </a:r>
            <a:endParaRPr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lang="en-US" dirty="0"/>
              <a:t>Have your thoughts changed after exploring the discussion strategies.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lang="en-US" dirty="0"/>
              <a:t>Does this image still </a:t>
            </a:r>
            <a:r>
              <a:rPr dirty="0"/>
              <a:t>represent your class? 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lang="en-US" dirty="0"/>
              <a:t>How have your perceptions been affected? </a:t>
            </a: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>
                <a:solidFill>
                  <a:srgbClr val="674EA7"/>
                </a:solidFill>
              </a:defRPr>
            </a:pPr>
            <a:r>
              <a:rPr dirty="0"/>
              <a:t>These are the resources we used in our presentation if you are interested in learning more.</a:t>
            </a:r>
          </a:p>
          <a:p>
            <a:pPr>
              <a:spcBef>
                <a:spcPts val="1000"/>
              </a:spcBef>
              <a:defRPr sz="1100"/>
            </a:pPr>
            <a:endParaRPr dirty="0"/>
          </a:p>
          <a:p>
            <a:pPr>
              <a:defRPr sz="1100"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 sz="1100">
                <a:solidFill>
                  <a:srgbClr val="674EA7"/>
                </a:solidFill>
              </a:defRPr>
            </a:pPr>
            <a:r>
              <a:rPr lang="en-US" dirty="0"/>
              <a:t>K20 Center. (n.d.). This PD will be a success if . . . Strategies. https://learn.k20center.ou.edu/strategy/122</a:t>
            </a:r>
          </a:p>
          <a:p>
            <a:pPr marL="0" indent="0">
              <a:buFont typeface="Arial" panose="020B0604020202020204" pitchFamily="34" charset="0"/>
              <a:buNone/>
              <a:defRPr sz="1100">
                <a:solidFill>
                  <a:srgbClr val="674EA7"/>
                </a:solidFill>
              </a:defRPr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Student discussion is critical to the ELA classroom. We want to identify which strategies foster the most effective environment for discussion. </a:t>
            </a:r>
            <a:r>
              <a:rPr dirty="0"/>
              <a:t> 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Reflect on this strategy card: </a:t>
            </a:r>
            <a:r>
              <a:rPr i="1" dirty="0"/>
              <a:t>This PD will be a success if…  </a:t>
            </a:r>
            <a:endParaRPr lang="en-US" i="1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Tell us what will make this session successful for you.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C</a:t>
            </a:r>
            <a:r>
              <a:rPr dirty="0"/>
              <a:t>heck out the new </a:t>
            </a:r>
            <a:r>
              <a:rPr u="sng" dirty="0">
                <a:solidFill>
                  <a:srgbClr val="5D94C1"/>
                </a:solidFill>
                <a:uFill>
                  <a:solidFill>
                    <a:srgbClr val="5D94C1"/>
                  </a:solidFill>
                </a:uFill>
                <a:hlinkClick r:id="rId3"/>
              </a:rPr>
              <a:t>LEARN</a:t>
            </a:r>
            <a:r>
              <a:rPr dirty="0"/>
              <a:t> website for additional strategies and lessons.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hape 2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1100">
                <a:solidFill>
                  <a:srgbClr val="CC0000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During this session, we </a:t>
            </a:r>
            <a:r>
              <a:rPr lang="en-US" dirty="0"/>
              <a:t>will share</a:t>
            </a:r>
            <a:r>
              <a:rPr dirty="0"/>
              <a:t> four strategies </a:t>
            </a:r>
            <a:r>
              <a:rPr lang="en-US" dirty="0"/>
              <a:t>to use in the ELA </a:t>
            </a:r>
            <a:r>
              <a:rPr dirty="0"/>
              <a:t>classrooms</a:t>
            </a:r>
            <a:r>
              <a:rPr lang="en-US" dirty="0"/>
              <a:t>. They </a:t>
            </a:r>
            <a:r>
              <a:rPr dirty="0"/>
              <a:t>can be used in both synchronous (or face to face) and asynchronous settings</a:t>
            </a:r>
            <a:r>
              <a:rPr lang="en-US" dirty="0"/>
              <a:t>. The strategies are designed </a:t>
            </a:r>
            <a:r>
              <a:rPr dirty="0"/>
              <a:t>to enhance substantive student conversations.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R</a:t>
            </a:r>
            <a:r>
              <a:rPr dirty="0"/>
              <a:t>emember that </a:t>
            </a:r>
            <a:r>
              <a:rPr lang="en-US" dirty="0"/>
              <a:t>while </a:t>
            </a:r>
            <a:r>
              <a:rPr dirty="0"/>
              <a:t>our students are digital natives, they are digital consumers and not digital creators in the educational sense.  </a:t>
            </a:r>
            <a:endParaRPr lang="en-US" dirty="0"/>
          </a:p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Students </a:t>
            </a:r>
            <a:r>
              <a:rPr dirty="0"/>
              <a:t>often struggle with tech tools we ask them to use academically.  </a:t>
            </a:r>
          </a:p>
          <a:p>
            <a:pPr marL="171450" indent="-171450">
              <a:lnSpc>
                <a:spcPct val="11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dirty="0"/>
              <a:t>To help with the cognitive load, which can be three times high</a:t>
            </a:r>
            <a:r>
              <a:rPr lang="en-US" dirty="0"/>
              <a:t>er</a:t>
            </a:r>
            <a:r>
              <a:rPr dirty="0"/>
              <a:t> </a:t>
            </a:r>
            <a:r>
              <a:rPr lang="en-US" dirty="0"/>
              <a:t>than</a:t>
            </a:r>
            <a:r>
              <a:rPr dirty="0"/>
              <a:t> a discussion setting, consider introducing the tech tool in a fun setting first</a:t>
            </a:r>
            <a:r>
              <a:rPr lang="en-US" dirty="0"/>
              <a:t> </a:t>
            </a:r>
            <a:r>
              <a:rPr dirty="0"/>
              <a:t>before having students use it to showcase or practice an academic skill or through discussion.  </a:t>
            </a:r>
          </a:p>
          <a:p>
            <a:pPr marL="171450" indent="-171450">
              <a:lnSpc>
                <a:spcPct val="11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H</a:t>
            </a:r>
            <a:r>
              <a:rPr dirty="0"/>
              <a:t>ave </a:t>
            </a:r>
            <a:r>
              <a:rPr lang="en-US" dirty="0"/>
              <a:t>students </a:t>
            </a:r>
            <a:r>
              <a:rPr dirty="0"/>
              <a:t>make a Flipgrid just introducing themselves or use Padlet to persuade </a:t>
            </a:r>
            <a:r>
              <a:rPr lang="en-US" dirty="0"/>
              <a:t>their parents that </a:t>
            </a:r>
            <a:r>
              <a:rPr dirty="0"/>
              <a:t>they need new </a:t>
            </a:r>
            <a:r>
              <a:rPr dirty="0" err="1"/>
              <a:t>airpods</a:t>
            </a:r>
            <a:r>
              <a:rPr dirty="0"/>
              <a:t>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This video provides insight into the usefulness of some of the strategies we believe help generate </a:t>
            </a:r>
            <a:r>
              <a:rPr lang="en-US"/>
              <a:t>classroom discussion.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W</a:t>
            </a:r>
            <a:r>
              <a:rPr dirty="0"/>
              <a:t>atch this video, and as you watch, think about what the big takeaway is.</a:t>
            </a:r>
            <a:r>
              <a:rPr dirty="0">
                <a:solidFill>
                  <a:srgbClr val="000000"/>
                </a:solidFill>
              </a:rPr>
              <a:t>  </a:t>
            </a:r>
          </a:p>
          <a:p>
            <a:pPr marL="0" indent="0">
              <a:spcBef>
                <a:spcPts val="1000"/>
              </a:spcBef>
              <a:buFont typeface="Arial" panose="020B0604020202020204" pitchFamily="34" charset="0"/>
              <a:buNone/>
              <a:defRPr sz="1100"/>
            </a:pPr>
            <a:endParaRPr lang="en-US" dirty="0"/>
          </a:p>
          <a:p>
            <a:pPr marL="0" indent="0">
              <a:spcBef>
                <a:spcPts val="1000"/>
              </a:spcBef>
              <a:buFont typeface="Arial" panose="020B0604020202020204" pitchFamily="34" charset="0"/>
              <a:buNone/>
              <a:defRPr sz="1100"/>
            </a:pPr>
            <a:r>
              <a:rPr dirty="0"/>
              <a:t>Video: Robins, S. (2015, July 10). </a:t>
            </a:r>
            <a:r>
              <a:rPr i="0" dirty="0"/>
              <a:t>Teacherless online classroom - Discussion bored</a:t>
            </a:r>
            <a:r>
              <a:rPr lang="en-US" i="0" dirty="0"/>
              <a:t> (sic).</a:t>
            </a:r>
            <a:r>
              <a:rPr i="0" dirty="0"/>
              <a:t> </a:t>
            </a:r>
            <a:r>
              <a:rPr dirty="0"/>
              <a:t>YouTube. </a:t>
            </a:r>
            <a:r>
              <a:rPr u="sng" dirty="0">
                <a:solidFill>
                  <a:srgbClr val="5D94C1"/>
                </a:solidFill>
                <a:uFill>
                  <a:solidFill>
                    <a:srgbClr val="5D94C1"/>
                  </a:solidFill>
                </a:uFill>
                <a:hlinkClick r:id="rId3"/>
              </a:rPr>
              <a:t>https://www.youtube.com/watch?v=oqVTr8MZicQ&amp;feature=emb_title</a:t>
            </a:r>
            <a:r>
              <a:rPr dirty="0"/>
              <a:t>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 sz="1100">
                <a:solidFill>
                  <a:srgbClr val="CC0000"/>
                </a:solidFill>
              </a:defRPr>
            </a:pPr>
            <a:r>
              <a:rPr lang="en-US" dirty="0"/>
              <a:t>Four effective strategies for sparking lively and effective classroom discussion include the following:</a:t>
            </a:r>
          </a:p>
          <a:p>
            <a:pPr marL="171450" lvl="4" indent="-171450" algn="l"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dirty="0"/>
              <a:t>Collaborative Word Clouds</a:t>
            </a:r>
            <a:endParaRPr lang="en-US" dirty="0"/>
          </a:p>
          <a:p>
            <a:pPr marL="171450" lvl="4" indent="-171450" algn="l"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dirty="0"/>
              <a:t>Chalk Talk</a:t>
            </a:r>
            <a:endParaRPr lang="en-US" dirty="0"/>
          </a:p>
          <a:p>
            <a:pPr marL="171450" lvl="2" indent="-171450" algn="l"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dirty="0"/>
              <a:t>I Think/We Think</a:t>
            </a:r>
            <a:endParaRPr lang="en-US" dirty="0"/>
          </a:p>
          <a:p>
            <a:pPr marL="171450" lvl="2" indent="-171450" algn="l"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dirty="0"/>
              <a:t>First Turn/Last Turn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/>
            </a:pPr>
            <a:endParaRPr lang="en-US" dirty="0">
              <a:solidFill>
                <a:srgbClr val="674EA7"/>
              </a:solidFill>
            </a:endParaRPr>
          </a:p>
          <a:p>
            <a:pPr marL="0" indent="0">
              <a:spcBef>
                <a:spcPts val="1000"/>
              </a:spcBef>
              <a:buFont typeface="Arial" panose="020B0604020202020204" pitchFamily="34" charset="0"/>
              <a:buNone/>
              <a:defRPr sz="1100"/>
            </a:pPr>
            <a:r>
              <a:rPr dirty="0">
                <a:solidFill>
                  <a:srgbClr val="674EA7"/>
                </a:solidFill>
              </a:rPr>
              <a:t>Each of these strategies can work in face</a:t>
            </a:r>
            <a:r>
              <a:rPr lang="en-US" dirty="0">
                <a:solidFill>
                  <a:srgbClr val="674EA7"/>
                </a:solidFill>
              </a:rPr>
              <a:t>-</a:t>
            </a:r>
            <a:r>
              <a:rPr dirty="0">
                <a:solidFill>
                  <a:srgbClr val="674EA7"/>
                </a:solidFill>
              </a:rPr>
              <a:t>to</a:t>
            </a:r>
            <a:r>
              <a:rPr lang="en-US" dirty="0">
                <a:solidFill>
                  <a:srgbClr val="674EA7"/>
                </a:solidFill>
              </a:rPr>
              <a:t>-</a:t>
            </a:r>
            <a:r>
              <a:rPr dirty="0">
                <a:solidFill>
                  <a:srgbClr val="674EA7"/>
                </a:solidFill>
              </a:rPr>
              <a:t>face environments, but </a:t>
            </a:r>
            <a:r>
              <a:rPr lang="en-US" dirty="0">
                <a:solidFill>
                  <a:srgbClr val="674EA7"/>
                </a:solidFill>
              </a:rPr>
              <a:t>the </a:t>
            </a:r>
            <a:r>
              <a:rPr dirty="0">
                <a:solidFill>
                  <a:srgbClr val="674EA7"/>
                </a:solidFill>
              </a:rPr>
              <a:t>focus </a:t>
            </a:r>
            <a:r>
              <a:rPr lang="en-US" dirty="0">
                <a:solidFill>
                  <a:srgbClr val="674EA7"/>
                </a:solidFill>
              </a:rPr>
              <a:t>of this presentation is </a:t>
            </a:r>
            <a:r>
              <a:rPr dirty="0">
                <a:solidFill>
                  <a:srgbClr val="674EA7"/>
                </a:solidFill>
              </a:rPr>
              <a:t>how best to use these in the online classrooms and platforms. </a:t>
            </a:r>
            <a:endParaRPr lang="en-US" dirty="0">
              <a:solidFill>
                <a:srgbClr val="674EA7"/>
              </a:solidFill>
            </a:endParaRP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Use your Note Catcher to jot </a:t>
            </a:r>
            <a:r>
              <a:rPr dirty="0"/>
              <a:t>down ideas or thoughts as we go.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lang="en-US" dirty="0"/>
              <a:t>Share your questions and thoughts with the group as we progress through each strategy. 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dirty="0"/>
              <a:t>The first strategy </a:t>
            </a:r>
            <a:r>
              <a:rPr lang="en-US" dirty="0"/>
              <a:t>is </a:t>
            </a:r>
            <a:r>
              <a:rPr dirty="0"/>
              <a:t>Collaborative Word Clouds.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Review instructions for using </a:t>
            </a:r>
            <a:r>
              <a:rPr dirty="0"/>
              <a:t>Collaborative Word Clouds in a digital classroom.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lang="en-US" dirty="0"/>
              <a:t>Determine ahead of time how you want to use word clouds </a:t>
            </a:r>
            <a:r>
              <a:rPr dirty="0"/>
              <a:t>as a discussion strategy</a:t>
            </a:r>
            <a:r>
              <a:rPr lang="en-US" dirty="0"/>
              <a:t>: summary; explain; elaborate. </a:t>
            </a:r>
            <a:r>
              <a:rPr dirty="0"/>
              <a:t>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674EA7"/>
                </a:solidFill>
              </a:defRPr>
            </a:pPr>
            <a:r>
              <a:rPr lang="en-US" dirty="0"/>
              <a:t>There are a variety of generators to create word clouds: </a:t>
            </a:r>
            <a:r>
              <a:rPr lang="en-US" dirty="0" err="1"/>
              <a:t>M</a:t>
            </a:r>
            <a:r>
              <a:rPr dirty="0" err="1"/>
              <a:t>entimeter</a:t>
            </a:r>
            <a:r>
              <a:rPr dirty="0"/>
              <a:t>, </a:t>
            </a:r>
            <a:r>
              <a:rPr dirty="0" err="1"/>
              <a:t>AnswerGarden</a:t>
            </a:r>
            <a:r>
              <a:rPr dirty="0"/>
              <a:t>, Wordle, Nearpod</a:t>
            </a:r>
            <a:r>
              <a:rPr lang="en-US" dirty="0"/>
              <a:t>, and others available online. </a:t>
            </a:r>
            <a:r>
              <a:rPr dirty="0"/>
              <a:t> 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dirty="0"/>
              <a:t>Have students share their words to the generator</a:t>
            </a:r>
            <a:r>
              <a:rPr lang="en-US" dirty="0"/>
              <a:t> to create the word cloud. </a:t>
            </a:r>
            <a:r>
              <a:rPr dirty="0"/>
              <a:t> 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lang="en-US" dirty="0"/>
              <a:t>Discuss the word clouds: guide students in analyzing what is there and what is not there. </a:t>
            </a:r>
            <a:r>
              <a:rPr dirty="0"/>
              <a:t> </a:t>
            </a:r>
            <a:endParaRPr lang="en-US" dirty="0"/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lang="en-US" dirty="0"/>
              <a:t>Identify the </a:t>
            </a:r>
            <a:r>
              <a:rPr dirty="0"/>
              <a:t>takeaway from th</a:t>
            </a:r>
            <a:r>
              <a:rPr lang="en-US" dirty="0"/>
              <a:t>e </a:t>
            </a:r>
            <a:r>
              <a:rPr dirty="0"/>
              <a:t>word cloud</a:t>
            </a:r>
            <a:r>
              <a:rPr lang="en-US" dirty="0"/>
              <a:t>.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1100">
                <a:solidFill>
                  <a:srgbClr val="CC0000"/>
                </a:solidFill>
              </a:defRPr>
            </a:pPr>
            <a:r>
              <a:rPr lang="en-US" dirty="0"/>
              <a:t>Guide students into reflecting and synthesizing what they have learned. 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1100">
                <a:solidFill>
                  <a:srgbClr val="CC0000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sample </a:t>
            </a:r>
            <a:r>
              <a:rPr dirty="0"/>
              <a:t>word cloud</a:t>
            </a:r>
            <a:r>
              <a:rPr lang="en-US" dirty="0"/>
              <a:t> comes </a:t>
            </a:r>
            <a:r>
              <a:rPr dirty="0"/>
              <a:t>from a middle school literature class. </a:t>
            </a:r>
            <a:r>
              <a:rPr lang="en-US" dirty="0"/>
              <a:t>Having </a:t>
            </a:r>
            <a:r>
              <a:rPr dirty="0"/>
              <a:t>read </a:t>
            </a:r>
            <a:r>
              <a:rPr u="sng" dirty="0" err="1"/>
              <a:t>Seedfolks</a:t>
            </a:r>
            <a:r>
              <a:rPr lang="en-US" u="none" dirty="0"/>
              <a:t>, the class reflected on themes from the novel. </a:t>
            </a:r>
            <a:r>
              <a:rPr dirty="0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mailto:rodonnell@rocklinusd.org" TargetMode="Externa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45;p11" descr="Google Shape;45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847" y="3943350"/>
            <a:ext cx="914401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75050" y="1428750"/>
            <a:ext cx="5111750" cy="32575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0">
              <a:spcBef>
                <a:spcPts val="400"/>
              </a:spcBef>
              <a:buClrTx/>
              <a:buSzTx/>
              <a:buFontTx/>
              <a:buNone/>
              <a:defRPr sz="2100"/>
            </a:lvl1pPr>
            <a:lvl2pPr marL="949545" indent="-369028">
              <a:spcBef>
                <a:spcPts val="400"/>
              </a:spcBef>
              <a:buClrTx/>
              <a:buSzPts val="2100"/>
              <a:buFontTx/>
              <a:defRPr sz="2100"/>
            </a:lvl2pPr>
            <a:lvl3pPr marL="1423035" indent="-360045">
              <a:spcBef>
                <a:spcPts val="400"/>
              </a:spcBef>
              <a:buClrTx/>
              <a:buSzPts val="2100"/>
              <a:buFontTx/>
              <a:defRPr sz="2100"/>
            </a:lvl3pPr>
            <a:lvl4pPr marL="1945004" indent="-406716">
              <a:spcBef>
                <a:spcPts val="400"/>
              </a:spcBef>
              <a:buClrTx/>
              <a:buSzPts val="2100"/>
              <a:buFontTx/>
              <a:defRPr sz="2100"/>
            </a:lvl4pPr>
            <a:lvl5pPr marL="2460947" indent="-459236">
              <a:spcBef>
                <a:spcPts val="400"/>
              </a:spcBef>
              <a:buClrTx/>
              <a:buSzPts val="2100"/>
              <a:buFontTx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11" name="Google Shape;49;p12"/>
          <p:cNvSpPr txBox="1">
            <a:spLocks noGrp="1"/>
          </p:cNvSpPr>
          <p:nvPr>
            <p:ph type="body" sz="half" idx="13"/>
          </p:nvPr>
        </p:nvSpPr>
        <p:spPr>
          <a:xfrm>
            <a:off x="457200" y="1428750"/>
            <a:ext cx="3124200" cy="32575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indent="-342900">
              <a:spcBef>
                <a:spcPts val="300"/>
              </a:spcBef>
              <a:buSzPts val="1800"/>
              <a:defRPr sz="1800"/>
            </a:pPr>
            <a:endParaRPr/>
          </a:p>
        </p:txBody>
      </p:sp>
      <p:pic>
        <p:nvPicPr>
          <p:cNvPr id="112" name="Google Shape;50;p12" descr="Google Shape;50;p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847" y="3943350"/>
            <a:ext cx="914401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od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</p:spPr>
        <p:txBody>
          <a:bodyPr lIns="91424" tIns="91424" rIns="91424" bIns="91424" anchor="t">
            <a:normAutofit/>
          </a:bodyPr>
          <a:lstStyle/>
          <a:p>
            <a:r>
              <a:t>Title Text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>
            <a:lvl1pPr>
              <a:spcBef>
                <a:spcPts val="0"/>
              </a:spcBef>
            </a:lvl1pPr>
            <a:lvl2pPr>
              <a:spcBef>
                <a:spcPts val="0"/>
              </a:spcBef>
            </a:lvl2pPr>
            <a:lvl3pPr>
              <a:spcBef>
                <a:spcPts val="0"/>
              </a:spcBef>
            </a:lvl3pPr>
            <a:lvl4pPr>
              <a:spcBef>
                <a:spcPts val="0"/>
              </a:spcBef>
            </a:lvl4pPr>
            <a:lvl5pPr>
              <a:spcBef>
                <a:spcPts val="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29" name="Google Shape;55;p14" descr="Google Shape;55;p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847" y="3943350"/>
            <a:ext cx="914401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ody re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</p:spPr>
        <p:txBody>
          <a:bodyPr lIns="91424" tIns="91424" rIns="91424" bIns="91424" anchor="t">
            <a:normAutofit/>
          </a:bodyPr>
          <a:lstStyle>
            <a:lvl1pPr>
              <a:defRPr>
                <a:solidFill>
                  <a:srgbClr val="971D2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>
            <a:lvl1pPr>
              <a:spcBef>
                <a:spcPts val="0"/>
              </a:spcBef>
            </a:lvl1pPr>
            <a:lvl2pPr>
              <a:spcBef>
                <a:spcPts val="0"/>
              </a:spcBef>
            </a:lvl2pPr>
            <a:lvl3pPr>
              <a:spcBef>
                <a:spcPts val="0"/>
              </a:spcBef>
            </a:lvl3pPr>
            <a:lvl4pPr>
              <a:spcBef>
                <a:spcPts val="0"/>
              </a:spcBef>
            </a:lvl4pPr>
            <a:lvl5pPr>
              <a:spcBef>
                <a:spcPts val="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9" name="Google Shape;59;p15" descr="Google Shape;59;p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847" y="3943350"/>
            <a:ext cx="914401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ody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</p:spPr>
        <p:txBody>
          <a:bodyPr lIns="91424" tIns="91424" rIns="91424" bIns="91424" anchor="t">
            <a:normAutofit/>
          </a:bodyPr>
          <a:lstStyle/>
          <a:p>
            <a:r>
              <a:t>Title Text</a:t>
            </a:r>
          </a:p>
        </p:txBody>
      </p:sp>
      <p:sp>
        <p:nvSpPr>
          <p:cNvPr id="148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>
            <a:lvl1pPr>
              <a:spcBef>
                <a:spcPts val="0"/>
              </a:spcBef>
            </a:lvl1pPr>
            <a:lvl2pPr>
              <a:spcBef>
                <a:spcPts val="0"/>
              </a:spcBef>
            </a:lvl2pPr>
            <a:lvl3pPr>
              <a:spcBef>
                <a:spcPts val="0"/>
              </a:spcBef>
            </a:lvl3pPr>
            <a:lvl4pPr>
              <a:spcBef>
                <a:spcPts val="0"/>
              </a:spcBef>
            </a:lvl4pPr>
            <a:lvl5pPr>
              <a:spcBef>
                <a:spcPts val="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9" name="Google Shape;63;p16" descr="Google Shape;63;p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847" y="3943350"/>
            <a:ext cx="914401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 txBox="1">
            <a:spLocks noGrp="1"/>
          </p:cNvSpPr>
          <p:nvPr>
            <p:ph type="title"/>
          </p:nvPr>
        </p:nvSpPr>
        <p:spPr>
          <a:xfrm>
            <a:off x="311699" y="372500"/>
            <a:ext cx="8520602" cy="73350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>
                <a:solidFill>
                  <a:srgbClr val="1A2B5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Title Text</a:t>
            </a:r>
          </a:p>
        </p:txBody>
      </p:sp>
      <p:sp>
        <p:nvSpPr>
          <p:cNvPr id="158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468824"/>
            <a:ext cx="8520602" cy="30999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Trebuchet MS"/>
              <a:defRPr b="1">
                <a:solidFill>
                  <a:srgbClr val="434343"/>
                </a:solidFill>
              </a:defRPr>
            </a:lvl1pPr>
            <a:lvl2pPr>
              <a:buFont typeface="Trebuchet MS"/>
              <a:defRPr b="1">
                <a:solidFill>
                  <a:srgbClr val="434343"/>
                </a:solidFill>
              </a:defRPr>
            </a:lvl2pPr>
            <a:lvl3pPr>
              <a:buFont typeface="Trebuchet MS"/>
              <a:defRPr b="1">
                <a:solidFill>
                  <a:srgbClr val="434343"/>
                </a:solidFill>
              </a:defRPr>
            </a:lvl3pPr>
            <a:lvl4pPr>
              <a:buFont typeface="Trebuchet MS"/>
              <a:defRPr b="1">
                <a:solidFill>
                  <a:srgbClr val="434343"/>
                </a:solidFill>
              </a:defRPr>
            </a:lvl4pPr>
            <a:lvl5pPr>
              <a:buFont typeface="Trebuchet MS"/>
              <a:defRPr b="1">
                <a:solidFill>
                  <a:srgbClr val="434343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9" name="Google Shape;67;p17" descr="Google Shape;67;p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003" y="4568725"/>
            <a:ext cx="2714626" cy="475426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PTION_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0">
              <a:buClrTx/>
              <a:buSzTx/>
              <a:buFontTx/>
              <a:buNone/>
              <a:defRPr sz="2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68692" indent="-380047">
              <a:buClrTx/>
              <a:buSzPts val="2100"/>
              <a:buFontTx/>
              <a:defRPr sz="2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491055" indent="-418095">
              <a:buClrTx/>
              <a:buSzPts val="2100"/>
              <a:buFontTx/>
              <a:defRPr sz="2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945004" indent="-406716">
              <a:buClrTx/>
              <a:buSzPts val="2100"/>
              <a:buFontTx/>
              <a:defRPr sz="2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402204" indent="-406716">
              <a:buClrTx/>
              <a:buSzPts val="2100"/>
              <a:buFontTx/>
              <a:defRPr sz="2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8" name="Google Shape;70;p18" descr="Google Shape;70;p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003" y="4568725"/>
            <a:ext cx="2714626" cy="475426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72;p19" descr="Google Shape;72;p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Google Shape;73;p19" descr="Google Shape;73;p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50" y="175350"/>
            <a:ext cx="8708674" cy="4792825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Google Shape;74;p19"/>
          <p:cNvSpPr/>
          <p:nvPr/>
        </p:nvSpPr>
        <p:spPr>
          <a:xfrm>
            <a:off x="457750" y="739471"/>
            <a:ext cx="5985976" cy="121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4668" extrusionOk="0">
                <a:moveTo>
                  <a:pt x="0" y="12441"/>
                </a:moveTo>
                <a:cubicBezTo>
                  <a:pt x="3824" y="1357"/>
                  <a:pt x="7700" y="-360"/>
                  <a:pt x="11515" y="13765"/>
                </a:cubicBezTo>
                <a:cubicBezTo>
                  <a:pt x="12559" y="17633"/>
                  <a:pt x="13611" y="8128"/>
                  <a:pt x="14651" y="3174"/>
                </a:cubicBezTo>
                <a:cubicBezTo>
                  <a:pt x="15778" y="-2192"/>
                  <a:pt x="16928" y="3174"/>
                  <a:pt x="18066" y="3174"/>
                </a:cubicBezTo>
                <a:cubicBezTo>
                  <a:pt x="19019" y="3174"/>
                  <a:pt x="19996" y="-3967"/>
                  <a:pt x="20925" y="3174"/>
                </a:cubicBezTo>
                <a:cubicBezTo>
                  <a:pt x="21153" y="4930"/>
                  <a:pt x="21365" y="9794"/>
                  <a:pt x="21600" y="9794"/>
                </a:cubicBezTo>
              </a:path>
            </a:pathLst>
          </a:custGeom>
          <a:ln w="38100">
            <a:solidFill>
              <a:srgbClr val="FFFFF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79" name="Title Text"/>
          <p:cNvSpPr txBox="1">
            <a:spLocks noGrp="1"/>
          </p:cNvSpPr>
          <p:nvPr>
            <p:ph type="title"/>
          </p:nvPr>
        </p:nvSpPr>
        <p:spPr>
          <a:xfrm>
            <a:off x="188850" y="175350"/>
            <a:ext cx="6255000" cy="592801"/>
          </a:xfrm>
          <a:prstGeom prst="rect">
            <a:avLst/>
          </a:prstGeom>
          <a:effectLst>
            <a:outerShdw blurRad="63500" dist="19050" dir="5400000" rotWithShape="0">
              <a:srgbClr val="000000">
                <a:alpha val="5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>
                <a:solidFill>
                  <a:srgbClr val="FFFFFF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</a:lstStyle>
          <a:p>
            <a:r>
              <a:t>Title Text</a:t>
            </a:r>
          </a:p>
        </p:txBody>
      </p:sp>
      <p:pic>
        <p:nvPicPr>
          <p:cNvPr id="180" name="Google Shape;77;p19" descr="Google Shape;77;p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714627">
            <a:off x="6052885" y="-113893"/>
            <a:ext cx="1716382" cy="1286737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Google Shape;78;p19">
            <a:hlinkClick r:id="rId5"/>
          </p:cNvPr>
          <p:cNvSpPr txBox="1"/>
          <p:nvPr/>
        </p:nvSpPr>
        <p:spPr>
          <a:xfrm>
            <a:off x="6132924" y="4627424"/>
            <a:ext cx="2597401" cy="380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rodonnell@rocklinusd.org</a:t>
            </a:r>
          </a:p>
        </p:txBody>
      </p:sp>
      <p:sp>
        <p:nvSpPr>
          <p:cNvPr id="1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7875" y="1978412"/>
            <a:ext cx="2535601" cy="2649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Impact"/>
              <a:defRPr>
                <a:latin typeface="Impact"/>
                <a:ea typeface="Impact"/>
                <a:cs typeface="Impact"/>
                <a:sym typeface="Impact"/>
              </a:defRPr>
            </a:lvl1pPr>
            <a:lvl2pPr>
              <a:buFont typeface="Impact"/>
              <a:defRPr>
                <a:latin typeface="Impact"/>
                <a:ea typeface="Impact"/>
                <a:cs typeface="Impact"/>
                <a:sym typeface="Impact"/>
              </a:defRPr>
            </a:lvl2pPr>
            <a:lvl3pPr>
              <a:buFont typeface="Impact"/>
              <a:defRPr>
                <a:latin typeface="Impact"/>
                <a:ea typeface="Impact"/>
                <a:cs typeface="Impact"/>
                <a:sym typeface="Impact"/>
              </a:defRPr>
            </a:lvl3pPr>
            <a:lvl4pPr>
              <a:buFont typeface="Impact"/>
              <a:defRPr>
                <a:latin typeface="Impact"/>
                <a:ea typeface="Impact"/>
                <a:cs typeface="Impact"/>
                <a:sym typeface="Impact"/>
              </a:defRPr>
            </a:lvl4pPr>
            <a:lvl5pPr>
              <a:buFont typeface="Impact"/>
              <a:defRPr>
                <a:latin typeface="Impact"/>
                <a:ea typeface="Impact"/>
                <a:cs typeface="Impact"/>
                <a:sym typeface="Impac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2458" y="4669900"/>
            <a:ext cx="393318" cy="380234"/>
          </a:xfrm>
          <a:prstGeom prst="rect">
            <a:avLst/>
          </a:prstGeom>
        </p:spPr>
        <p:txBody>
          <a:bodyPr lIns="91424" tIns="91424" rIns="91424" bIns="91424"/>
          <a:lstStyle>
            <a:lvl1pPr algn="l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Text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0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1"/>
          </a:xfrm>
          <a:prstGeom prst="rect">
            <a:avLst/>
          </a:prstGeom>
        </p:spPr>
        <p:txBody>
          <a:bodyPr>
            <a:normAutofit/>
          </a:bodyPr>
          <a:lstStyle>
            <a:lvl3pPr marL="1597914" indent="-534924"/>
            <a:lvl4pPr marL="2050922" indent="-525016"/>
            <a:lvl5pPr marL="2508123" indent="-525018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1" name="Google Shape;13;p3" descr="Google Shape;13;p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847" y="3943350"/>
            <a:ext cx="914401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391435"/>
            <a:ext cx="4040188" cy="49451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228600" indent="0">
              <a:spcBef>
                <a:spcPts val="400"/>
              </a:spcBef>
              <a:buClrTx/>
              <a:buSzTx/>
              <a:buFontTx/>
              <a:buNone/>
              <a:defRPr sz="2400" b="1">
                <a:solidFill>
                  <a:srgbClr val="534949"/>
                </a:solidFill>
              </a:defRPr>
            </a:lvl1pPr>
            <a:lvl2pPr marL="228600" indent="457200">
              <a:spcBef>
                <a:spcPts val="400"/>
              </a:spcBef>
              <a:buClrTx/>
              <a:buSzTx/>
              <a:buFontTx/>
              <a:buNone/>
              <a:defRPr sz="2400" b="1">
                <a:solidFill>
                  <a:srgbClr val="534949"/>
                </a:solidFill>
              </a:defRPr>
            </a:lvl2pPr>
            <a:lvl3pPr marL="228600" indent="914400">
              <a:spcBef>
                <a:spcPts val="400"/>
              </a:spcBef>
              <a:buClrTx/>
              <a:buSzTx/>
              <a:buFontTx/>
              <a:buNone/>
              <a:defRPr sz="2400" b="1">
                <a:solidFill>
                  <a:srgbClr val="534949"/>
                </a:solidFill>
              </a:defRPr>
            </a:lvl3pPr>
            <a:lvl4pPr marL="228600" indent="1371600">
              <a:spcBef>
                <a:spcPts val="400"/>
              </a:spcBef>
              <a:buClrTx/>
              <a:buSzTx/>
              <a:buFontTx/>
              <a:buNone/>
              <a:defRPr sz="2400" b="1">
                <a:solidFill>
                  <a:srgbClr val="534949"/>
                </a:solidFill>
              </a:defRPr>
            </a:lvl4pPr>
            <a:lvl5pPr marL="228600" indent="1828800">
              <a:spcBef>
                <a:spcPts val="400"/>
              </a:spcBef>
              <a:buClrTx/>
              <a:buSzTx/>
              <a:buFontTx/>
              <a:buNone/>
              <a:defRPr sz="2400" b="1">
                <a:solidFill>
                  <a:srgbClr val="53494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Google Shape;17;p4"/>
          <p:cNvSpPr txBox="1">
            <a:spLocks noGrp="1"/>
          </p:cNvSpPr>
          <p:nvPr>
            <p:ph type="body" sz="quarter" idx="13"/>
          </p:nvPr>
        </p:nvSpPr>
        <p:spPr>
          <a:xfrm>
            <a:off x="4645026" y="1394820"/>
            <a:ext cx="4041776" cy="49113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marL="228600" indent="0">
              <a:spcBef>
                <a:spcPts val="400"/>
              </a:spcBef>
              <a:buClrTx/>
              <a:buSzTx/>
              <a:buFontTx/>
              <a:buNone/>
              <a:defRPr sz="2400" b="1">
                <a:solidFill>
                  <a:srgbClr val="534949"/>
                </a:solidFill>
              </a:defRPr>
            </a:pPr>
            <a:endParaRPr/>
          </a:p>
        </p:txBody>
      </p:sp>
      <p:sp>
        <p:nvSpPr>
          <p:cNvPr id="32" name="Google Shape;18;p4"/>
          <p:cNvSpPr txBox="1">
            <a:spLocks noGrp="1"/>
          </p:cNvSpPr>
          <p:nvPr>
            <p:ph type="body" sz="half" idx="14"/>
          </p:nvPr>
        </p:nvSpPr>
        <p:spPr>
          <a:xfrm>
            <a:off x="457200" y="1885949"/>
            <a:ext cx="4040188" cy="288429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indent="-342900">
              <a:spcBef>
                <a:spcPts val="300"/>
              </a:spcBef>
              <a:buSzPts val="1800"/>
              <a:defRPr sz="1800"/>
            </a:pPr>
            <a:endParaRPr/>
          </a:p>
        </p:txBody>
      </p:sp>
      <p:sp>
        <p:nvSpPr>
          <p:cNvPr id="33" name="Google Shape;19;p4"/>
          <p:cNvSpPr txBox="1">
            <a:spLocks noGrp="1"/>
          </p:cNvSpPr>
          <p:nvPr>
            <p:ph type="body" sz="half" idx="15"/>
          </p:nvPr>
        </p:nvSpPr>
        <p:spPr>
          <a:xfrm>
            <a:off x="4645026" y="1885949"/>
            <a:ext cx="4041776" cy="288429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indent="-342900">
              <a:spcBef>
                <a:spcPts val="300"/>
              </a:spcBef>
              <a:buSzPts val="1800"/>
              <a:defRPr sz="1800"/>
            </a:pPr>
            <a:endParaRPr/>
          </a:p>
        </p:txBody>
      </p:sp>
      <p:pic>
        <p:nvPicPr>
          <p:cNvPr id="34" name="Google Shape;20;p4" descr="Google Shape;20;p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847" y="3943350"/>
            <a:ext cx="914401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</p:spPr>
        <p:txBody>
          <a:bodyPr lIns="91399" tIns="91399" rIns="91399" bIns="9139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3994500" cy="3725775"/>
          </a:xfrm>
          <a:prstGeom prst="rect">
            <a:avLst/>
          </a:prstGeom>
        </p:spPr>
        <p:txBody>
          <a:bodyPr lIns="91399" tIns="91399" rIns="91399" bIns="91399">
            <a:normAutofit/>
          </a:bodyPr>
          <a:lstStyle>
            <a:lvl5pPr marL="2570289" indent="-568578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Google Shape;24;p5"/>
          <p:cNvSpPr txBox="1">
            <a:spLocks noGrp="1"/>
          </p:cNvSpPr>
          <p:nvPr>
            <p:ph type="body" sz="half" idx="13"/>
          </p:nvPr>
        </p:nvSpPr>
        <p:spPr>
          <a:xfrm>
            <a:off x="4692274" y="1200150"/>
            <a:ext cx="3994501" cy="3725775"/>
          </a:xfrm>
          <a:prstGeom prst="rect">
            <a:avLst/>
          </a:prstGeom>
        </p:spPr>
        <p:txBody>
          <a:bodyPr lIns="91399" tIns="91399" rIns="91399" bIns="91399">
            <a:normAutofit/>
          </a:bodyPr>
          <a:lstStyle/>
          <a:p>
            <a:endParaRPr/>
          </a:p>
        </p:txBody>
      </p:sp>
      <p:pic>
        <p:nvPicPr>
          <p:cNvPr id="45" name="Google Shape;25;p5" descr="Google Shape;25;p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847" y="3943350"/>
            <a:ext cx="914401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27;p6" descr="Google Shape;27;p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847" y="3943350"/>
            <a:ext cx="914401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bg>
      <p:bgPr>
        <a:gradFill flip="none" rotWithShape="1"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533400" y="1028700"/>
            <a:ext cx="7851648" cy="137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3400" y="2421402"/>
            <a:ext cx="7854696" cy="13144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93700" marR="34289" indent="-33020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393700" marR="34289" indent="194944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393700" marR="34289" indent="679259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393700" marR="34289" indent="1144587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393700" marR="34289" indent="1601788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3" name="Google Shape;31;p7" descr="Google Shape;31;p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847" y="3943350"/>
            <a:ext cx="914401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HEADER">
    <p:bg>
      <p:bgPr>
        <a:gradFill flip="none" rotWithShape="1"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530351" y="987552"/>
            <a:ext cx="7772401" cy="10218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30351" y="2028498"/>
            <a:ext cx="7772401" cy="11322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228600" indent="45720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228600" indent="91440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228600" indent="137160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228600" indent="182880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3" name="Google Shape;35;p8" descr="Google Shape;35;p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847" y="3943350"/>
            <a:ext cx="914401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le Text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440064"/>
            <a:ext cx="4038600" cy="3326130"/>
          </a:xfrm>
          <a:prstGeom prst="rect">
            <a:avLst/>
          </a:prstGeom>
        </p:spPr>
        <p:txBody>
          <a:bodyPr>
            <a:normAutofit/>
          </a:bodyPr>
          <a:lstStyle>
            <a:lvl1pPr indent="-381000">
              <a:spcBef>
                <a:spcPts val="400"/>
              </a:spcBef>
              <a:buSzPts val="2400"/>
              <a:defRPr sz="2400"/>
            </a:lvl1pPr>
            <a:lvl2pPr marL="1022985" indent="-434340">
              <a:spcBef>
                <a:spcPts val="400"/>
              </a:spcBef>
              <a:buSzPts val="2400"/>
              <a:defRPr sz="2400"/>
            </a:lvl2pPr>
            <a:lvl3pPr marL="1548764" indent="-472439">
              <a:spcBef>
                <a:spcPts val="400"/>
              </a:spcBef>
              <a:buSzPts val="2400"/>
              <a:defRPr sz="2400"/>
            </a:lvl3pPr>
            <a:lvl4pPr marL="2069352" indent="-524841">
              <a:spcBef>
                <a:spcPts val="400"/>
              </a:spcBef>
              <a:buSzPts val="2400"/>
              <a:defRPr sz="2400"/>
            </a:lvl4pPr>
            <a:lvl5pPr marL="2526552" indent="-524841">
              <a:spcBef>
                <a:spcPts val="400"/>
              </a:spcBef>
              <a:buSzPts val="2400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Google Shape;39;p9"/>
          <p:cNvSpPr txBox="1">
            <a:spLocks noGrp="1"/>
          </p:cNvSpPr>
          <p:nvPr>
            <p:ph type="body" sz="half" idx="13"/>
          </p:nvPr>
        </p:nvSpPr>
        <p:spPr>
          <a:xfrm>
            <a:off x="4648200" y="1440064"/>
            <a:ext cx="4038600" cy="3326130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381000">
              <a:spcBef>
                <a:spcPts val="400"/>
              </a:spcBef>
              <a:buSzPts val="2400"/>
              <a:defRPr sz="2400"/>
            </a:pPr>
            <a:endParaRPr/>
          </a:p>
        </p:txBody>
      </p:sp>
      <p:pic>
        <p:nvPicPr>
          <p:cNvPr id="84" name="Google Shape;40;p9" descr="Google Shape;40;p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847" y="3943350"/>
            <a:ext cx="914401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305800" cy="85725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pic>
        <p:nvPicPr>
          <p:cNvPr id="93" name="Google Shape;43;p10" descr="Google Shape;43;p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847" y="3943350"/>
            <a:ext cx="914401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;p2" descr="Google Shape;9;p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16452" y="1028700"/>
            <a:ext cx="1911097" cy="312279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4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4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4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4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4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4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4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4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accent4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3937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4"/>
        </a:buClr>
        <a:buSzPts val="2600"/>
        <a:buFont typeface="Arial"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1059180" marR="0" indent="-47053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4"/>
        </a:buClr>
        <a:buSzPts val="2600"/>
        <a:buFont typeface="Arial"/>
        <a:buChar char="⚫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90602" marR="0" indent="-517642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4"/>
        </a:buClr>
        <a:buSzPts val="2600"/>
        <a:buFont typeface="Arial"/>
        <a:buChar char="⚫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41842" marR="0" indent="-503554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4"/>
        </a:buClr>
        <a:buSzPts val="2600"/>
        <a:buFont typeface="Arial"/>
        <a:buChar char="⚫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99042" marR="0" indent="-503553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4"/>
        </a:buClr>
        <a:buSzPts val="2600"/>
        <a:buFont typeface="Arial"/>
        <a:buChar char="⚫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3040378" marR="0" indent="-594357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4"/>
        </a:buClr>
        <a:buSzPts val="2600"/>
        <a:buFont typeface="Arial"/>
        <a:buChar char="⚫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538220" marR="0" indent="-62738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4"/>
        </a:buClr>
        <a:buSzPts val="2600"/>
        <a:buFont typeface="Arial"/>
        <a:buChar char="⚫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4013200" marR="0" indent="-6604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4"/>
        </a:buClr>
        <a:buSzPts val="2600"/>
        <a:buFont typeface="Arial"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587240" marR="0" indent="-76771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4"/>
        </a:buClr>
        <a:buSzPts val="2600"/>
        <a:buFont typeface="Arial"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dclouds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Qn657-_QjKvEyY8U8-qlJhsiBPSWMatvFdU4TCKwpec/edit#slide=id.g9ec20f2ea2_0_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professional-learning/1203/I-Think-We-Think-Graphic-Organizer.docx?rev=12606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chbBSQpaY0I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.k20center.ou.edu/strategy/122" TargetMode="External"/><Relationship Id="rId3" Type="http://schemas.openxmlformats.org/officeDocument/2006/relationships/hyperlink" Target="https://www.hedgerhumor.com/a-tale-of-two-zooms/" TargetMode="External"/><Relationship Id="rId7" Type="http://schemas.openxmlformats.org/officeDocument/2006/relationships/hyperlink" Target="https://learn.k20center.ou.edu/strategy/141" TargetMode="External"/><Relationship Id="rId12" Type="http://schemas.openxmlformats.org/officeDocument/2006/relationships/hyperlink" Target="https://www.edsurge.com/news/2020-10-01-sudden-shift-to-online-learning-revealed-gaps-in-digital-literacy-study-find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learn.k20center.ou.edu/strategy/50" TargetMode="External"/><Relationship Id="rId11" Type="http://schemas.openxmlformats.org/officeDocument/2006/relationships/hyperlink" Target="https://www.youtube.com/watch?v=oqVTr8MZicQ&amp;feature=youtu.be" TargetMode="External"/><Relationship Id="rId5" Type="http://schemas.openxmlformats.org/officeDocument/2006/relationships/hyperlink" Target="https://learn.k20center.ou.edu/strategy/103" TargetMode="External"/><Relationship Id="rId10" Type="http://schemas.openxmlformats.org/officeDocument/2006/relationships/hyperlink" Target="https://www.facultyfocus.com/articles/online-education/research-tells-us-online-discussion/" TargetMode="External"/><Relationship Id="rId4" Type="http://schemas.openxmlformats.org/officeDocument/2006/relationships/hyperlink" Target="https://learn.k20center.ou.edu/strategy/197" TargetMode="External"/><Relationship Id="rId9" Type="http://schemas.openxmlformats.org/officeDocument/2006/relationships/hyperlink" Target="https://www.youtube.com/watch?v=ERt_L_QURW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qVTr8MZicQ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127;p27"/>
          <p:cNvSpPr txBox="1">
            <a:spLocks noGrp="1"/>
          </p:cNvSpPr>
          <p:nvPr>
            <p:ph type="body" idx="4294967295"/>
          </p:nvPr>
        </p:nvSpPr>
        <p:spPr>
          <a:xfrm>
            <a:off x="318853" y="340603"/>
            <a:ext cx="7547675" cy="42493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300"/>
            </a:pPr>
            <a:r>
              <a:rPr lang="en-US" sz="2000" dirty="0">
                <a:solidFill>
                  <a:schemeClr val="accent4"/>
                </a:solidFill>
              </a:rPr>
              <a:t>Collaborative Word Clouds Steps</a:t>
            </a:r>
            <a:endParaRPr sz="2000" dirty="0">
              <a:solidFill>
                <a:schemeClr val="accent4"/>
              </a:solidFill>
            </a:endParaRPr>
          </a:p>
          <a:p>
            <a:pPr indent="-317500">
              <a:buSzPts val="1700"/>
              <a:buFont typeface="Arial" panose="020B0604020202020204" pitchFamily="34" charset="0"/>
              <a:buChar char="•"/>
              <a:defRPr sz="1700"/>
            </a:pPr>
            <a:r>
              <a:rPr sz="1700" dirty="0"/>
              <a:t>Choose one person to scribe for the group. </a:t>
            </a:r>
            <a:endParaRPr lang="en-US" sz="1700" dirty="0"/>
          </a:p>
          <a:p>
            <a:pPr indent="-317500">
              <a:buSzPts val="1700"/>
              <a:buFont typeface="Arial" panose="020B0604020202020204" pitchFamily="34" charset="0"/>
              <a:buChar char="•"/>
              <a:defRPr sz="1700"/>
            </a:pPr>
            <a:r>
              <a:rPr sz="1700" dirty="0"/>
              <a:t>Have t</a:t>
            </a:r>
            <a:r>
              <a:rPr lang="en-US" sz="1700" dirty="0"/>
              <a:t>he scribe</a:t>
            </a:r>
            <a:r>
              <a:rPr sz="1700" dirty="0"/>
              <a:t> go to </a:t>
            </a:r>
            <a:r>
              <a:rPr sz="1700" u="sng" dirty="0">
                <a:solidFill>
                  <a:srgbClr val="5D94C1"/>
                </a:solidFill>
                <a:uFill>
                  <a:solidFill>
                    <a:srgbClr val="5D94C1"/>
                  </a:solidFill>
                </a:uFill>
                <a:hlinkClick r:id="rId3"/>
              </a:rPr>
              <a:t>https://www.wordclouds.com/</a:t>
            </a:r>
            <a:r>
              <a:rPr sz="1700" dirty="0"/>
              <a:t> (or a similar word cloud creator)</a:t>
            </a:r>
            <a:r>
              <a:rPr lang="en-US" sz="1700" dirty="0"/>
              <a:t> and share their screen. </a:t>
            </a:r>
            <a:r>
              <a:rPr sz="1700" dirty="0"/>
              <a:t>  </a:t>
            </a:r>
          </a:p>
          <a:p>
            <a:pPr indent="-317500">
              <a:spcBef>
                <a:spcPts val="0"/>
              </a:spcBef>
              <a:buSzPts val="1700"/>
              <a:buFont typeface="Arial" panose="020B0604020202020204" pitchFamily="34" charset="0"/>
              <a:buChar char="•"/>
              <a:defRPr sz="1700"/>
            </a:pPr>
            <a:r>
              <a:rPr sz="1700" dirty="0"/>
              <a:t>To share a screen, click the GREEN “Share Screen” button at the bottom of the Zoom screen.</a:t>
            </a:r>
          </a:p>
          <a:p>
            <a:pPr indent="-317500">
              <a:spcBef>
                <a:spcPts val="0"/>
              </a:spcBef>
              <a:buSzPts val="1700"/>
              <a:buFont typeface="Arial" panose="020B0604020202020204" pitchFamily="34" charset="0"/>
              <a:buChar char="•"/>
              <a:defRPr sz="1700"/>
            </a:pPr>
            <a:r>
              <a:rPr sz="1700" dirty="0"/>
              <a:t>Each </a:t>
            </a:r>
            <a:r>
              <a:rPr lang="en-US" sz="1700" dirty="0"/>
              <a:t>group member chooses </a:t>
            </a:r>
            <a:r>
              <a:rPr sz="1700" dirty="0"/>
              <a:t>a word or phrase to summarize or respond to the reading. </a:t>
            </a:r>
            <a:endParaRPr lang="en-US" sz="1700" dirty="0"/>
          </a:p>
          <a:p>
            <a:pPr indent="-317500">
              <a:spcBef>
                <a:spcPts val="0"/>
              </a:spcBef>
              <a:buSzPts val="1700"/>
              <a:buFont typeface="Arial" panose="020B0604020202020204" pitchFamily="34" charset="0"/>
              <a:buChar char="•"/>
              <a:defRPr sz="1700"/>
            </a:pPr>
            <a:r>
              <a:rPr sz="1700" dirty="0"/>
              <a:t>The scribe</a:t>
            </a:r>
            <a:r>
              <a:rPr lang="en-US" sz="1700" dirty="0"/>
              <a:t> </a:t>
            </a:r>
            <a:r>
              <a:rPr sz="1700" dirty="0"/>
              <a:t>type</a:t>
            </a:r>
            <a:r>
              <a:rPr lang="en-US" sz="1700" dirty="0"/>
              <a:t>s</a:t>
            </a:r>
            <a:r>
              <a:rPr sz="1700" dirty="0"/>
              <a:t> this into the word cloud by clicking “Wizard</a:t>
            </a:r>
            <a:r>
              <a:rPr lang="en-US" sz="1700" dirty="0"/>
              <a:t>;</a:t>
            </a:r>
            <a:r>
              <a:rPr sz="1700" dirty="0"/>
              <a:t>” then clicking “Type or paste text.”</a:t>
            </a:r>
          </a:p>
          <a:p>
            <a:pPr indent="-317500">
              <a:spcBef>
                <a:spcPts val="0"/>
              </a:spcBef>
              <a:buSzPts val="1700"/>
              <a:buFont typeface="Arial" panose="020B0604020202020204" pitchFamily="34" charset="0"/>
              <a:buChar char="•"/>
              <a:defRPr sz="1700"/>
            </a:pPr>
            <a:r>
              <a:rPr sz="1700" dirty="0"/>
              <a:t>The scribe click</a:t>
            </a:r>
            <a:r>
              <a:rPr lang="en-US" sz="1700" dirty="0"/>
              <a:t>s</a:t>
            </a:r>
            <a:r>
              <a:rPr sz="1700" dirty="0"/>
              <a:t> “Apply,” creating the word cloud. </a:t>
            </a:r>
            <a:endParaRPr lang="en-US" sz="1700" dirty="0"/>
          </a:p>
          <a:p>
            <a:pPr indent="-317500">
              <a:spcBef>
                <a:spcPts val="0"/>
              </a:spcBef>
              <a:buSzPts val="1700"/>
              <a:buFont typeface="Arial" panose="020B0604020202020204" pitchFamily="34" charset="0"/>
              <a:buChar char="•"/>
              <a:defRPr sz="1700"/>
            </a:pPr>
            <a:r>
              <a:rPr sz="1700" dirty="0"/>
              <a:t>To save the word cloud, click on “File</a:t>
            </a:r>
            <a:r>
              <a:rPr lang="en-US" sz="1700" dirty="0"/>
              <a:t>;</a:t>
            </a:r>
            <a:r>
              <a:rPr sz="1700" dirty="0"/>
              <a:t>” then “Save as image.” The image can be saved as a JPEG or PNG to be added to the slide.</a:t>
            </a:r>
          </a:p>
          <a:p>
            <a:pPr indent="-317500">
              <a:spcBef>
                <a:spcPts val="0"/>
              </a:spcBef>
              <a:buSzPts val="1700"/>
              <a:buFont typeface="Arial" panose="020B0604020202020204" pitchFamily="34" charset="0"/>
              <a:buChar char="•"/>
              <a:defRPr sz="1700"/>
            </a:pPr>
            <a:r>
              <a:rPr lang="en-US" sz="1700" dirty="0"/>
              <a:t>C</a:t>
            </a:r>
            <a:r>
              <a:rPr sz="1700" dirty="0"/>
              <a:t>hoose a reporter to share out </a:t>
            </a:r>
            <a:r>
              <a:rPr lang="en-US" sz="1700" dirty="0"/>
              <a:t>to </a:t>
            </a:r>
            <a:r>
              <a:rPr sz="1700" dirty="0"/>
              <a:t>the whole group.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132;p28" descr="Google Shape;132;p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27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137;p29" descr="Google Shape;137;p29"/>
          <p:cNvPicPr>
            <a:picLocks noChangeAspect="1"/>
          </p:cNvPicPr>
          <p:nvPr/>
        </p:nvPicPr>
        <p:blipFill rotWithShape="1">
          <a:blip r:embed="rId3"/>
          <a:srcRect t="14635"/>
          <a:stretch/>
        </p:blipFill>
        <p:spPr>
          <a:xfrm>
            <a:off x="1584701" y="2923775"/>
            <a:ext cx="3997114" cy="1994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Google Shape;138;p29" descr="Google Shape;138;p29"/>
          <p:cNvPicPr>
            <a:picLocks noChangeAspect="1"/>
          </p:cNvPicPr>
          <p:nvPr/>
        </p:nvPicPr>
        <p:blipFill rotWithShape="1">
          <a:blip r:embed="rId4"/>
          <a:srcRect t="13260"/>
          <a:stretch/>
        </p:blipFill>
        <p:spPr>
          <a:xfrm>
            <a:off x="1567524" y="883404"/>
            <a:ext cx="4038146" cy="182492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12BBB0-73BE-4DFC-AD12-3CAC33F90B44}"/>
              </a:ext>
            </a:extLst>
          </p:cNvPr>
          <p:cNvSpPr/>
          <p:nvPr/>
        </p:nvSpPr>
        <p:spPr>
          <a:xfrm>
            <a:off x="1577470" y="667960"/>
            <a:ext cx="4028200" cy="215444"/>
          </a:xfrm>
          <a:prstGeom prst="rect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What makes something memorable?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1DB1CF-178C-4A54-B4E5-416409EF32E8}"/>
              </a:ext>
            </a:extLst>
          </p:cNvPr>
          <p:cNvSpPr/>
          <p:nvPr/>
        </p:nvSpPr>
        <p:spPr>
          <a:xfrm>
            <a:off x="1584702" y="2708331"/>
            <a:ext cx="3997114" cy="215444"/>
          </a:xfrm>
          <a:prstGeom prst="rect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What makes something forgettable?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143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Collaborative Word Clouds</a:t>
            </a:r>
          </a:p>
        </p:txBody>
      </p:sp>
      <p:sp>
        <p:nvSpPr>
          <p:cNvPr id="240" name="Google Shape;144;p30"/>
          <p:cNvSpPr txBox="1"/>
          <p:nvPr/>
        </p:nvSpPr>
        <p:spPr>
          <a:xfrm>
            <a:off x="500699" y="1062074"/>
            <a:ext cx="6379713" cy="357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2000"/>
            </a:pPr>
            <a:r>
              <a:rPr dirty="0"/>
              <a:t>Synchronous Settings</a:t>
            </a:r>
          </a:p>
          <a:p>
            <a:pPr marL="457200" indent="-355600">
              <a:buClr>
                <a:schemeClr val="accent4"/>
              </a:buClr>
              <a:buSzPts val="2000"/>
              <a:buFont typeface="Arial" panose="020B0604020202020204" pitchFamily="34" charset="0"/>
              <a:buChar char="•"/>
              <a:defRPr sz="2000"/>
            </a:pPr>
            <a:r>
              <a:rPr dirty="0"/>
              <a:t>Whole</a:t>
            </a:r>
            <a:r>
              <a:rPr lang="en-US" dirty="0"/>
              <a:t> </a:t>
            </a:r>
            <a:r>
              <a:rPr dirty="0"/>
              <a:t>group </a:t>
            </a:r>
            <a:r>
              <a:rPr lang="en-US" dirty="0"/>
              <a:t>or</a:t>
            </a:r>
            <a:r>
              <a:rPr dirty="0"/>
              <a:t> breakout rooms</a:t>
            </a:r>
          </a:p>
          <a:p>
            <a:pPr marL="457200" indent="-355600">
              <a:buClr>
                <a:schemeClr val="accent4"/>
              </a:buClr>
              <a:buSzPts val="2000"/>
              <a:buFont typeface="Arial" panose="020B0604020202020204" pitchFamily="34" charset="0"/>
              <a:buChar char="•"/>
              <a:defRPr sz="2000"/>
            </a:pPr>
            <a:r>
              <a:rPr dirty="0"/>
              <a:t>Build in processing time</a:t>
            </a:r>
          </a:p>
          <a:p>
            <a:pPr marL="457200" indent="-355600">
              <a:buClr>
                <a:schemeClr val="accent4"/>
              </a:buClr>
              <a:buSzPts val="2000"/>
              <a:buFont typeface="Arial" panose="020B0604020202020204" pitchFamily="34" charset="0"/>
              <a:buChar char="•"/>
              <a:defRPr sz="2000"/>
            </a:pPr>
            <a:r>
              <a:rPr dirty="0"/>
              <a:t>Practice </a:t>
            </a:r>
            <a:r>
              <a:rPr lang="en-US" dirty="0"/>
              <a:t>the using the word cloud generator before class</a:t>
            </a:r>
            <a:endParaRPr dirty="0"/>
          </a:p>
          <a:p>
            <a:endParaRPr sz="2000" dirty="0"/>
          </a:p>
          <a:p>
            <a:pPr>
              <a:defRPr sz="2000"/>
            </a:pPr>
            <a:r>
              <a:rPr dirty="0"/>
              <a:t>Asynchronous Settings</a:t>
            </a:r>
          </a:p>
          <a:p>
            <a:pPr marL="457200" indent="-355600">
              <a:buClr>
                <a:schemeClr val="accent4"/>
              </a:buClr>
              <a:buSzPts val="2000"/>
              <a:buFont typeface="Arial" panose="020B0604020202020204" pitchFamily="34" charset="0"/>
              <a:buChar char="•"/>
              <a:defRPr sz="2000"/>
            </a:pPr>
            <a:r>
              <a:rPr dirty="0"/>
              <a:t>Students post word</a:t>
            </a:r>
            <a:r>
              <a:rPr lang="en-US" dirty="0"/>
              <a:t>s</a:t>
            </a:r>
            <a:r>
              <a:rPr dirty="0"/>
              <a:t> in chat, Google Form, Doc</a:t>
            </a:r>
          </a:p>
          <a:p>
            <a:pPr marL="457200" indent="-355600">
              <a:buClr>
                <a:schemeClr val="accent4"/>
              </a:buClr>
              <a:buSzPts val="2000"/>
              <a:buFont typeface="Arial" panose="020B0604020202020204" pitchFamily="34" charset="0"/>
              <a:buChar char="•"/>
              <a:defRPr sz="2000"/>
            </a:pPr>
            <a:r>
              <a:rPr lang="en-US" dirty="0"/>
              <a:t>Share t</a:t>
            </a:r>
            <a:r>
              <a:rPr dirty="0"/>
              <a:t>eacher-generated word cloud</a:t>
            </a:r>
          </a:p>
          <a:p>
            <a:pPr marL="457200" indent="-355600">
              <a:buClr>
                <a:schemeClr val="accent4"/>
              </a:buClr>
              <a:buSzPts val="2000"/>
              <a:buFont typeface="Arial" panose="020B0604020202020204" pitchFamily="34" charset="0"/>
              <a:buChar char="•"/>
              <a:defRPr sz="2000"/>
            </a:pPr>
            <a:r>
              <a:rPr lang="en-US" dirty="0"/>
              <a:t>Host d</a:t>
            </a:r>
            <a:r>
              <a:rPr dirty="0"/>
              <a:t>iscussion board reflection</a:t>
            </a:r>
          </a:p>
          <a:p>
            <a:endParaRPr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149;p31"/>
          <p:cNvSpPr txBox="1">
            <a:spLocks noGrp="1"/>
          </p:cNvSpPr>
          <p:nvPr>
            <p:ph type="title"/>
          </p:nvPr>
        </p:nvSpPr>
        <p:spPr>
          <a:xfrm>
            <a:off x="622300" y="280986"/>
            <a:ext cx="4254284" cy="857251"/>
          </a:xfrm>
          <a:prstGeom prst="rect">
            <a:avLst/>
          </a:prstGeom>
        </p:spPr>
        <p:txBody>
          <a:bodyPr/>
          <a:lstStyle/>
          <a:p>
            <a:r>
              <a:rPr dirty="0"/>
              <a:t>Chalk Talk</a:t>
            </a:r>
          </a:p>
        </p:txBody>
      </p:sp>
      <p:sp>
        <p:nvSpPr>
          <p:cNvPr id="245" name="Google Shape;150;p31"/>
          <p:cNvSpPr txBox="1">
            <a:spLocks noGrp="1"/>
          </p:cNvSpPr>
          <p:nvPr>
            <p:ph type="body" idx="4294967295"/>
          </p:nvPr>
        </p:nvSpPr>
        <p:spPr>
          <a:xfrm>
            <a:off x="771041" y="1091205"/>
            <a:ext cx="6571281" cy="2713629"/>
          </a:xfrm>
          <a:prstGeom prst="rect">
            <a:avLst/>
          </a:prstGeom>
        </p:spPr>
        <p:txBody>
          <a:bodyPr/>
          <a:lstStyle/>
          <a:p>
            <a:pPr indent="-381000">
              <a:buSzPts val="2400"/>
              <a:defRPr sz="2400"/>
            </a:pPr>
            <a:r>
              <a:rPr dirty="0"/>
              <a:t>Silent discussion strategy</a:t>
            </a:r>
          </a:p>
          <a:p>
            <a:pPr indent="-381000">
              <a:spcBef>
                <a:spcPts val="0"/>
              </a:spcBef>
              <a:buSzPts val="2400"/>
              <a:defRPr sz="2400"/>
            </a:pPr>
            <a:r>
              <a:rPr dirty="0"/>
              <a:t>Students write thoughts and respond to each other</a:t>
            </a:r>
          </a:p>
          <a:p>
            <a:pPr indent="-381000">
              <a:spcBef>
                <a:spcPts val="0"/>
              </a:spcBef>
              <a:buSzPts val="2400"/>
              <a:defRPr sz="2400"/>
            </a:pPr>
            <a:r>
              <a:rPr lang="en-US" dirty="0"/>
              <a:t>Responses can be either </a:t>
            </a:r>
            <a:r>
              <a:rPr dirty="0"/>
              <a:t>images or words</a:t>
            </a:r>
            <a:r>
              <a:rPr lang="en-US" dirty="0"/>
              <a:t> or both</a:t>
            </a:r>
            <a:endParaRPr dirty="0"/>
          </a:p>
          <a:p>
            <a:pPr indent="-381000">
              <a:spcBef>
                <a:spcPts val="0"/>
              </a:spcBef>
              <a:buSzPts val="2400"/>
              <a:defRPr sz="2400"/>
            </a:pPr>
            <a:r>
              <a:rPr lang="en-US" dirty="0"/>
              <a:t>Create s</a:t>
            </a:r>
            <a:r>
              <a:rPr dirty="0"/>
              <a:t>eparate boards for each question or prompt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161;p33"/>
          <p:cNvSpPr txBox="1">
            <a:spLocks noGrp="1"/>
          </p:cNvSpPr>
          <p:nvPr>
            <p:ph type="body" idx="4294967295"/>
          </p:nvPr>
        </p:nvSpPr>
        <p:spPr>
          <a:xfrm>
            <a:off x="487209" y="568790"/>
            <a:ext cx="7094350" cy="377461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SzTx/>
              <a:buNone/>
              <a:defRPr sz="2400"/>
            </a:pPr>
            <a:r>
              <a:rPr lang="en-US" dirty="0">
                <a:solidFill>
                  <a:schemeClr val="accent4"/>
                </a:solidFill>
              </a:rPr>
              <a:t>Chalk Talk Steps</a:t>
            </a:r>
            <a:endParaRPr dirty="0">
              <a:solidFill>
                <a:schemeClr val="accent4"/>
              </a:solidFill>
            </a:endParaRPr>
          </a:p>
          <a:p>
            <a:pPr indent="-317500">
              <a:buSzPts val="1700"/>
              <a:buFont typeface="Arial" panose="020B0604020202020204" pitchFamily="34" charset="0"/>
              <a:buChar char="•"/>
              <a:defRPr sz="1700"/>
            </a:pPr>
            <a:r>
              <a:rPr lang="en-US" dirty="0"/>
              <a:t>Chalk Talk is </a:t>
            </a:r>
            <a:r>
              <a:rPr dirty="0"/>
              <a:t>a silent discussion strategy.</a:t>
            </a:r>
          </a:p>
          <a:p>
            <a:pPr indent="-317500">
              <a:spcBef>
                <a:spcPts val="0"/>
              </a:spcBef>
              <a:buSzPts val="1700"/>
              <a:buFont typeface="Arial" panose="020B0604020202020204" pitchFamily="34" charset="0"/>
              <a:buChar char="•"/>
              <a:defRPr sz="1700"/>
            </a:pPr>
            <a:r>
              <a:rPr dirty="0"/>
              <a:t>Go to the slide labeled “Chalk Talk</a:t>
            </a:r>
            <a:r>
              <a:rPr lang="en-US" dirty="0"/>
              <a:t>:</a:t>
            </a:r>
            <a:r>
              <a:rPr dirty="0"/>
              <a:t>” </a:t>
            </a:r>
            <a:r>
              <a:rPr lang="en-US" sz="1800" dirty="0">
                <a:hlinkClick r:id="rId3"/>
              </a:rPr>
              <a:t>https://bit.ly/35miYK1</a:t>
            </a:r>
            <a:endParaRPr lang="en-US" dirty="0"/>
          </a:p>
          <a:p>
            <a:pPr indent="-317500">
              <a:spcBef>
                <a:spcPts val="0"/>
              </a:spcBef>
              <a:buSzPts val="1700"/>
              <a:buFont typeface="Arial" panose="020B0604020202020204" pitchFamily="34" charset="0"/>
              <a:buChar char="•"/>
              <a:defRPr sz="1700"/>
            </a:pPr>
            <a:r>
              <a:rPr dirty="0"/>
              <a:t>Read the discussion prompt. </a:t>
            </a:r>
          </a:p>
          <a:p>
            <a:pPr indent="-317500">
              <a:spcBef>
                <a:spcPts val="0"/>
              </a:spcBef>
              <a:buSzPts val="1700"/>
              <a:buFont typeface="Arial" panose="020B0604020202020204" pitchFamily="34" charset="0"/>
              <a:buChar char="•"/>
              <a:defRPr sz="1700"/>
            </a:pPr>
            <a:r>
              <a:rPr dirty="0"/>
              <a:t>Make a copy of the sticky note by right clicking on the</a:t>
            </a:r>
            <a:r>
              <a:rPr lang="en-US" dirty="0"/>
              <a:t> </a:t>
            </a:r>
            <a:r>
              <a:rPr dirty="0"/>
              <a:t>note. Right clicking </a:t>
            </a:r>
            <a:r>
              <a:rPr lang="en-US" dirty="0"/>
              <a:t>opens </a:t>
            </a:r>
            <a:r>
              <a:rPr dirty="0"/>
              <a:t>a box </a:t>
            </a:r>
            <a:r>
              <a:rPr lang="en-US" dirty="0"/>
              <a:t>of </a:t>
            </a:r>
            <a:r>
              <a:rPr dirty="0"/>
              <a:t>options. </a:t>
            </a:r>
            <a:endParaRPr lang="en-US" dirty="0"/>
          </a:p>
          <a:p>
            <a:pPr indent="-317500">
              <a:spcBef>
                <a:spcPts val="0"/>
              </a:spcBef>
              <a:buSzPts val="1700"/>
              <a:buFont typeface="Arial" panose="020B0604020202020204" pitchFamily="34" charset="0"/>
              <a:buChar char="•"/>
              <a:defRPr sz="1700"/>
            </a:pPr>
            <a:r>
              <a:rPr dirty="0"/>
              <a:t>Choose “Copy.” Then, with </a:t>
            </a:r>
            <a:r>
              <a:rPr lang="en-US" dirty="0"/>
              <a:t>the </a:t>
            </a:r>
            <a:r>
              <a:rPr dirty="0"/>
              <a:t>mouse, click </a:t>
            </a:r>
            <a:r>
              <a:rPr lang="en-US" dirty="0"/>
              <a:t>elsewhere o</a:t>
            </a:r>
            <a:r>
              <a:rPr dirty="0"/>
              <a:t>n the slide. </a:t>
            </a:r>
            <a:endParaRPr lang="en-US" dirty="0"/>
          </a:p>
          <a:p>
            <a:pPr indent="-317500">
              <a:spcBef>
                <a:spcPts val="0"/>
              </a:spcBef>
              <a:buSzPts val="1700"/>
              <a:buFont typeface="Arial" panose="020B0604020202020204" pitchFamily="34" charset="0"/>
              <a:buChar char="•"/>
              <a:defRPr sz="1700"/>
            </a:pPr>
            <a:r>
              <a:rPr dirty="0"/>
              <a:t>Right click again so that the box of options pops up again. </a:t>
            </a:r>
            <a:endParaRPr lang="en-US" dirty="0"/>
          </a:p>
          <a:p>
            <a:pPr indent="-317500">
              <a:spcBef>
                <a:spcPts val="0"/>
              </a:spcBef>
              <a:buSzPts val="1700"/>
              <a:buFont typeface="Arial" panose="020B0604020202020204" pitchFamily="34" charset="0"/>
              <a:buChar char="•"/>
              <a:defRPr sz="1700"/>
            </a:pPr>
            <a:r>
              <a:rPr dirty="0"/>
              <a:t>Click “Paste.” A new sticky note should appear.  </a:t>
            </a:r>
          </a:p>
          <a:p>
            <a:pPr indent="-317500">
              <a:lnSpc>
                <a:spcPct val="110000"/>
              </a:lnSpc>
              <a:spcBef>
                <a:spcPts val="0"/>
              </a:spcBef>
              <a:buSzPts val="1700"/>
              <a:buFont typeface="Arial" panose="020B0604020202020204" pitchFamily="34" charset="0"/>
              <a:buChar char="•"/>
              <a:defRPr sz="1700"/>
            </a:pPr>
            <a:r>
              <a:rPr dirty="0"/>
              <a:t>Type your response </a:t>
            </a:r>
            <a:r>
              <a:rPr lang="en-US" dirty="0"/>
              <a:t>on</a:t>
            </a:r>
            <a:r>
              <a:rPr dirty="0"/>
              <a:t> the sticky note. </a:t>
            </a:r>
            <a:endParaRPr lang="en-US" dirty="0"/>
          </a:p>
          <a:p>
            <a:pPr indent="-317500">
              <a:lnSpc>
                <a:spcPct val="110000"/>
              </a:lnSpc>
              <a:spcBef>
                <a:spcPts val="0"/>
              </a:spcBef>
              <a:buSzPts val="1700"/>
              <a:buFont typeface="Arial" panose="020B0604020202020204" pitchFamily="34" charset="0"/>
              <a:buChar char="•"/>
              <a:defRPr sz="1700"/>
            </a:pPr>
            <a:r>
              <a:rPr lang="en-US" dirty="0"/>
              <a:t>M</a:t>
            </a:r>
            <a:r>
              <a:rPr dirty="0"/>
              <a:t>ove </a:t>
            </a:r>
            <a:r>
              <a:rPr lang="en-US" dirty="0"/>
              <a:t>the sticky note </a:t>
            </a:r>
            <a:r>
              <a:rPr dirty="0"/>
              <a:t>around on the board to place it where it will not </a:t>
            </a:r>
            <a:r>
              <a:rPr lang="en-US" dirty="0"/>
              <a:t>block </a:t>
            </a:r>
            <a:r>
              <a:rPr dirty="0"/>
              <a:t>other responses.</a:t>
            </a:r>
            <a:endParaRPr lang="en-US" dirty="0"/>
          </a:p>
          <a:p>
            <a:pPr indent="-317500">
              <a:lnSpc>
                <a:spcPct val="110000"/>
              </a:lnSpc>
              <a:spcBef>
                <a:spcPts val="0"/>
              </a:spcBef>
              <a:buSzPts val="1700"/>
              <a:buFont typeface="Arial" panose="020B0604020202020204" pitchFamily="34" charset="0"/>
              <a:buChar char="•"/>
              <a:defRPr sz="1700"/>
            </a:pPr>
            <a:r>
              <a:rPr dirty="0"/>
              <a:t>Take a moment to read other responses. </a:t>
            </a:r>
            <a:r>
              <a:rPr sz="2600" dirty="0"/>
              <a:t> </a:t>
            </a:r>
            <a:endParaRPr lang="en-US" sz="2600" dirty="0"/>
          </a:p>
          <a:p>
            <a:pPr marL="63500" indent="0">
              <a:spcBef>
                <a:spcPts val="0"/>
              </a:spcBef>
              <a:buSzPts val="1700"/>
              <a:buNone/>
              <a:defRPr sz="1700"/>
            </a:pPr>
            <a:endParaRPr lang="en-US" dirty="0"/>
          </a:p>
          <a:p>
            <a:pPr marL="63500" indent="0">
              <a:spcBef>
                <a:spcPts val="0"/>
              </a:spcBef>
              <a:buSzPts val="1700"/>
              <a:buNone/>
              <a:defRPr sz="1700"/>
            </a:pPr>
            <a:endParaRPr sz="1200" dirty="0"/>
          </a:p>
        </p:txBody>
      </p:sp>
      <p:sp>
        <p:nvSpPr>
          <p:cNvPr id="255" name="Google Shape;162;p33"/>
          <p:cNvSpPr txBox="1"/>
          <p:nvPr/>
        </p:nvSpPr>
        <p:spPr>
          <a:xfrm>
            <a:off x="363774" y="702475"/>
            <a:ext cx="3991250" cy="487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2000" b="1">
                <a:solidFill>
                  <a:srgbClr val="1A2B5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167;p34"/>
          <p:cNvSpPr txBox="1">
            <a:spLocks noGrp="1"/>
          </p:cNvSpPr>
          <p:nvPr>
            <p:ph type="title"/>
          </p:nvPr>
        </p:nvSpPr>
        <p:spPr>
          <a:xfrm>
            <a:off x="-291851" y="-1"/>
            <a:ext cx="8201702" cy="592802"/>
          </a:xfrm>
          <a:prstGeom prst="rect">
            <a:avLst/>
          </a:prstGeom>
        </p:spPr>
        <p:txBody>
          <a:bodyPr/>
          <a:lstStyle/>
          <a:p>
            <a:pPr defTabSz="630936">
              <a:defRPr sz="2484"/>
            </a:pPr>
            <a:endParaRPr sz="1932"/>
          </a:p>
          <a:p>
            <a:pPr defTabSz="630936">
              <a:defRPr sz="1932"/>
            </a:pPr>
            <a:r>
              <a:t>What is your takeaway from the video?</a:t>
            </a:r>
          </a:p>
        </p:txBody>
      </p:sp>
      <p:grpSp>
        <p:nvGrpSpPr>
          <p:cNvPr id="262" name="Google Shape;168;p34"/>
          <p:cNvGrpSpPr/>
          <p:nvPr/>
        </p:nvGrpSpPr>
        <p:grpSpPr>
          <a:xfrm>
            <a:off x="749874" y="1267825"/>
            <a:ext cx="1293602" cy="1376401"/>
            <a:chOff x="0" y="0"/>
            <a:chExt cx="1293600" cy="1376399"/>
          </a:xfrm>
        </p:grpSpPr>
        <p:sp>
          <p:nvSpPr>
            <p:cNvPr id="260" name="Shape"/>
            <p:cNvSpPr/>
            <p:nvPr/>
          </p:nvSpPr>
          <p:spPr>
            <a:xfrm>
              <a:off x="-1" y="0"/>
              <a:ext cx="1293602" cy="137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527" y="0"/>
                  </a:lnTo>
                  <a:lnTo>
                    <a:pt x="21600" y="194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A9999"/>
            </a:solidFill>
            <a:ln w="9525" cap="flat">
              <a:solidFill>
                <a:srgbClr val="666666"/>
              </a:solidFill>
              <a:prstDash val="solid"/>
              <a:round/>
            </a:ln>
            <a:effectLst>
              <a:outerShdw blurRad="63500" dist="1905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000">
                  <a:latin typeface="Bree Serif"/>
                  <a:ea typeface="Bree Serif"/>
                  <a:cs typeface="Bree Serif"/>
                  <a:sym typeface="Bree Serif"/>
                </a:defRPr>
              </a:pPr>
              <a:endParaRPr/>
            </a:p>
          </p:txBody>
        </p:sp>
        <p:sp>
          <p:nvSpPr>
            <p:cNvPr id="261" name="Example response here. Just right-click on one of the stickies to the left, click “Copy,” then paste it to the board."/>
            <p:cNvSpPr txBox="1"/>
            <p:nvPr/>
          </p:nvSpPr>
          <p:spPr>
            <a:xfrm>
              <a:off x="-1" y="62066"/>
              <a:ext cx="1231535" cy="1249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000">
                  <a:latin typeface="Bree Serif"/>
                  <a:ea typeface="Bree Serif"/>
                  <a:cs typeface="Bree Serif"/>
                  <a:sym typeface="Bree Serif"/>
                </a:defRPr>
              </a:lvl1pPr>
            </a:lstStyle>
            <a:p>
              <a:r>
                <a:rPr dirty="0"/>
                <a:t>Example response here. Just right-click on one of the stickies to the left, click “Copy,” then paste it to the board.</a:t>
              </a:r>
            </a:p>
          </p:txBody>
        </p:sp>
      </p:grpSp>
      <p:grpSp>
        <p:nvGrpSpPr>
          <p:cNvPr id="265" name="Google Shape;169;p34"/>
          <p:cNvGrpSpPr/>
          <p:nvPr/>
        </p:nvGrpSpPr>
        <p:grpSpPr>
          <a:xfrm>
            <a:off x="7120617" y="787851"/>
            <a:ext cx="1594110" cy="2336348"/>
            <a:chOff x="0" y="0"/>
            <a:chExt cx="1594108" cy="2336346"/>
          </a:xfrm>
        </p:grpSpPr>
        <p:sp>
          <p:nvSpPr>
            <p:cNvPr id="263" name="Shape"/>
            <p:cNvSpPr/>
            <p:nvPr/>
          </p:nvSpPr>
          <p:spPr>
            <a:xfrm>
              <a:off x="0" y="0"/>
              <a:ext cx="1594109" cy="169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527" y="0"/>
                  </a:lnTo>
                  <a:lnTo>
                    <a:pt x="21600" y="194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3C47D"/>
            </a:solidFill>
            <a:ln w="9525" cap="flat">
              <a:solidFill>
                <a:srgbClr val="666666"/>
              </a:solidFill>
              <a:prstDash val="solid"/>
              <a:round/>
            </a:ln>
            <a:effectLst>
              <a:outerShdw blurRad="63500" dist="1905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200">
                  <a:latin typeface="Bree Serif"/>
                  <a:ea typeface="Bree Serif"/>
                  <a:cs typeface="Bree Serif"/>
                  <a:sym typeface="Bree Serif"/>
                </a:defRPr>
              </a:pPr>
              <a:endParaRPr/>
            </a:p>
          </p:txBody>
        </p:sp>
        <p:sp>
          <p:nvSpPr>
            <p:cNvPr id="264" name="CHALK TALK STRATEGY…"/>
            <p:cNvSpPr txBox="1"/>
            <p:nvPr/>
          </p:nvSpPr>
          <p:spPr>
            <a:xfrm>
              <a:off x="0" y="76485"/>
              <a:ext cx="1517624" cy="22598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Autofit/>
            </a:bodyPr>
            <a:lstStyle/>
            <a:p>
              <a:pPr>
                <a:defRPr sz="1800">
                  <a:latin typeface="Bree Serif"/>
                  <a:ea typeface="Bree Serif"/>
                  <a:cs typeface="Bree Serif"/>
                  <a:sym typeface="Bree Serif"/>
                </a:defRPr>
              </a:pPr>
              <a:r>
                <a:t>CHALK TALK STRATEGY</a:t>
              </a:r>
              <a:endParaRPr sz="1200"/>
            </a:p>
            <a:p>
              <a:pPr>
                <a:defRPr sz="1200">
                  <a:latin typeface="Bree Serif"/>
                  <a:ea typeface="Bree Serif"/>
                  <a:cs typeface="Bree Serif"/>
                  <a:sym typeface="Bree Serif"/>
                </a:defRPr>
              </a:pPr>
              <a:r>
                <a:t>(COPY A STICKY NOTE)</a:t>
              </a:r>
            </a:p>
          </p:txBody>
        </p:sp>
      </p:grpSp>
      <p:grpSp>
        <p:nvGrpSpPr>
          <p:cNvPr id="268" name="Google Shape;170;p34"/>
          <p:cNvGrpSpPr/>
          <p:nvPr/>
        </p:nvGrpSpPr>
        <p:grpSpPr>
          <a:xfrm>
            <a:off x="-1364701" y="3117650"/>
            <a:ext cx="1293601" cy="1376401"/>
            <a:chOff x="0" y="0"/>
            <a:chExt cx="1293600" cy="1376399"/>
          </a:xfrm>
        </p:grpSpPr>
        <p:sp>
          <p:nvSpPr>
            <p:cNvPr id="266" name="Shape"/>
            <p:cNvSpPr/>
            <p:nvPr/>
          </p:nvSpPr>
          <p:spPr>
            <a:xfrm>
              <a:off x="-1" y="0"/>
              <a:ext cx="1293602" cy="137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527" y="0"/>
                  </a:lnTo>
                  <a:lnTo>
                    <a:pt x="21600" y="194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6FA8DC"/>
            </a:solidFill>
            <a:ln w="9525" cap="flat">
              <a:solidFill>
                <a:srgbClr val="666666"/>
              </a:solidFill>
              <a:prstDash val="solid"/>
              <a:round/>
            </a:ln>
            <a:effectLst>
              <a:outerShdw blurRad="63500" dist="1905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200">
                  <a:latin typeface="Bree Serif"/>
                  <a:ea typeface="Bree Serif"/>
                  <a:cs typeface="Bree Serif"/>
                  <a:sym typeface="Bree Serif"/>
                </a:defRPr>
              </a:pPr>
              <a:endParaRPr/>
            </a:p>
          </p:txBody>
        </p:sp>
        <p:sp>
          <p:nvSpPr>
            <p:cNvPr id="267" name="Type here"/>
            <p:cNvSpPr txBox="1"/>
            <p:nvPr/>
          </p:nvSpPr>
          <p:spPr>
            <a:xfrm>
              <a:off x="-1" y="62066"/>
              <a:ext cx="1231535" cy="360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200">
                  <a:latin typeface="Bree Serif"/>
                  <a:ea typeface="Bree Serif"/>
                  <a:cs typeface="Bree Serif"/>
                  <a:sym typeface="Bree Serif"/>
                </a:defRPr>
              </a:lvl1pPr>
            </a:lstStyle>
            <a:p>
              <a:r>
                <a:rPr dirty="0"/>
                <a:t>Type here</a:t>
              </a:r>
            </a:p>
          </p:txBody>
        </p:sp>
      </p:grpSp>
      <p:grpSp>
        <p:nvGrpSpPr>
          <p:cNvPr id="271" name="Google Shape;171;p34"/>
          <p:cNvGrpSpPr/>
          <p:nvPr/>
        </p:nvGrpSpPr>
        <p:grpSpPr>
          <a:xfrm>
            <a:off x="-1448876" y="1550688"/>
            <a:ext cx="1293601" cy="1376401"/>
            <a:chOff x="0" y="0"/>
            <a:chExt cx="1293600" cy="1376399"/>
          </a:xfrm>
        </p:grpSpPr>
        <p:sp>
          <p:nvSpPr>
            <p:cNvPr id="269" name="Shape"/>
            <p:cNvSpPr/>
            <p:nvPr/>
          </p:nvSpPr>
          <p:spPr>
            <a:xfrm>
              <a:off x="-1" y="0"/>
              <a:ext cx="1293602" cy="137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527" y="0"/>
                  </a:lnTo>
                  <a:lnTo>
                    <a:pt x="21600" y="194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3C47D"/>
            </a:solidFill>
            <a:ln w="9525" cap="flat">
              <a:solidFill>
                <a:srgbClr val="666666"/>
              </a:solidFill>
              <a:prstDash val="solid"/>
              <a:round/>
            </a:ln>
            <a:effectLst>
              <a:outerShdw blurRad="63500" dist="1905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200">
                  <a:latin typeface="Bree Serif"/>
                  <a:ea typeface="Bree Serif"/>
                  <a:cs typeface="Bree Serif"/>
                  <a:sym typeface="Bree Serif"/>
                </a:defRPr>
              </a:pPr>
              <a:endParaRPr/>
            </a:p>
          </p:txBody>
        </p:sp>
        <p:sp>
          <p:nvSpPr>
            <p:cNvPr id="270" name="Type here"/>
            <p:cNvSpPr txBox="1"/>
            <p:nvPr/>
          </p:nvSpPr>
          <p:spPr>
            <a:xfrm>
              <a:off x="-1" y="62066"/>
              <a:ext cx="1231535" cy="360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200">
                  <a:latin typeface="Bree Serif"/>
                  <a:ea typeface="Bree Serif"/>
                  <a:cs typeface="Bree Serif"/>
                  <a:sym typeface="Bree Serif"/>
                </a:defRPr>
              </a:lvl1pPr>
            </a:lstStyle>
            <a:p>
              <a:r>
                <a:t>Type here</a:t>
              </a:r>
            </a:p>
          </p:txBody>
        </p:sp>
      </p:grpSp>
      <p:grpSp>
        <p:nvGrpSpPr>
          <p:cNvPr id="15" name="Google Shape;171;p34">
            <a:extLst>
              <a:ext uri="{FF2B5EF4-FFF2-40B4-BE49-F238E27FC236}">
                <a16:creationId xmlns:a16="http://schemas.microsoft.com/office/drawing/2014/main" id="{6FAF9890-83C4-4DB1-B2AC-2CB2F88D48BC}"/>
              </a:ext>
            </a:extLst>
          </p:cNvPr>
          <p:cNvGrpSpPr/>
          <p:nvPr/>
        </p:nvGrpSpPr>
        <p:grpSpPr>
          <a:xfrm>
            <a:off x="2434741" y="1435743"/>
            <a:ext cx="1293601" cy="1376401"/>
            <a:chOff x="0" y="0"/>
            <a:chExt cx="1293600" cy="1376399"/>
          </a:xfrm>
        </p:grpSpPr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0036D7C3-1D61-44BE-9C99-3C0D751915D4}"/>
                </a:ext>
              </a:extLst>
            </p:cNvPr>
            <p:cNvSpPr/>
            <p:nvPr/>
          </p:nvSpPr>
          <p:spPr>
            <a:xfrm>
              <a:off x="-1" y="0"/>
              <a:ext cx="1293602" cy="137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527" y="0"/>
                  </a:lnTo>
                  <a:lnTo>
                    <a:pt x="21600" y="194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3C47D"/>
            </a:solidFill>
            <a:ln w="9525" cap="flat">
              <a:solidFill>
                <a:srgbClr val="666666"/>
              </a:solidFill>
              <a:prstDash val="solid"/>
              <a:round/>
            </a:ln>
            <a:effectLst>
              <a:outerShdw blurRad="63500" dist="1905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200">
                  <a:latin typeface="Bree Serif"/>
                  <a:ea typeface="Bree Serif"/>
                  <a:cs typeface="Bree Serif"/>
                  <a:sym typeface="Bree Serif"/>
                </a:defRPr>
              </a:pPr>
              <a:endParaRPr/>
            </a:p>
          </p:txBody>
        </p:sp>
        <p:sp>
          <p:nvSpPr>
            <p:cNvPr id="17" name="Type here">
              <a:extLst>
                <a:ext uri="{FF2B5EF4-FFF2-40B4-BE49-F238E27FC236}">
                  <a16:creationId xmlns:a16="http://schemas.microsoft.com/office/drawing/2014/main" id="{AB56F64A-FA60-4287-833D-EDBA810E0385}"/>
                </a:ext>
              </a:extLst>
            </p:cNvPr>
            <p:cNvSpPr txBox="1"/>
            <p:nvPr/>
          </p:nvSpPr>
          <p:spPr>
            <a:xfrm>
              <a:off x="-1" y="62066"/>
              <a:ext cx="1231535" cy="360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200">
                  <a:latin typeface="Bree Serif"/>
                  <a:ea typeface="Bree Serif"/>
                  <a:cs typeface="Bree Serif"/>
                  <a:sym typeface="Bree Serif"/>
                </a:defRPr>
              </a:lvl1pPr>
            </a:lstStyle>
            <a:p>
              <a:r>
                <a:t>Type here</a:t>
              </a:r>
            </a:p>
          </p:txBody>
        </p:sp>
      </p:grpSp>
      <p:grpSp>
        <p:nvGrpSpPr>
          <p:cNvPr id="20" name="Google Shape;171;p34">
            <a:extLst>
              <a:ext uri="{FF2B5EF4-FFF2-40B4-BE49-F238E27FC236}">
                <a16:creationId xmlns:a16="http://schemas.microsoft.com/office/drawing/2014/main" id="{24856160-7F24-4966-B3C3-B5062186236B}"/>
              </a:ext>
            </a:extLst>
          </p:cNvPr>
          <p:cNvGrpSpPr/>
          <p:nvPr/>
        </p:nvGrpSpPr>
        <p:grpSpPr>
          <a:xfrm>
            <a:off x="2674374" y="1994268"/>
            <a:ext cx="1293601" cy="1376401"/>
            <a:chOff x="0" y="0"/>
            <a:chExt cx="1293600" cy="1376399"/>
          </a:xfrm>
        </p:grpSpPr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9224D660-E56E-4883-8B51-2755932122A6}"/>
                </a:ext>
              </a:extLst>
            </p:cNvPr>
            <p:cNvSpPr/>
            <p:nvPr/>
          </p:nvSpPr>
          <p:spPr>
            <a:xfrm>
              <a:off x="-1" y="0"/>
              <a:ext cx="1293602" cy="137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527" y="0"/>
                  </a:lnTo>
                  <a:lnTo>
                    <a:pt x="21600" y="194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3C47D"/>
            </a:solidFill>
            <a:ln w="9525" cap="flat">
              <a:solidFill>
                <a:srgbClr val="666666"/>
              </a:solidFill>
              <a:prstDash val="solid"/>
              <a:round/>
            </a:ln>
            <a:effectLst>
              <a:outerShdw blurRad="63500" dist="1905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200">
                  <a:latin typeface="Bree Serif"/>
                  <a:ea typeface="Bree Serif"/>
                  <a:cs typeface="Bree Serif"/>
                  <a:sym typeface="Bree Serif"/>
                </a:defRPr>
              </a:pPr>
              <a:endParaRPr/>
            </a:p>
          </p:txBody>
        </p:sp>
        <p:sp>
          <p:nvSpPr>
            <p:cNvPr id="22" name="Type here">
              <a:extLst>
                <a:ext uri="{FF2B5EF4-FFF2-40B4-BE49-F238E27FC236}">
                  <a16:creationId xmlns:a16="http://schemas.microsoft.com/office/drawing/2014/main" id="{E54F3192-0F6D-4E59-97BF-D71DC700BB07}"/>
                </a:ext>
              </a:extLst>
            </p:cNvPr>
            <p:cNvSpPr txBox="1"/>
            <p:nvPr/>
          </p:nvSpPr>
          <p:spPr>
            <a:xfrm>
              <a:off x="-1" y="62066"/>
              <a:ext cx="1231535" cy="360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200">
                  <a:latin typeface="Bree Serif"/>
                  <a:ea typeface="Bree Serif"/>
                  <a:cs typeface="Bree Serif"/>
                  <a:sym typeface="Bree Serif"/>
                </a:defRPr>
              </a:lvl1pPr>
            </a:lstStyle>
            <a:p>
              <a:r>
                <a:t>Type here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363603A-E5A9-4150-BA26-C7826FAF3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475" y="2540314"/>
            <a:ext cx="1438781" cy="1524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176;p35" descr="Google Shape;176;p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3" cy="5404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181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Chalk Talk</a:t>
            </a:r>
          </a:p>
        </p:txBody>
      </p:sp>
      <p:sp>
        <p:nvSpPr>
          <p:cNvPr id="280" name="Google Shape;182;p36"/>
          <p:cNvSpPr txBox="1"/>
          <p:nvPr/>
        </p:nvSpPr>
        <p:spPr>
          <a:xfrm>
            <a:off x="500699" y="1062074"/>
            <a:ext cx="5048454" cy="2646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2000"/>
            </a:pPr>
            <a:r>
              <a:rPr dirty="0"/>
              <a:t>Synchronous Settings</a:t>
            </a:r>
          </a:p>
          <a:p>
            <a:pPr marL="457200" indent="-355600">
              <a:buClr>
                <a:schemeClr val="accent4"/>
              </a:buClr>
              <a:buSzPts val="2000"/>
              <a:buFont typeface="Arial" panose="020B0604020202020204" pitchFamily="34" charset="0"/>
              <a:buChar char="•"/>
              <a:defRPr sz="2000"/>
            </a:pPr>
            <a:r>
              <a:rPr dirty="0"/>
              <a:t>Whole-group vs breakout rooms</a:t>
            </a:r>
          </a:p>
          <a:p>
            <a:pPr marL="457200" indent="-355600">
              <a:buClr>
                <a:schemeClr val="accent4"/>
              </a:buClr>
              <a:buSzPts val="2000"/>
              <a:buFont typeface="Arial" panose="020B0604020202020204" pitchFamily="34" charset="0"/>
              <a:buChar char="•"/>
              <a:defRPr sz="2000"/>
            </a:pPr>
            <a:r>
              <a:rPr dirty="0"/>
              <a:t>Number of prompts or questions</a:t>
            </a:r>
          </a:p>
          <a:p>
            <a:pPr marL="457200" indent="-355600">
              <a:buClr>
                <a:schemeClr val="accent4"/>
              </a:buClr>
              <a:buSzPts val="2000"/>
              <a:buFont typeface="Arial" panose="020B0604020202020204" pitchFamily="34" charset="0"/>
              <a:buChar char="•"/>
              <a:defRPr sz="2000"/>
            </a:pPr>
            <a:r>
              <a:rPr dirty="0"/>
              <a:t>Add in reflection time at the end</a:t>
            </a:r>
          </a:p>
          <a:p>
            <a:endParaRPr sz="2000" dirty="0"/>
          </a:p>
          <a:p>
            <a:pPr>
              <a:defRPr sz="2000"/>
            </a:pPr>
            <a:r>
              <a:rPr dirty="0"/>
              <a:t>Asynchronous Settings</a:t>
            </a:r>
          </a:p>
          <a:p>
            <a:pPr marL="457200" indent="-355600">
              <a:buClr>
                <a:schemeClr val="accent4"/>
              </a:buClr>
              <a:buSzPts val="2000"/>
              <a:buFont typeface="Arial" panose="020B0604020202020204" pitchFamily="34" charset="0"/>
              <a:buChar char="•"/>
              <a:defRPr sz="2000"/>
            </a:pPr>
            <a:r>
              <a:rPr dirty="0"/>
              <a:t>Avoid the “required responses” trap</a:t>
            </a:r>
          </a:p>
          <a:p>
            <a:pPr marL="457200" indent="-355600">
              <a:buClr>
                <a:schemeClr val="accent4"/>
              </a:buClr>
              <a:buSzPts val="2000"/>
              <a:buFont typeface="Arial" panose="020B0604020202020204" pitchFamily="34" charset="0"/>
              <a:buChar char="•"/>
              <a:defRPr sz="2000"/>
            </a:pPr>
            <a:r>
              <a:rPr dirty="0"/>
              <a:t>Alternatives to whole-group reflection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188;p37"/>
          <p:cNvSpPr txBox="1">
            <a:spLocks noGrp="1"/>
          </p:cNvSpPr>
          <p:nvPr>
            <p:ph type="body" idx="4294967295"/>
          </p:nvPr>
        </p:nvSpPr>
        <p:spPr>
          <a:xfrm>
            <a:off x="614082" y="372035"/>
            <a:ext cx="5790593" cy="3895165"/>
          </a:xfrm>
          <a:prstGeom prst="rect">
            <a:avLst/>
          </a:prstGeom>
        </p:spPr>
        <p:txBody>
          <a:bodyPr/>
          <a:lstStyle/>
          <a:p>
            <a:pPr marL="0" indent="0" defTabSz="731520">
              <a:spcBef>
                <a:spcPts val="400"/>
              </a:spcBef>
              <a:buSzTx/>
              <a:buNone/>
              <a:defRPr sz="1680"/>
            </a:pPr>
            <a:r>
              <a:rPr lang="en-US" sz="2400" dirty="0">
                <a:solidFill>
                  <a:schemeClr val="accent4"/>
                </a:solidFill>
              </a:rPr>
              <a:t>I Think/We Think </a:t>
            </a:r>
            <a:r>
              <a:rPr sz="2400" dirty="0">
                <a:solidFill>
                  <a:schemeClr val="accent4"/>
                </a:solidFill>
              </a:rPr>
              <a:t>Steps</a:t>
            </a:r>
          </a:p>
          <a:p>
            <a:pPr marL="365760" indent="-314960" defTabSz="731520">
              <a:spcBef>
                <a:spcPts val="400"/>
              </a:spcBef>
              <a:buSzPts val="2000"/>
              <a:buFont typeface="Arial" panose="020B0604020202020204" pitchFamily="34" charset="0"/>
              <a:buChar char="•"/>
              <a:defRPr sz="2080"/>
            </a:pPr>
            <a:r>
              <a:rPr lang="en-US" sz="1800" dirty="0"/>
              <a:t>I Think/We Think </a:t>
            </a:r>
            <a:r>
              <a:rPr sz="1800" dirty="0"/>
              <a:t>is a two-part strategy. </a:t>
            </a:r>
            <a:endParaRPr lang="en-US" sz="1800" dirty="0"/>
          </a:p>
          <a:p>
            <a:pPr marL="365760" indent="-314960" defTabSz="731520">
              <a:spcBef>
                <a:spcPts val="400"/>
              </a:spcBef>
              <a:buSzPts val="2000"/>
              <a:buFont typeface="Arial" panose="020B0604020202020204" pitchFamily="34" charset="0"/>
              <a:buChar char="•"/>
              <a:defRPr sz="2080"/>
            </a:pPr>
            <a:r>
              <a:rPr sz="1800" dirty="0"/>
              <a:t>Open up the linked </a:t>
            </a:r>
            <a:r>
              <a:rPr sz="1800" dirty="0">
                <a:hlinkClick r:id="rId3"/>
              </a:rPr>
              <a:t>graphic organizer</a:t>
            </a:r>
            <a:r>
              <a:rPr lang="en-US" sz="1800" dirty="0">
                <a:hlinkClick r:id="rId3"/>
              </a:rPr>
              <a:t> </a:t>
            </a:r>
            <a:r>
              <a:rPr lang="en-US" sz="1800" dirty="0"/>
              <a:t>in the next slide</a:t>
            </a:r>
            <a:r>
              <a:rPr sz="1800" dirty="0"/>
              <a:t>.</a:t>
            </a:r>
          </a:p>
          <a:p>
            <a:pPr marL="365760" indent="-314960" defTabSz="731520">
              <a:spcBef>
                <a:spcPts val="0"/>
              </a:spcBef>
              <a:buSzPts val="2000"/>
              <a:buFont typeface="Arial" panose="020B0604020202020204" pitchFamily="34" charset="0"/>
              <a:buChar char="•"/>
              <a:defRPr sz="2080"/>
            </a:pPr>
            <a:r>
              <a:rPr sz="1800" dirty="0"/>
              <a:t>Complete the section labeled “I Think” by typing in your response to the prompt.</a:t>
            </a:r>
          </a:p>
          <a:p>
            <a:pPr marL="365760" indent="-314960" defTabSz="731520">
              <a:spcBef>
                <a:spcPts val="0"/>
              </a:spcBef>
              <a:buSzPts val="2000"/>
              <a:buFont typeface="Arial" panose="020B0604020202020204" pitchFamily="34" charset="0"/>
              <a:buChar char="•"/>
              <a:defRPr sz="2080"/>
            </a:pPr>
            <a:r>
              <a:rPr lang="en-US" sz="1800" dirty="0"/>
              <a:t>When </a:t>
            </a:r>
            <a:r>
              <a:rPr sz="1800" dirty="0"/>
              <a:t>everyone </a:t>
            </a:r>
            <a:r>
              <a:rPr lang="en-US" sz="1800" dirty="0"/>
              <a:t>has written </a:t>
            </a:r>
            <a:r>
              <a:rPr sz="1800" dirty="0"/>
              <a:t>their responses, tak</a:t>
            </a:r>
            <a:r>
              <a:rPr lang="en-US" sz="1800" dirty="0"/>
              <a:t>e</a:t>
            </a:r>
            <a:r>
              <a:rPr sz="1800" dirty="0"/>
              <a:t> turns sharing out.</a:t>
            </a:r>
          </a:p>
          <a:p>
            <a:pPr marL="365760" indent="-314960" defTabSz="731520">
              <a:spcBef>
                <a:spcPts val="0"/>
              </a:spcBef>
              <a:buSzPts val="2000"/>
              <a:buFont typeface="Arial" panose="020B0604020202020204" pitchFamily="34" charset="0"/>
              <a:buChar char="•"/>
              <a:defRPr sz="2080"/>
            </a:pPr>
            <a:r>
              <a:rPr sz="1800" dirty="0"/>
              <a:t>In the discussion, </a:t>
            </a:r>
            <a:r>
              <a:rPr lang="en-US" sz="1800" dirty="0"/>
              <a:t>ask participants to reach</a:t>
            </a:r>
            <a:r>
              <a:rPr sz="1800" dirty="0"/>
              <a:t> a consensus on the prompt. </a:t>
            </a:r>
            <a:endParaRPr lang="en-US" sz="1800" dirty="0"/>
          </a:p>
          <a:p>
            <a:pPr marL="365760" indent="-314960" defTabSz="731520">
              <a:spcBef>
                <a:spcPts val="0"/>
              </a:spcBef>
              <a:buSzPts val="2000"/>
              <a:buFont typeface="Arial" panose="020B0604020202020204" pitchFamily="34" charset="0"/>
              <a:buChar char="•"/>
              <a:defRPr sz="2080"/>
            </a:pPr>
            <a:r>
              <a:rPr sz="1800" dirty="0"/>
              <a:t>Write this in the “We Think” section.</a:t>
            </a:r>
          </a:p>
          <a:p>
            <a:pPr marL="365760" indent="-314960" defTabSz="731520">
              <a:spcBef>
                <a:spcPts val="0"/>
              </a:spcBef>
              <a:buSzPts val="2000"/>
              <a:buFont typeface="Arial" panose="020B0604020202020204" pitchFamily="34" charset="0"/>
              <a:buChar char="•"/>
              <a:defRPr sz="2080"/>
            </a:pPr>
            <a:r>
              <a:rPr sz="1800" dirty="0"/>
              <a:t>Choose someone to be the reporter for the group to share out this strategy to the whole group.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88;p21"/>
          <p:cNvSpPr txBox="1">
            <a:spLocks noGrp="1"/>
          </p:cNvSpPr>
          <p:nvPr>
            <p:ph type="title"/>
          </p:nvPr>
        </p:nvSpPr>
        <p:spPr>
          <a:xfrm>
            <a:off x="533400" y="1028700"/>
            <a:ext cx="7851648" cy="13716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59536">
              <a:defRPr sz="4700"/>
            </a:lvl1pPr>
          </a:lstStyle>
          <a:p>
            <a:r>
              <a:t>Discussion Strategies for Online Learning (ELA)</a:t>
            </a:r>
          </a:p>
        </p:txBody>
      </p:sp>
      <p:sp>
        <p:nvSpPr>
          <p:cNvPr id="194" name="Google Shape;89;p21"/>
          <p:cNvSpPr txBox="1">
            <a:spLocks noGrp="1"/>
          </p:cNvSpPr>
          <p:nvPr>
            <p:ph type="body" sz="half" idx="1"/>
          </p:nvPr>
        </p:nvSpPr>
        <p:spPr>
          <a:xfrm>
            <a:off x="533400" y="4335443"/>
            <a:ext cx="3201692" cy="554273"/>
          </a:xfrm>
          <a:prstGeom prst="rect">
            <a:avLst/>
          </a:prstGeom>
        </p:spPr>
        <p:txBody>
          <a:bodyPr/>
          <a:lstStyle/>
          <a:p>
            <a:pPr marL="0" indent="0"/>
            <a:r>
              <a:rPr lang="en-US" dirty="0"/>
              <a:t>Virtual Presentation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193;p38"/>
          <p:cNvSpPr txBox="1">
            <a:spLocks noGrp="1"/>
          </p:cNvSpPr>
          <p:nvPr>
            <p:ph type="title"/>
          </p:nvPr>
        </p:nvSpPr>
        <p:spPr/>
        <p:txBody>
          <a:bodyPr lIns="0" tIns="0" rIns="0" bIns="0" anchor="b">
            <a:normAutofit/>
          </a:bodyPr>
          <a:lstStyle>
            <a:lvl1pPr defTabSz="877823">
              <a:defRPr sz="3455">
                <a:solidFill>
                  <a:schemeClr val="accent5">
                    <a:lumOff val="12156"/>
                  </a:schemeClr>
                </a:solidFill>
              </a:defRPr>
            </a:lvl1pPr>
          </a:lstStyle>
          <a:p>
            <a:pPr defTabSz="914400"/>
            <a:r>
              <a:rPr lang="en-US" sz="3600" b="0" i="0" u="none" strike="noStrike" cap="none" spc="0" baseline="0" dirty="0">
                <a:ln>
                  <a:noFill/>
                </a:ln>
                <a:solidFill>
                  <a:schemeClr val="accent4"/>
                </a:solidFill>
                <a:uFillTx/>
                <a:latin typeface="Calibri"/>
                <a:ea typeface="Calibri"/>
                <a:cs typeface="Calibri"/>
                <a:sym typeface="Calibri"/>
              </a:rPr>
              <a:t>What are your takeaways from the reading?</a:t>
            </a:r>
          </a:p>
        </p:txBody>
      </p:sp>
      <p:sp>
        <p:nvSpPr>
          <p:cNvPr id="295" name="Text Placeholder 4">
            <a:extLst>
              <a:ext uri="{FF2B5EF4-FFF2-40B4-BE49-F238E27FC236}">
                <a16:creationId xmlns:a16="http://schemas.microsoft.com/office/drawing/2014/main" id="{E4B83054-7100-417D-817F-9225159E93C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60556" cy="280616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63500" indent="0" algn="ctr">
              <a:spcBef>
                <a:spcPts val="0"/>
              </a:spcBef>
              <a:buNone/>
            </a:pPr>
            <a:r>
              <a:rPr lang="en-US" sz="1800" b="1" dirty="0"/>
              <a:t>I Think</a:t>
            </a:r>
          </a:p>
          <a:p>
            <a:pPr marL="63500" indent="0" algn="ctr">
              <a:spcBef>
                <a:spcPts val="0"/>
              </a:spcBef>
              <a:buNone/>
            </a:pPr>
            <a:r>
              <a:rPr lang="en-US" sz="1800" dirty="0"/>
              <a:t>Type your thoughts here.</a:t>
            </a:r>
          </a:p>
          <a:p>
            <a:pPr marL="63500" indent="0" algn="ctr">
              <a:buNone/>
            </a:pPr>
            <a:endParaRPr lang="en-US" sz="1800" dirty="0"/>
          </a:p>
        </p:txBody>
      </p:sp>
      <p:sp>
        <p:nvSpPr>
          <p:cNvPr id="296" name="Text Placeholder 5">
            <a:extLst>
              <a:ext uri="{FF2B5EF4-FFF2-40B4-BE49-F238E27FC236}">
                <a16:creationId xmlns:a16="http://schemas.microsoft.com/office/drawing/2014/main" id="{E8946459-D4F4-48CE-A17F-343682F9C554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692274" y="1200151"/>
            <a:ext cx="3785299" cy="2806162"/>
          </a:xfrm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63500" indent="0" algn="ctr">
              <a:spcBef>
                <a:spcPts val="0"/>
              </a:spcBef>
              <a:buNone/>
            </a:pPr>
            <a:r>
              <a:rPr lang="en-US" sz="1800" b="1" dirty="0"/>
              <a:t>We Think</a:t>
            </a:r>
          </a:p>
          <a:p>
            <a:pPr marL="63500" indent="0" algn="ctr">
              <a:spcBef>
                <a:spcPts val="0"/>
              </a:spcBef>
              <a:buNone/>
            </a:pPr>
            <a:r>
              <a:rPr lang="en-US" sz="1800" dirty="0"/>
              <a:t>Type your group’s consensus here.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00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 Think/We Think Example</a:t>
            </a:r>
          </a:p>
        </p:txBody>
      </p:sp>
      <p:pic>
        <p:nvPicPr>
          <p:cNvPr id="296" name="Google Shape;202;p39" descr="Google Shape;202;p39"/>
          <p:cNvPicPr>
            <a:picLocks noChangeAspect="1"/>
          </p:cNvPicPr>
          <p:nvPr/>
        </p:nvPicPr>
        <p:blipFill>
          <a:blip r:embed="rId3"/>
          <a:srcRect t="23156" r="3585" b="11650"/>
          <a:stretch>
            <a:fillRect/>
          </a:stretch>
        </p:blipFill>
        <p:spPr>
          <a:xfrm>
            <a:off x="834887" y="1063229"/>
            <a:ext cx="4166062" cy="3756084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Google Shape;203;p39"/>
          <p:cNvSpPr txBox="1"/>
          <p:nvPr/>
        </p:nvSpPr>
        <p:spPr>
          <a:xfrm>
            <a:off x="5456711" y="1186771"/>
            <a:ext cx="2852402" cy="2769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Students wrote their “I Think” response on sticky note</a:t>
            </a:r>
            <a:r>
              <a:rPr lang="en-US" dirty="0"/>
              <a:t>s</a:t>
            </a:r>
            <a:r>
              <a:rPr dirty="0"/>
              <a:t> and brought this to the group</a:t>
            </a:r>
            <a:r>
              <a:rPr lang="en-US" dirty="0"/>
              <a:t>. T</a:t>
            </a:r>
            <a:r>
              <a:rPr dirty="0"/>
              <a:t>he group created a “We Think” poster.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208;p4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4007224" cy="857251"/>
          </a:xfrm>
          <a:prstGeom prst="rect">
            <a:avLst/>
          </a:prstGeom>
        </p:spPr>
        <p:txBody>
          <a:bodyPr/>
          <a:lstStyle/>
          <a:p>
            <a:r>
              <a:rPr dirty="0"/>
              <a:t>I Think/We Think</a:t>
            </a:r>
          </a:p>
        </p:txBody>
      </p:sp>
      <p:sp>
        <p:nvSpPr>
          <p:cNvPr id="302" name="Google Shape;209;p40"/>
          <p:cNvSpPr txBox="1"/>
          <p:nvPr/>
        </p:nvSpPr>
        <p:spPr>
          <a:xfrm>
            <a:off x="500699" y="1062074"/>
            <a:ext cx="6368925" cy="2646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2000"/>
            </a:pPr>
            <a:r>
              <a:rPr dirty="0"/>
              <a:t>Synchronous Settings</a:t>
            </a:r>
          </a:p>
          <a:p>
            <a:pPr marL="457200" indent="-355600">
              <a:buClr>
                <a:schemeClr val="accent4"/>
              </a:buClr>
              <a:buSzPts val="2000"/>
              <a:buFont typeface="Arial" panose="020B0604020202020204" pitchFamily="34" charset="0"/>
              <a:buChar char="•"/>
              <a:defRPr sz="2000"/>
            </a:pPr>
            <a:r>
              <a:rPr lang="en-US" dirty="0"/>
              <a:t>Set up b</a:t>
            </a:r>
            <a:r>
              <a:rPr dirty="0"/>
              <a:t>reakout rooms or brainstorming session</a:t>
            </a:r>
            <a:r>
              <a:rPr lang="en-US" dirty="0"/>
              <a:t>s</a:t>
            </a:r>
            <a:endParaRPr dirty="0"/>
          </a:p>
          <a:p>
            <a:pPr marL="457200" indent="-355600">
              <a:buClr>
                <a:schemeClr val="accent4"/>
              </a:buClr>
              <a:buSzPts val="2000"/>
              <a:buFont typeface="Arial" panose="020B0604020202020204" pitchFamily="34" charset="0"/>
              <a:buChar char="•"/>
              <a:defRPr sz="2000"/>
            </a:pPr>
            <a:r>
              <a:rPr dirty="0"/>
              <a:t>Use </a:t>
            </a:r>
            <a:r>
              <a:rPr lang="en-US" dirty="0"/>
              <a:t>the </a:t>
            </a:r>
            <a:r>
              <a:rPr dirty="0"/>
              <a:t>chat function</a:t>
            </a:r>
          </a:p>
          <a:p>
            <a:endParaRPr sz="2000" dirty="0"/>
          </a:p>
          <a:p>
            <a:pPr>
              <a:defRPr sz="2000"/>
            </a:pPr>
            <a:r>
              <a:rPr dirty="0"/>
              <a:t>Asynchronous Settings</a:t>
            </a:r>
          </a:p>
          <a:p>
            <a:pPr marL="444500" indent="-342900">
              <a:buClr>
                <a:schemeClr val="accent4"/>
              </a:buClr>
              <a:buSzPts val="2000"/>
              <a:buFont typeface="Arial" panose="020B0604020202020204" pitchFamily="34" charset="0"/>
              <a:buChar char="•"/>
              <a:defRPr sz="2000"/>
            </a:pPr>
            <a:r>
              <a:rPr dirty="0"/>
              <a:t>Shared documents</a:t>
            </a:r>
          </a:p>
          <a:p>
            <a:pPr marL="444500" indent="-342900">
              <a:buClr>
                <a:schemeClr val="accent4"/>
              </a:buClr>
              <a:buSzPts val="2000"/>
              <a:buFont typeface="Arial" panose="020B0604020202020204" pitchFamily="34" charset="0"/>
              <a:buChar char="•"/>
              <a:defRPr sz="2000"/>
            </a:pPr>
            <a:r>
              <a:rPr lang="en-US" dirty="0"/>
              <a:t>S</a:t>
            </a:r>
            <a:r>
              <a:rPr dirty="0"/>
              <a:t>mall group discussion boards</a:t>
            </a:r>
          </a:p>
          <a:p>
            <a:pPr marL="444500" indent="-342900">
              <a:buClr>
                <a:schemeClr val="accent4"/>
              </a:buClr>
              <a:buSzPts val="2000"/>
              <a:buFont typeface="Arial" panose="020B0604020202020204" pitchFamily="34" charset="0"/>
              <a:buChar char="•"/>
              <a:defRPr sz="2000"/>
            </a:pPr>
            <a:r>
              <a:rPr dirty="0"/>
              <a:t>Reflection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215;p41"/>
          <p:cNvSpPr txBox="1">
            <a:spLocks noGrp="1"/>
          </p:cNvSpPr>
          <p:nvPr>
            <p:ph type="body" idx="4294967295"/>
          </p:nvPr>
        </p:nvSpPr>
        <p:spPr>
          <a:xfrm>
            <a:off x="448691" y="568365"/>
            <a:ext cx="6865749" cy="4138105"/>
          </a:xfrm>
          <a:prstGeom prst="rect">
            <a:avLst/>
          </a:prstGeom>
        </p:spPr>
        <p:txBody>
          <a:bodyPr/>
          <a:lstStyle/>
          <a:p>
            <a:pPr marL="0" indent="0" defTabSz="685800">
              <a:spcBef>
                <a:spcPts val="300"/>
              </a:spcBef>
              <a:buSzTx/>
              <a:buNone/>
              <a:defRPr sz="1650"/>
            </a:pPr>
            <a:r>
              <a:rPr lang="en-US" sz="2000" dirty="0">
                <a:solidFill>
                  <a:srgbClr val="C00000"/>
                </a:solidFill>
              </a:rPr>
              <a:t>First Turn/Last Turn </a:t>
            </a:r>
            <a:r>
              <a:rPr sz="2000" dirty="0">
                <a:solidFill>
                  <a:srgbClr val="C00000"/>
                </a:solidFill>
              </a:rPr>
              <a:t>Steps</a:t>
            </a:r>
          </a:p>
          <a:p>
            <a:pPr marL="342900" indent="-295275" defTabSz="685800">
              <a:spcBef>
                <a:spcPts val="300"/>
              </a:spcBef>
              <a:buSzPts val="1900"/>
              <a:buFont typeface="Arial" panose="020B0604020202020204" pitchFamily="34" charset="0"/>
              <a:buChar char="•"/>
              <a:defRPr sz="1950"/>
            </a:pPr>
            <a:r>
              <a:rPr lang="en-US" sz="1800" dirty="0"/>
              <a:t>First Turn/Last Turn</a:t>
            </a:r>
            <a:r>
              <a:rPr sz="1800" dirty="0"/>
              <a:t> is a two-part strategy. </a:t>
            </a:r>
            <a:endParaRPr lang="en-US" sz="1800" dirty="0"/>
          </a:p>
          <a:p>
            <a:pPr marL="342900" indent="-295275" defTabSz="685800">
              <a:spcBef>
                <a:spcPts val="300"/>
              </a:spcBef>
              <a:buSzPts val="1900"/>
              <a:buFont typeface="Arial" panose="020B0604020202020204" pitchFamily="34" charset="0"/>
              <a:buChar char="•"/>
              <a:defRPr sz="1950"/>
            </a:pPr>
            <a:r>
              <a:rPr lang="en-US" sz="1800" dirty="0"/>
              <a:t>Ask participants to </a:t>
            </a:r>
            <a:r>
              <a:rPr sz="1800" dirty="0"/>
              <a:t>highlight two to four </a:t>
            </a:r>
            <a:r>
              <a:rPr lang="en-US" sz="1800" dirty="0"/>
              <a:t>significant </a:t>
            </a:r>
            <a:r>
              <a:rPr sz="1800" dirty="0"/>
              <a:t>things </a:t>
            </a:r>
            <a:r>
              <a:rPr lang="en-US" sz="1800" dirty="0"/>
              <a:t>in the common text. </a:t>
            </a:r>
            <a:endParaRPr sz="1800" dirty="0"/>
          </a:p>
          <a:p>
            <a:pPr marL="342900" indent="-295275" defTabSz="685800">
              <a:spcBef>
                <a:spcPts val="0"/>
              </a:spcBef>
              <a:buSzPts val="1900"/>
              <a:buFont typeface="Arial" panose="020B0604020202020204" pitchFamily="34" charset="0"/>
              <a:buChar char="•"/>
              <a:defRPr sz="1950"/>
            </a:pPr>
            <a:r>
              <a:rPr sz="1800" dirty="0"/>
              <a:t>As a group, each person</a:t>
            </a:r>
            <a:r>
              <a:rPr lang="en-US" sz="1800" dirty="0"/>
              <a:t>, one at a time,</a:t>
            </a:r>
            <a:r>
              <a:rPr sz="1800" dirty="0"/>
              <a:t> take</a:t>
            </a:r>
            <a:r>
              <a:rPr lang="en-US" sz="1800" dirty="0"/>
              <a:t>s</a:t>
            </a:r>
            <a:r>
              <a:rPr sz="1800" dirty="0"/>
              <a:t> a turn</a:t>
            </a:r>
            <a:r>
              <a:rPr lang="en-US" sz="1800" dirty="0"/>
              <a:t> reading their highlighted passage</a:t>
            </a:r>
            <a:r>
              <a:rPr sz="1800" dirty="0"/>
              <a:t>. </a:t>
            </a:r>
            <a:endParaRPr lang="en-US" sz="1800" dirty="0"/>
          </a:p>
          <a:p>
            <a:pPr marL="342900" indent="-295275" defTabSz="685800">
              <a:spcBef>
                <a:spcPts val="0"/>
              </a:spcBef>
              <a:buSzPts val="1900"/>
              <a:buFont typeface="Arial" panose="020B0604020202020204" pitchFamily="34" charset="0"/>
              <a:buChar char="•"/>
              <a:defRPr sz="1950"/>
            </a:pPr>
            <a:r>
              <a:rPr lang="en-US" sz="1800" dirty="0"/>
              <a:t>Readers do not comment or explain the passage.</a:t>
            </a:r>
            <a:endParaRPr sz="1800" dirty="0"/>
          </a:p>
          <a:p>
            <a:pPr marL="342900" indent="-295275" defTabSz="685800">
              <a:spcBef>
                <a:spcPts val="0"/>
              </a:spcBef>
              <a:buSzPts val="1900"/>
              <a:buFont typeface="Arial" panose="020B0604020202020204" pitchFamily="34" charset="0"/>
              <a:buChar char="•"/>
              <a:defRPr sz="1950"/>
            </a:pPr>
            <a:r>
              <a:rPr lang="en-US" sz="1800" dirty="0"/>
              <a:t>When the reading is done, each group member r</a:t>
            </a:r>
            <a:r>
              <a:rPr sz="1800" dirty="0"/>
              <a:t>espond</a:t>
            </a:r>
            <a:r>
              <a:rPr lang="en-US" sz="1800" dirty="0"/>
              <a:t>s</a:t>
            </a:r>
            <a:r>
              <a:rPr sz="1800" dirty="0"/>
              <a:t> to what </a:t>
            </a:r>
            <a:r>
              <a:rPr lang="en-US" sz="1800" dirty="0"/>
              <a:t>has been </a:t>
            </a:r>
            <a:r>
              <a:rPr sz="1800" dirty="0"/>
              <a:t>read.  </a:t>
            </a:r>
          </a:p>
          <a:p>
            <a:pPr marL="342900" indent="-295275" defTabSz="685800">
              <a:spcBef>
                <a:spcPts val="0"/>
              </a:spcBef>
              <a:buSzPts val="1900"/>
              <a:buFont typeface="Arial" panose="020B0604020202020204" pitchFamily="34" charset="0"/>
              <a:buChar char="•"/>
              <a:defRPr sz="1950"/>
            </a:pPr>
            <a:r>
              <a:rPr sz="1800" dirty="0"/>
              <a:t>Once everyone has had a chance to comment, </a:t>
            </a:r>
            <a:r>
              <a:rPr lang="en-US" sz="1800" dirty="0"/>
              <a:t>the initial reader ends with a final comment. </a:t>
            </a:r>
            <a:r>
              <a:rPr sz="1800" dirty="0"/>
              <a:t> </a:t>
            </a:r>
          </a:p>
          <a:p>
            <a:pPr marL="342900" indent="-295275" defTabSz="685800">
              <a:spcBef>
                <a:spcPts val="0"/>
              </a:spcBef>
              <a:buSzPts val="1900"/>
              <a:buFont typeface="Arial" panose="020B0604020202020204" pitchFamily="34" charset="0"/>
              <a:buChar char="•"/>
              <a:defRPr sz="1950"/>
            </a:pPr>
            <a:r>
              <a:rPr sz="1800" dirty="0"/>
              <a:t>The process starts over with someone else’s highlighted section until everyone has had their turn.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220;p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First Turn/Last Turn Example</a:t>
            </a:r>
          </a:p>
        </p:txBody>
      </p:sp>
      <p:pic>
        <p:nvPicPr>
          <p:cNvPr id="312" name="First Turn - Last Turn&#10;&#10;Google Shape;222;p42" descr="First Turn - Last TurnGoogle Shape;222;p42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t="13101" b="13160"/>
          <a:stretch/>
        </p:blipFill>
        <p:spPr>
          <a:xfrm>
            <a:off x="1596061" y="1367624"/>
            <a:ext cx="4739426" cy="29260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227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First Turn/Last Turn</a:t>
            </a:r>
          </a:p>
        </p:txBody>
      </p:sp>
      <p:sp>
        <p:nvSpPr>
          <p:cNvPr id="317" name="Google Shape;228;p43"/>
          <p:cNvSpPr txBox="1"/>
          <p:nvPr/>
        </p:nvSpPr>
        <p:spPr>
          <a:xfrm>
            <a:off x="500699" y="1062074"/>
            <a:ext cx="6047335" cy="2339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2000"/>
            </a:pPr>
            <a:r>
              <a:rPr dirty="0"/>
              <a:t>Synchronous Settings</a:t>
            </a:r>
          </a:p>
          <a:p>
            <a:pPr marL="457200" indent="-355600">
              <a:buClr>
                <a:schemeClr val="accent4"/>
              </a:buClr>
              <a:buSzPts val="2000"/>
              <a:buFont typeface="Arial" panose="020B0604020202020204" pitchFamily="34" charset="0"/>
              <a:buChar char="•"/>
              <a:defRPr sz="2000"/>
            </a:pPr>
            <a:r>
              <a:rPr dirty="0"/>
              <a:t>Breakout rooms or whole</a:t>
            </a:r>
            <a:r>
              <a:rPr lang="en-US" dirty="0"/>
              <a:t> </a:t>
            </a:r>
            <a:r>
              <a:rPr dirty="0"/>
              <a:t>group</a:t>
            </a:r>
          </a:p>
          <a:p>
            <a:pPr marL="457200" indent="-355600">
              <a:buClr>
                <a:schemeClr val="accent4"/>
              </a:buClr>
              <a:buSzPts val="2000"/>
              <a:buFont typeface="Arial" panose="020B0604020202020204" pitchFamily="34" charset="0"/>
              <a:buChar char="•"/>
              <a:defRPr sz="2000"/>
            </a:pPr>
            <a:r>
              <a:rPr dirty="0"/>
              <a:t>Chat function</a:t>
            </a:r>
          </a:p>
          <a:p>
            <a:pPr marL="457200" indent="-355600">
              <a:buClr>
                <a:schemeClr val="accent4"/>
              </a:buClr>
              <a:buSzPts val="2000"/>
              <a:buFont typeface="Arial" panose="020B0604020202020204" pitchFamily="34" charset="0"/>
              <a:buChar char="•"/>
              <a:defRPr sz="2000"/>
            </a:pPr>
            <a:r>
              <a:rPr dirty="0"/>
              <a:t>Silent version</a:t>
            </a:r>
          </a:p>
          <a:p>
            <a:endParaRPr sz="2000" dirty="0"/>
          </a:p>
          <a:p>
            <a:pPr>
              <a:defRPr sz="2000"/>
            </a:pPr>
            <a:r>
              <a:rPr dirty="0"/>
              <a:t>Asynchronous Settings</a:t>
            </a:r>
          </a:p>
          <a:p>
            <a:pPr marL="457200" indent="-355600">
              <a:buClr>
                <a:schemeClr val="accent4"/>
              </a:buClr>
              <a:buSzPts val="2000"/>
              <a:buFont typeface="Arial" panose="020B0604020202020204" pitchFamily="34" charset="0"/>
              <a:buChar char="•"/>
              <a:defRPr sz="2000"/>
            </a:pPr>
            <a:r>
              <a:rPr dirty="0"/>
              <a:t>Choices: Flipgrid, Padlet, discussion boards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06AAB-B22A-42E9-BE11-42F5A8C1F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2231"/>
            <a:ext cx="8229600" cy="857251"/>
          </a:xfrm>
        </p:spPr>
        <p:txBody>
          <a:bodyPr/>
          <a:lstStyle/>
          <a:p>
            <a:r>
              <a:rPr lang="en-US" dirty="0"/>
              <a:t>Share Out in the Chat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F73FD-51A9-4956-A3DE-0E16C3043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341" y="1245422"/>
            <a:ext cx="8229600" cy="3291841"/>
          </a:xfrm>
        </p:spPr>
        <p:txBody>
          <a:bodyPr/>
          <a:lstStyle/>
          <a:p>
            <a:pPr>
              <a:buSzPct val="100000"/>
            </a:pPr>
            <a:r>
              <a:rPr lang="en-US" sz="2000" dirty="0"/>
              <a:t>Which of the strategies would you like to implement in your classes:</a:t>
            </a:r>
          </a:p>
          <a:p>
            <a:pPr lvl="1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800" dirty="0"/>
              <a:t>Collaborative Word Clouds</a:t>
            </a:r>
          </a:p>
          <a:p>
            <a:pPr lvl="1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800" dirty="0"/>
              <a:t>Chalk Talk</a:t>
            </a:r>
          </a:p>
          <a:p>
            <a:pPr lvl="1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800" dirty="0"/>
              <a:t>I Think/We Think</a:t>
            </a:r>
          </a:p>
          <a:p>
            <a:pPr lvl="1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800" dirty="0"/>
              <a:t>First Turn/Last Turn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What text or topic could you use your preferred strategy with?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Would you use it synchronously or asynchronously?</a:t>
            </a:r>
          </a:p>
        </p:txBody>
      </p:sp>
    </p:spTree>
    <p:extLst>
      <p:ext uri="{BB962C8B-B14F-4D97-AF65-F5344CB8AC3E}">
        <p14:creationId xmlns:p14="http://schemas.microsoft.com/office/powerpoint/2010/main" val="309553029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240;p45" descr="Google Shape;240;p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667" y="152875"/>
            <a:ext cx="4004597" cy="4553595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Google Shape;241;p45"/>
          <p:cNvSpPr txBox="1"/>
          <p:nvPr/>
        </p:nvSpPr>
        <p:spPr>
          <a:xfrm>
            <a:off x="254252" y="1886449"/>
            <a:ext cx="1566447" cy="36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2000"/>
            </a:pP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0" name="Google Shape;243;p45"/>
          <p:cNvSpPr txBox="1">
            <a:spLocks noGrp="1"/>
          </p:cNvSpPr>
          <p:nvPr>
            <p:ph type="title" idx="4294967295"/>
          </p:nvPr>
        </p:nvSpPr>
        <p:spPr>
          <a:xfrm>
            <a:off x="254252" y="482043"/>
            <a:ext cx="1566863" cy="2171510"/>
          </a:xfrm>
          <a:prstGeom prst="rect">
            <a:avLst/>
          </a:prstGeom>
        </p:spPr>
        <p:txBody>
          <a:bodyPr>
            <a:normAutofit/>
          </a:bodyPr>
          <a:lstStyle>
            <a:lvl1pPr defTabSz="804672">
              <a:defRPr sz="1936"/>
            </a:lvl1pPr>
          </a:lstStyle>
          <a:p>
            <a:pPr>
              <a:defRPr sz="2400" b="1"/>
            </a:pPr>
            <a:b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61255F-DED2-417F-AB0B-E86B4EBC605C}"/>
              </a:ext>
            </a:extLst>
          </p:cNvPr>
          <p:cNvSpPr/>
          <p:nvPr/>
        </p:nvSpPr>
        <p:spPr>
          <a:xfrm>
            <a:off x="381001" y="737263"/>
            <a:ext cx="2438399" cy="4247317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C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80" tIns="0" rIns="0" bIns="18288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How have your thoughts changed?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a scale of 1-5, how much do you identify with this image?</a:t>
            </a: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1= Not at all</a:t>
            </a: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=Completely Identify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248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Resources</a:t>
            </a:r>
          </a:p>
        </p:txBody>
      </p:sp>
      <p:sp>
        <p:nvSpPr>
          <p:cNvPr id="335" name="Google Shape;249;p46"/>
          <p:cNvSpPr txBox="1"/>
          <p:nvPr/>
        </p:nvSpPr>
        <p:spPr>
          <a:xfrm>
            <a:off x="500699" y="1062074"/>
            <a:ext cx="7123783" cy="3877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marL="457200" indent="-457200">
              <a:defRPr sz="1200"/>
            </a:pPr>
            <a:r>
              <a:rPr dirty="0"/>
              <a:t>Darby, F. (2019). </a:t>
            </a:r>
            <a:r>
              <a:rPr i="1" dirty="0"/>
              <a:t>Small teaching online: Applying learning science in online classes</a:t>
            </a:r>
            <a:r>
              <a:rPr dirty="0"/>
              <a:t>. Jossey-Bass.</a:t>
            </a:r>
          </a:p>
          <a:p>
            <a:pPr marL="457200" indent="-457200">
              <a:defRPr sz="1200"/>
            </a:pPr>
            <a:r>
              <a:rPr dirty="0"/>
              <a:t>Hedger, A. (2020, Sept 27). </a:t>
            </a:r>
            <a:r>
              <a:rPr i="1" dirty="0"/>
              <a:t>A tale of two Zooms</a:t>
            </a:r>
            <a:r>
              <a:rPr dirty="0"/>
              <a:t> [image]. Hedger Humor. </a:t>
            </a:r>
            <a:r>
              <a:rPr u="sng" dirty="0">
                <a:solidFill>
                  <a:srgbClr val="5D94C1"/>
                </a:solidFill>
                <a:uFill>
                  <a:solidFill>
                    <a:srgbClr val="5D94C1"/>
                  </a:solidFill>
                </a:uFill>
                <a:hlinkClick r:id="rId3"/>
              </a:rPr>
              <a:t>https://www.hedgerhumor.com/a-tale-of-two-zooms/</a:t>
            </a:r>
          </a:p>
          <a:p>
            <a:pPr marL="457200" indent="-457200">
              <a:defRPr sz="1200"/>
            </a:pPr>
            <a:r>
              <a:rPr dirty="0"/>
              <a:t>K20 Center. (n.d.). Chalk talk. Strategies. </a:t>
            </a:r>
            <a:r>
              <a:rPr u="sng" dirty="0">
                <a:solidFill>
                  <a:srgbClr val="5D94C1"/>
                </a:solidFill>
                <a:uFill>
                  <a:solidFill>
                    <a:srgbClr val="5D94C1"/>
                  </a:solidFill>
                </a:uFill>
                <a:hlinkClick r:id="rId4"/>
              </a:rPr>
              <a:t>https://learn.k20center.ou.edu/strategy/197</a:t>
            </a:r>
          </a:p>
          <a:p>
            <a:pPr marL="457200" indent="-457200">
              <a:defRPr sz="1200"/>
            </a:pPr>
            <a:r>
              <a:rPr dirty="0"/>
              <a:t>K20 Center. (n.d.). Collaborative word clouds</a:t>
            </a:r>
            <a:r>
              <a:rPr i="1" dirty="0"/>
              <a:t>.</a:t>
            </a:r>
            <a:r>
              <a:rPr dirty="0"/>
              <a:t> Strategies. </a:t>
            </a:r>
            <a:r>
              <a:rPr u="sng" dirty="0">
                <a:solidFill>
                  <a:srgbClr val="5D94C1"/>
                </a:solidFill>
                <a:uFill>
                  <a:solidFill>
                    <a:srgbClr val="5D94C1"/>
                  </a:solidFill>
                </a:uFill>
                <a:hlinkClick r:id="rId5"/>
              </a:rPr>
              <a:t>https://learn.k20center.ou.edu/strategy/103</a:t>
            </a:r>
          </a:p>
          <a:p>
            <a:pPr marL="457200" indent="-457200">
              <a:defRPr sz="1200"/>
            </a:pPr>
            <a:r>
              <a:rPr dirty="0"/>
              <a:t>K20 Center. (n.d.). First turn/last turn. Strategies. </a:t>
            </a:r>
            <a:r>
              <a:rPr u="sng" dirty="0">
                <a:solidFill>
                  <a:srgbClr val="5D94C1"/>
                </a:solidFill>
                <a:uFill>
                  <a:solidFill>
                    <a:srgbClr val="5D94C1"/>
                  </a:solidFill>
                </a:uFill>
                <a:hlinkClick r:id="rId6"/>
              </a:rPr>
              <a:t>https://learn.k20center.ou.edu/strategy/50</a:t>
            </a:r>
          </a:p>
          <a:p>
            <a:pPr marL="457200" indent="-457200">
              <a:defRPr sz="1200"/>
            </a:pPr>
            <a:r>
              <a:rPr dirty="0"/>
              <a:t>K20 Center. (n.d.). I think/we think. Strategies. </a:t>
            </a:r>
            <a:r>
              <a:rPr u="sng" dirty="0">
                <a:solidFill>
                  <a:srgbClr val="5D94C1"/>
                </a:solidFill>
                <a:uFill>
                  <a:solidFill>
                    <a:srgbClr val="5D94C1"/>
                  </a:solidFill>
                </a:uFill>
                <a:hlinkClick r:id="rId7"/>
              </a:rPr>
              <a:t>https://learn.k20center.ou.edu/strategy/141</a:t>
            </a:r>
          </a:p>
          <a:p>
            <a:pPr marL="457200" indent="-457200">
              <a:defRPr sz="1200"/>
            </a:pPr>
            <a:r>
              <a:rPr dirty="0"/>
              <a:t>K20 Center. (n.d.). This session will be a success if... Strategies. </a:t>
            </a:r>
            <a:r>
              <a:rPr u="sng" dirty="0">
                <a:solidFill>
                  <a:srgbClr val="5D94C1"/>
                </a:solidFill>
                <a:uFill>
                  <a:solidFill>
                    <a:srgbClr val="5D94C1"/>
                  </a:solidFill>
                </a:uFill>
                <a:hlinkClick r:id="rId8"/>
              </a:rPr>
              <a:t>https://learn.k20center.ou.edu/strategy/122</a:t>
            </a:r>
          </a:p>
          <a:p>
            <a:pPr>
              <a:defRPr sz="1200"/>
            </a:pPr>
            <a:r>
              <a:rPr dirty="0"/>
              <a:t>K20 Center. (2016, July 18). Whys and norms - K20 LEARN. </a:t>
            </a:r>
            <a:r>
              <a:rPr lang="en-US" dirty="0"/>
              <a:t>[Video]. </a:t>
            </a:r>
            <a:r>
              <a:rPr dirty="0"/>
              <a:t>YouTube. </a:t>
            </a:r>
            <a:r>
              <a:rPr u="sng" dirty="0">
                <a:solidFill>
                  <a:srgbClr val="5D94C1"/>
                </a:solidFill>
                <a:uFill>
                  <a:solidFill>
                    <a:srgbClr val="5D94C1"/>
                  </a:solidFill>
                </a:uFill>
                <a:hlinkClick r:id="rId9"/>
              </a:rPr>
              <a:t>https://www.youtube.com/watch?v=ERt_L_QURWg</a:t>
            </a:r>
          </a:p>
          <a:p>
            <a:pPr marL="457200" indent="-457200">
              <a:defRPr sz="1200"/>
            </a:pPr>
            <a:r>
              <a:rPr dirty="0"/>
              <a:t>Orlando, J. (2017, Ma</a:t>
            </a:r>
            <a:r>
              <a:rPr lang="en-US" dirty="0"/>
              <a:t>r</a:t>
            </a:r>
            <a:r>
              <a:rPr dirty="0"/>
              <a:t> 16). What research tells us about online discussion. </a:t>
            </a:r>
            <a:r>
              <a:rPr i="1" dirty="0"/>
              <a:t>Faculty </a:t>
            </a:r>
            <a:r>
              <a:rPr lang="en-US" i="1" dirty="0"/>
              <a:t>f</a:t>
            </a:r>
            <a:r>
              <a:rPr i="1" dirty="0"/>
              <a:t>ocus. </a:t>
            </a:r>
            <a:r>
              <a:rPr u="sng" dirty="0">
                <a:solidFill>
                  <a:srgbClr val="5D94C1"/>
                </a:solidFill>
                <a:uFill>
                  <a:solidFill>
                    <a:srgbClr val="5D94C1"/>
                  </a:solidFill>
                </a:uFill>
                <a:hlinkClick r:id="rId10"/>
              </a:rPr>
              <a:t>https://www.facultyfocus.com/articles/online-education/research-tells-us-online-discussion/</a:t>
            </a:r>
          </a:p>
          <a:p>
            <a:pPr marL="457200" indent="-457200">
              <a:defRPr sz="1200"/>
            </a:pPr>
            <a:r>
              <a:rPr dirty="0"/>
              <a:t>Robins, S. (2015, July 10). </a:t>
            </a:r>
            <a:r>
              <a:rPr i="1" dirty="0"/>
              <a:t>Teacherless online classroom - Discussion bored</a:t>
            </a:r>
            <a:r>
              <a:rPr lang="en-US" i="1" dirty="0"/>
              <a:t> </a:t>
            </a:r>
            <a:r>
              <a:rPr lang="en-US" dirty="0"/>
              <a:t>(sic)</a:t>
            </a:r>
            <a:r>
              <a:rPr i="1" dirty="0"/>
              <a:t>.</a:t>
            </a:r>
            <a:r>
              <a:rPr dirty="0"/>
              <a:t> YouTube.  </a:t>
            </a:r>
            <a:r>
              <a:rPr u="sng" dirty="0">
                <a:solidFill>
                  <a:srgbClr val="5D94C1"/>
                </a:solidFill>
                <a:uFill>
                  <a:solidFill>
                    <a:srgbClr val="5D94C1"/>
                  </a:solidFill>
                </a:uFill>
                <a:hlinkClick r:id="rId11"/>
              </a:rPr>
              <a:t>https://www.youtube.com/watch?v=oqVTr8MZicQ&amp;feature=youtu.be</a:t>
            </a:r>
          </a:p>
          <a:p>
            <a:pPr marL="457200" indent="-457200">
              <a:defRPr sz="1200"/>
            </a:pPr>
            <a:r>
              <a:rPr dirty="0"/>
              <a:t>Young, J. (2020, Oct 1). Sudden shift to online learning revealed gaps in digital literacy, study finds. </a:t>
            </a:r>
            <a:r>
              <a:rPr dirty="0" err="1"/>
              <a:t>EdSurge</a:t>
            </a:r>
            <a:r>
              <a:rPr dirty="0"/>
              <a:t>. </a:t>
            </a:r>
            <a:r>
              <a:rPr u="sng" dirty="0">
                <a:solidFill>
                  <a:srgbClr val="5D94C1"/>
                </a:solidFill>
                <a:uFill>
                  <a:solidFill>
                    <a:srgbClr val="5D94C1"/>
                  </a:solidFill>
                </a:uFill>
                <a:hlinkClick r:id="rId12"/>
              </a:rPr>
              <a:t>https://www.edsurge.com/news/2020-10-01-sudden-shift-to-online-learning-revealed-gaps-in-digital-literacy-study-finds</a:t>
            </a:r>
          </a:p>
          <a:p>
            <a:pPr>
              <a:defRPr sz="1200"/>
            </a:pPr>
            <a:r>
              <a:rPr dirty="0"/>
              <a:t> </a:t>
            </a:r>
          </a:p>
          <a:p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94;p22" descr="Google Shape;94;p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021" y="191810"/>
            <a:ext cx="4079219" cy="475987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7E4F11-80BF-460F-8CB2-80BEC0447EAB}"/>
              </a:ext>
            </a:extLst>
          </p:cNvPr>
          <p:cNvSpPr/>
          <p:nvPr/>
        </p:nvSpPr>
        <p:spPr>
          <a:xfrm>
            <a:off x="304800" y="389964"/>
            <a:ext cx="2509961" cy="3539430"/>
          </a:xfrm>
          <a:prstGeom prst="rect">
            <a:avLst/>
          </a:prstGeom>
          <a:solidFill>
            <a:srgbClr val="FFFFFF"/>
          </a:solidFill>
          <a:ln w="19050" cap="flat">
            <a:solidFill>
              <a:srgbClr val="C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0" rIns="91440" bIns="0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Quick Poll:</a:t>
            </a:r>
          </a:p>
          <a:p>
            <a:pPr marR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On a scale of 1-5, how much do you identify with this image?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1= Not at all</a:t>
            </a:r>
          </a:p>
          <a:p>
            <a:pPr marR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5= Completely Identify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101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PD Will Be a Success If...</a:t>
            </a:r>
          </a:p>
        </p:txBody>
      </p:sp>
      <p:sp>
        <p:nvSpPr>
          <p:cNvPr id="205" name="Google Shape;102;p23"/>
          <p:cNvSpPr txBox="1">
            <a:spLocks noGrp="1"/>
          </p:cNvSpPr>
          <p:nvPr>
            <p:ph type="body" sz="half" idx="1"/>
          </p:nvPr>
        </p:nvSpPr>
        <p:spPr>
          <a:xfrm>
            <a:off x="311699" y="1468824"/>
            <a:ext cx="4101443" cy="17122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None/>
            </a:lvl1pPr>
          </a:lstStyle>
          <a:p>
            <a:r>
              <a:rPr lang="en-US" dirty="0"/>
              <a:t>T</a:t>
            </a:r>
            <a:r>
              <a:rPr dirty="0"/>
              <a:t>ake a moment to complete the </a:t>
            </a:r>
            <a:r>
              <a:rPr lang="en-US" dirty="0"/>
              <a:t>sentence </a:t>
            </a:r>
            <a:r>
              <a:rPr dirty="0"/>
              <a:t>above. Please share your sentence with us.</a:t>
            </a:r>
          </a:p>
        </p:txBody>
      </p:sp>
      <p:pic>
        <p:nvPicPr>
          <p:cNvPr id="206" name="Google Shape;103;p23" descr="Google Shape;103;p23"/>
          <p:cNvPicPr>
            <a:picLocks noChangeAspect="1"/>
          </p:cNvPicPr>
          <p:nvPr/>
        </p:nvPicPr>
        <p:blipFill rotWithShape="1">
          <a:blip r:embed="rId3"/>
          <a:srcRect l="26991" t="19644" r="37267" b="10885"/>
          <a:stretch/>
        </p:blipFill>
        <p:spPr>
          <a:xfrm>
            <a:off x="5385660" y="1208868"/>
            <a:ext cx="2448733" cy="31732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1DF94-6B12-490D-93DD-6552BA22B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916" y="534327"/>
            <a:ext cx="7772401" cy="1021843"/>
          </a:xfrm>
        </p:spPr>
        <p:txBody>
          <a:bodyPr/>
          <a:lstStyle/>
          <a:p>
            <a:r>
              <a:rPr lang="en-US" dirty="0"/>
              <a:t>Essential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B442C-73F8-429D-851B-D2373D1D8DF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30351" y="1804946"/>
            <a:ext cx="7772401" cy="1782385"/>
          </a:xfrm>
        </p:spPr>
        <p:txBody>
          <a:bodyPr>
            <a:normAutofit/>
          </a:bodyPr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dirty="0"/>
              <a:t>What does discussion look like in an online ELA classroom?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dirty="0"/>
              <a:t>What does active engagement in discussion look like online? </a:t>
            </a:r>
          </a:p>
        </p:txBody>
      </p:sp>
    </p:spTree>
    <p:extLst>
      <p:ext uri="{BB962C8B-B14F-4D97-AF65-F5344CB8AC3E}">
        <p14:creationId xmlns:p14="http://schemas.microsoft.com/office/powerpoint/2010/main" val="98095328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108;p24"/>
          <p:cNvSpPr txBox="1">
            <a:spLocks noGrp="1"/>
          </p:cNvSpPr>
          <p:nvPr>
            <p:ph type="title"/>
          </p:nvPr>
        </p:nvSpPr>
        <p:spPr>
          <a:xfrm>
            <a:off x="530351" y="486698"/>
            <a:ext cx="5286310" cy="1021843"/>
          </a:xfrm>
          <a:prstGeom prst="rect">
            <a:avLst/>
          </a:prstGeom>
        </p:spPr>
        <p:txBody>
          <a:bodyPr/>
          <a:lstStyle/>
          <a:p>
            <a:r>
              <a:rPr dirty="0"/>
              <a:t>Session Objectives</a:t>
            </a:r>
          </a:p>
        </p:txBody>
      </p:sp>
      <p:sp>
        <p:nvSpPr>
          <p:cNvPr id="211" name="Google Shape;109;p24"/>
          <p:cNvSpPr txBox="1">
            <a:spLocks noGrp="1"/>
          </p:cNvSpPr>
          <p:nvPr>
            <p:ph type="body" sz="quarter" idx="1"/>
          </p:nvPr>
        </p:nvSpPr>
        <p:spPr>
          <a:xfrm>
            <a:off x="530351" y="1774056"/>
            <a:ext cx="7772401" cy="18609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None/>
            </a:lvl1pPr>
          </a:lstStyle>
          <a:p>
            <a:r>
              <a:rPr lang="en-US" dirty="0"/>
              <a:t>I</a:t>
            </a:r>
            <a:r>
              <a:rPr dirty="0"/>
              <a:t>mplement a variety of synchronous and asynchronous discussion strategies to improve and enhance substantive student conversations.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114;p25"/>
          <p:cNvSpPr txBox="1">
            <a:spLocks noGrp="1"/>
          </p:cNvSpPr>
          <p:nvPr>
            <p:ph type="title" idx="4294967295"/>
          </p:nvPr>
        </p:nvSpPr>
        <p:spPr>
          <a:xfrm>
            <a:off x="709047" y="525463"/>
            <a:ext cx="6881248" cy="733425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dirty="0"/>
              <a:t>Cognitive Load: A Consideration</a:t>
            </a:r>
          </a:p>
        </p:txBody>
      </p:sp>
      <p:sp>
        <p:nvSpPr>
          <p:cNvPr id="216" name="Google Shape;115;p25"/>
          <p:cNvSpPr txBox="1">
            <a:spLocks noGrp="1"/>
          </p:cNvSpPr>
          <p:nvPr>
            <p:ph type="body" idx="4294967295"/>
          </p:nvPr>
        </p:nvSpPr>
        <p:spPr>
          <a:xfrm>
            <a:off x="1139475" y="1403862"/>
            <a:ext cx="6288087" cy="238159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 sz="1800" dirty="0"/>
              <a:t>New Tech Tools + New Academic Skills + Communication Skills =</a:t>
            </a:r>
          </a:p>
          <a:p>
            <a:pPr marL="0" indent="0" algn="ctr">
              <a:buSzTx/>
              <a:buNone/>
              <a:defRPr sz="4800"/>
            </a:pPr>
            <a:r>
              <a:rPr dirty="0"/>
              <a:t>3 x Cognitive Load</a:t>
            </a:r>
          </a:p>
          <a:p>
            <a:pPr marL="0" indent="0" algn="ctr">
              <a:buSzTx/>
              <a:buNone/>
            </a:pPr>
            <a:r>
              <a:rPr dirty="0"/>
              <a:t>Consider teaching the new tech tool first in a non-taxing activity.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Teacherless Online Classroom - Discussion Bored&#10;&#10;Google Shape;155;p32" descr="Teacherless Online Classroom - Discussion BoredGoogle Shape;155;p3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775" y="265325"/>
            <a:ext cx="5728626" cy="4296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120;p26"/>
          <p:cNvSpPr txBox="1">
            <a:spLocks noGrp="1"/>
          </p:cNvSpPr>
          <p:nvPr>
            <p:ph type="title" idx="4294967295"/>
          </p:nvPr>
        </p:nvSpPr>
        <p:spPr>
          <a:xfrm>
            <a:off x="538566" y="404060"/>
            <a:ext cx="4184542" cy="733425"/>
          </a:xfrm>
          <a:prstGeom prst="rect">
            <a:avLst/>
          </a:prstGeom>
        </p:spPr>
        <p:txBody>
          <a:bodyPr/>
          <a:lstStyle/>
          <a:p>
            <a:r>
              <a:rPr dirty="0"/>
              <a:t>Discussion Strategies</a:t>
            </a:r>
          </a:p>
        </p:txBody>
      </p:sp>
      <p:sp>
        <p:nvSpPr>
          <p:cNvPr id="221" name="Google Shape;121;p26"/>
          <p:cNvSpPr txBox="1">
            <a:spLocks noGrp="1"/>
          </p:cNvSpPr>
          <p:nvPr>
            <p:ph type="body" idx="4294967295"/>
          </p:nvPr>
        </p:nvSpPr>
        <p:spPr>
          <a:xfrm>
            <a:off x="538566" y="1441317"/>
            <a:ext cx="4533254" cy="2526250"/>
          </a:xfrm>
          <a:prstGeom prst="rect">
            <a:avLst/>
          </a:prstGeom>
        </p:spPr>
        <p:txBody>
          <a:bodyPr/>
          <a:lstStyle/>
          <a:p>
            <a:r>
              <a:rPr dirty="0"/>
              <a:t>Collaborative Word Clouds</a:t>
            </a:r>
          </a:p>
          <a:p>
            <a:pPr>
              <a:spcBef>
                <a:spcPts val="0"/>
              </a:spcBef>
            </a:pPr>
            <a:r>
              <a:rPr dirty="0"/>
              <a:t>Chalk Talk</a:t>
            </a:r>
          </a:p>
          <a:p>
            <a:pPr>
              <a:spcBef>
                <a:spcPts val="0"/>
              </a:spcBef>
            </a:pPr>
            <a:r>
              <a:rPr dirty="0"/>
              <a:t>I Think / We Think</a:t>
            </a:r>
          </a:p>
          <a:p>
            <a:pPr>
              <a:spcBef>
                <a:spcPts val="0"/>
              </a:spcBef>
            </a:pPr>
            <a:r>
              <a:rPr dirty="0"/>
              <a:t>First Turn / Last Turn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EARN theme">
  <a:themeElements>
    <a:clrScheme name="LEARN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CBA25"/>
      </a:accent1>
      <a:accent2>
        <a:srgbClr val="679BCD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0000FF"/>
      </a:hlink>
      <a:folHlink>
        <a:srgbClr val="FF00FF"/>
      </a:folHlink>
    </a:clrScheme>
    <a:fontScheme name="LEARN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EARN theme">
  <a:themeElements>
    <a:clrScheme name="LEARN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CBA25"/>
      </a:accent1>
      <a:accent2>
        <a:srgbClr val="679BCD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0000FF"/>
      </a:hlink>
      <a:folHlink>
        <a:srgbClr val="FF00FF"/>
      </a:folHlink>
    </a:clrScheme>
    <a:fontScheme name="LEARN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81ECC0E692C48A0B148E61CFECC3A" ma:contentTypeVersion="12" ma:contentTypeDescription="Create a new document." ma:contentTypeScope="" ma:versionID="6032c95b1214d194c89b77317faffa72">
  <xsd:schema xmlns:xsd="http://www.w3.org/2001/XMLSchema" xmlns:xs="http://www.w3.org/2001/XMLSchema" xmlns:p="http://schemas.microsoft.com/office/2006/metadata/properties" xmlns:ns3="966e68ee-ec3c-4f12-bd4f-fedbbec8de0b" xmlns:ns4="d06b737b-b789-4524-96b5-d3d460658ae2" targetNamespace="http://schemas.microsoft.com/office/2006/metadata/properties" ma:root="true" ma:fieldsID="1a9859e18f99c4d8ce53eb7baf51b1eb" ns3:_="" ns4:_="">
    <xsd:import namespace="966e68ee-ec3c-4f12-bd4f-fedbbec8de0b"/>
    <xsd:import namespace="d06b737b-b789-4524-96b5-d3d460658a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6e68ee-ec3c-4f12-bd4f-fedbbec8de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6b737b-b789-4524-96b5-d3d460658ae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46A09BC-A590-41B2-8EE5-1424216F27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AF516A-94B8-4447-A785-B34C5CAB15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6e68ee-ec3c-4f12-bd4f-fedbbec8de0b"/>
    <ds:schemaRef ds:uri="d06b737b-b789-4524-96b5-d3d460658a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BD448F2-6C43-42DD-9C10-680A921E8666}">
  <ds:schemaRefs>
    <ds:schemaRef ds:uri="966e68ee-ec3c-4f12-bd4f-fedbbec8de0b"/>
    <ds:schemaRef ds:uri="d06b737b-b789-4524-96b5-d3d460658ae2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3998</Words>
  <Application>Microsoft Office PowerPoint</Application>
  <PresentationFormat>On-screen Show (16:9)</PresentationFormat>
  <Paragraphs>298</Paragraphs>
  <Slides>28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Caveat Brush</vt:lpstr>
      <vt:lpstr>Impact</vt:lpstr>
      <vt:lpstr>Montserrat</vt:lpstr>
      <vt:lpstr>Montserrat SemiBold</vt:lpstr>
      <vt:lpstr>Trebuchet MS</vt:lpstr>
      <vt:lpstr>Wingdings</vt:lpstr>
      <vt:lpstr>LEARN theme</vt:lpstr>
      <vt:lpstr>PowerPoint Presentation</vt:lpstr>
      <vt:lpstr>Discussion Strategies for Online Learning (ELA)</vt:lpstr>
      <vt:lpstr>PowerPoint Presentation</vt:lpstr>
      <vt:lpstr>This PD Will Be a Success If...</vt:lpstr>
      <vt:lpstr>Essential Questions</vt:lpstr>
      <vt:lpstr>Session Objectives</vt:lpstr>
      <vt:lpstr>Cognitive Load: A Consideration</vt:lpstr>
      <vt:lpstr>PowerPoint Presentation</vt:lpstr>
      <vt:lpstr>Discussion Strategies</vt:lpstr>
      <vt:lpstr>PowerPoint Presentation</vt:lpstr>
      <vt:lpstr>PowerPoint Presentation</vt:lpstr>
      <vt:lpstr>PowerPoint Presentation</vt:lpstr>
      <vt:lpstr>Collaborative Word Clouds</vt:lpstr>
      <vt:lpstr>Chalk Talk</vt:lpstr>
      <vt:lpstr>PowerPoint Presentation</vt:lpstr>
      <vt:lpstr> What is your takeaway from the video?</vt:lpstr>
      <vt:lpstr>PowerPoint Presentation</vt:lpstr>
      <vt:lpstr>Chalk Talk</vt:lpstr>
      <vt:lpstr>PowerPoint Presentation</vt:lpstr>
      <vt:lpstr>What are your takeaways from the reading?</vt:lpstr>
      <vt:lpstr>I Think/We Think Example</vt:lpstr>
      <vt:lpstr>I Think/We Think</vt:lpstr>
      <vt:lpstr>PowerPoint Presentation</vt:lpstr>
      <vt:lpstr>First Turn/Last Turn Example</vt:lpstr>
      <vt:lpstr>First Turn/Last Turn</vt:lpstr>
      <vt:lpstr>Share Out in the Chat</vt:lpstr>
      <vt:lpstr>  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profe</dc:creator>
  <cp:lastModifiedBy>Bracken, Pam</cp:lastModifiedBy>
  <cp:revision>8</cp:revision>
  <dcterms:modified xsi:type="dcterms:W3CDTF">2024-07-09T17:39:16Z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0x010100BB981ECC0E692C48A0B148E61CFECC3A</vt:lpwstr>
  </property>
</Properties>
</file>