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81" r:id="rId2"/>
  </p:sldMasterIdLst>
  <p:notesMasterIdLst>
    <p:notesMasterId r:id="rId31"/>
  </p:notesMasterIdLst>
  <p:sldIdLst>
    <p:sldId id="256" r:id="rId3"/>
    <p:sldId id="257" r:id="rId4"/>
    <p:sldId id="273" r:id="rId5"/>
    <p:sldId id="272" r:id="rId6"/>
    <p:sldId id="262" r:id="rId7"/>
    <p:sldId id="263" r:id="rId8"/>
    <p:sldId id="260" r:id="rId9"/>
    <p:sldId id="281" r:id="rId10"/>
    <p:sldId id="274" r:id="rId11"/>
    <p:sldId id="291" r:id="rId12"/>
    <p:sldId id="292" r:id="rId13"/>
    <p:sldId id="293" r:id="rId14"/>
    <p:sldId id="278" r:id="rId15"/>
    <p:sldId id="279" r:id="rId16"/>
    <p:sldId id="275" r:id="rId17"/>
    <p:sldId id="270" r:id="rId18"/>
    <p:sldId id="271" r:id="rId19"/>
    <p:sldId id="283" r:id="rId20"/>
    <p:sldId id="280" r:id="rId21"/>
    <p:sldId id="294" r:id="rId22"/>
    <p:sldId id="295" r:id="rId23"/>
    <p:sldId id="284" r:id="rId24"/>
    <p:sldId id="282" r:id="rId25"/>
    <p:sldId id="296" r:id="rId26"/>
    <p:sldId id="289" r:id="rId27"/>
    <p:sldId id="285" r:id="rId28"/>
    <p:sldId id="290" r:id="rId29"/>
    <p:sldId id="286" r:id="rId30"/>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DF182F-1DE7-4F13-8AA3-002D9E3B458A}">
  <a:tblStyle styleId="{BEDF182F-1DE7-4F13-8AA3-002D9E3B45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6" autoAdjust="0"/>
    <p:restoredTop sz="94286"/>
  </p:normalViewPr>
  <p:slideViewPr>
    <p:cSldViewPr snapToGrid="0">
      <p:cViewPr varScale="1">
        <p:scale>
          <a:sx n="197" d="100"/>
          <a:sy n="197" d="100"/>
        </p:scale>
        <p:origin x="768"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Google Shape;3;n">
            <a:extLst>
              <a:ext uri="{FF2B5EF4-FFF2-40B4-BE49-F238E27FC236}">
                <a16:creationId xmlns:a16="http://schemas.microsoft.com/office/drawing/2014/main" id="{8624FC82-B5A2-5FA3-CBF3-BCBFA34F9D96}"/>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9459" name="Google Shape;4;n">
            <a:extLst>
              <a:ext uri="{FF2B5EF4-FFF2-40B4-BE49-F238E27FC236}">
                <a16:creationId xmlns:a16="http://schemas.microsoft.com/office/drawing/2014/main" id="{8976970C-9707-70A8-F003-735290520F14}"/>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k20center.ou.edu/strategy/19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youtube.com/watch?v=chbBSQpaY0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edgerhumor.com/a-tale-of-two-zoom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arn.k20center.ou.ed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oqVTr8MZicQ&amp;feature=emb_titl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Google Shape;38;p:notes">
            <a:extLst>
              <a:ext uri="{FF2B5EF4-FFF2-40B4-BE49-F238E27FC236}">
                <a16:creationId xmlns:a16="http://schemas.microsoft.com/office/drawing/2014/main" id="{9366B4A2-DBA3-CFE8-53CE-BFEE9562E40A}"/>
              </a:ext>
            </a:extLst>
          </p:cNvPr>
          <p:cNvSpPr>
            <a:spLocks noGrp="1" noRot="1" noChangeAspect="1" noTextEdit="1"/>
          </p:cNvSpPr>
          <p:nvPr>
            <p:ph type="sldImg" idx="2"/>
          </p:nvPr>
        </p:nvSpPr>
        <p:spPr>
          <a:noFill/>
          <a:ln>
            <a:headEnd/>
            <a:tailEnd/>
          </a:ln>
        </p:spPr>
      </p:sp>
      <p:sp>
        <p:nvSpPr>
          <p:cNvPr id="21506" name="Google Shape;39;p:notes">
            <a:extLst>
              <a:ext uri="{FF2B5EF4-FFF2-40B4-BE49-F238E27FC236}">
                <a16:creationId xmlns:a16="http://schemas.microsoft.com/office/drawing/2014/main" id="{3F2534ED-FEAD-412D-0543-27B7B303B0D9}"/>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sample word cloud comes from a middle school literature class. Having read </a:t>
            </a:r>
            <a:r>
              <a:rPr lang="en-US" u="sng" dirty="0" err="1"/>
              <a:t>Seedfolks</a:t>
            </a:r>
            <a:r>
              <a:rPr lang="en-US" u="none" dirty="0"/>
              <a:t>, the class reflected on themes from the novel. </a:t>
            </a:r>
            <a:r>
              <a:rPr lang="en-US" dirty="0"/>
              <a:t> </a:t>
            </a:r>
          </a:p>
        </p:txBody>
      </p:sp>
    </p:spTree>
    <p:extLst>
      <p:ext uri="{BB962C8B-B14F-4D97-AF65-F5344CB8AC3E}">
        <p14:creationId xmlns:p14="http://schemas.microsoft.com/office/powerpoint/2010/main" val="6015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sz="1100">
                <a:solidFill>
                  <a:srgbClr val="674EA7"/>
                </a:solidFill>
              </a:defRPr>
            </a:pPr>
            <a:r>
              <a:rPr lang="en-US" dirty="0"/>
              <a:t>These two examples illustrate how students can bring ideas forward and show big repeating ideas.  </a:t>
            </a:r>
          </a:p>
        </p:txBody>
      </p:sp>
    </p:spTree>
    <p:extLst>
      <p:ext uri="{BB962C8B-B14F-4D97-AF65-F5344CB8AC3E}">
        <p14:creationId xmlns:p14="http://schemas.microsoft.com/office/powerpoint/2010/main" val="4122521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sz="1100">
                <a:solidFill>
                  <a:srgbClr val="CC0000"/>
                </a:solidFill>
              </a:defRPr>
            </a:pPr>
            <a:r>
              <a:rPr lang="en-US" dirty="0"/>
              <a:t>In a face-to-face, synchronous setting, there are some considerations for planning a lesson with collaborative word clouds.  </a:t>
            </a:r>
          </a:p>
          <a:p>
            <a:pPr marL="0" indent="0">
              <a:buFont typeface="Arial" panose="020B0604020202020204" pitchFamily="34" charset="0"/>
              <a:buNone/>
              <a:defRPr sz="1100">
                <a:solidFill>
                  <a:srgbClr val="CC0000"/>
                </a:solidFill>
              </a:defRPr>
            </a:pPr>
            <a:endParaRPr lang="en-US" dirty="0"/>
          </a:p>
          <a:p>
            <a:pPr marL="171450" indent="-171450">
              <a:buFont typeface="Arial" panose="020B0604020202020204" pitchFamily="34" charset="0"/>
              <a:buChar char="•"/>
              <a:defRPr sz="1100">
                <a:solidFill>
                  <a:srgbClr val="CC0000"/>
                </a:solidFill>
              </a:defRPr>
            </a:pPr>
            <a:r>
              <a:rPr lang="en-US" dirty="0"/>
              <a:t>Which is more effective: whole group or small groups?  </a:t>
            </a:r>
          </a:p>
          <a:p>
            <a:pPr marL="171450" indent="-171450">
              <a:spcBef>
                <a:spcPts val="1000"/>
              </a:spcBef>
              <a:buFont typeface="Arial" panose="020B0604020202020204" pitchFamily="34" charset="0"/>
              <a:buChar char="•"/>
              <a:defRPr sz="1100">
                <a:solidFill>
                  <a:srgbClr val="CC0000"/>
                </a:solidFill>
              </a:defRPr>
            </a:pPr>
            <a:r>
              <a:rPr lang="en-US" dirty="0"/>
              <a:t>Remember the cognitive load.  If students haven’t already built a collaborative word cloud before with the whole class, doing so in small groups may be taxing. </a:t>
            </a:r>
          </a:p>
          <a:p>
            <a:pPr marL="171450" indent="-171450">
              <a:spcBef>
                <a:spcPts val="1000"/>
              </a:spcBef>
              <a:buFont typeface="Arial" panose="020B0604020202020204" pitchFamily="34" charset="0"/>
              <a:buChar char="•"/>
              <a:defRPr sz="1100">
                <a:solidFill>
                  <a:srgbClr val="CC0000"/>
                </a:solidFill>
              </a:defRPr>
            </a:pPr>
            <a:r>
              <a:rPr lang="en-US" dirty="0"/>
              <a:t>Consider doing the activity as a whole class so that students understand the technology and what to expect with the discussion.  </a:t>
            </a:r>
          </a:p>
          <a:p>
            <a:pPr marL="171450" indent="-171450">
              <a:spcBef>
                <a:spcPts val="1000"/>
              </a:spcBef>
              <a:buFont typeface="Arial" panose="020B0604020202020204" pitchFamily="34" charset="0"/>
              <a:buChar char="•"/>
              <a:defRPr sz="1100">
                <a:solidFill>
                  <a:srgbClr val="674EA7"/>
                </a:solidFill>
              </a:defRPr>
            </a:pPr>
            <a:r>
              <a:rPr lang="en-US" dirty="0"/>
              <a:t>Build in processing time in the lesson. Students need time to think about the word they want to contribute. </a:t>
            </a:r>
          </a:p>
          <a:p>
            <a:pPr marL="171450" indent="-171450">
              <a:spcBef>
                <a:spcPts val="1000"/>
              </a:spcBef>
              <a:buFont typeface="Arial" panose="020B0604020202020204" pitchFamily="34" charset="0"/>
              <a:buChar char="•"/>
              <a:defRPr sz="1100">
                <a:solidFill>
                  <a:srgbClr val="674EA7"/>
                </a:solidFill>
              </a:defRPr>
            </a:pPr>
            <a:r>
              <a:rPr lang="en-US" dirty="0"/>
              <a:t>Consider providing time before the activity begins synchronously or during class.  Otherwise, it is unlikely you will get student buy-in.  </a:t>
            </a:r>
          </a:p>
          <a:p>
            <a:pPr marL="171450" indent="-171450">
              <a:spcBef>
                <a:spcPts val="1000"/>
              </a:spcBef>
              <a:buFont typeface="Arial" panose="020B0604020202020204" pitchFamily="34" charset="0"/>
              <a:buChar char="•"/>
              <a:defRPr sz="1100">
                <a:solidFill>
                  <a:srgbClr val="674EA7"/>
                </a:solidFill>
              </a:defRPr>
            </a:pPr>
            <a:r>
              <a:rPr lang="en-US" dirty="0"/>
              <a:t>Practice beforehand using whatever word cloud tool you chose to gain confidence. </a:t>
            </a:r>
          </a:p>
          <a:p>
            <a:pPr marL="0" indent="0">
              <a:spcBef>
                <a:spcPts val="1000"/>
              </a:spcBef>
              <a:buFont typeface="Arial" panose="020B0604020202020204" pitchFamily="34" charset="0"/>
              <a:buNone/>
              <a:defRPr sz="1100">
                <a:solidFill>
                  <a:srgbClr val="674EA7"/>
                </a:solidFill>
              </a:defRPr>
            </a:pPr>
            <a:r>
              <a:rPr lang="en-US" dirty="0"/>
              <a:t>  </a:t>
            </a:r>
          </a:p>
          <a:p>
            <a:pPr marL="0" indent="0">
              <a:spcBef>
                <a:spcPts val="1000"/>
              </a:spcBef>
              <a:buFont typeface="Arial" panose="020B0604020202020204" pitchFamily="34" charset="0"/>
              <a:buNone/>
              <a:defRPr sz="1100">
                <a:solidFill>
                  <a:srgbClr val="674EA7"/>
                </a:solidFill>
              </a:defRPr>
            </a:pPr>
            <a:r>
              <a:rPr lang="en-US" dirty="0"/>
              <a:t>In the asynchronous setting, have students post their chosen word either in a chat, Google form, or shared document for you.  </a:t>
            </a:r>
          </a:p>
          <a:p>
            <a:pPr marL="171450" indent="-171450">
              <a:spcBef>
                <a:spcPts val="1000"/>
              </a:spcBef>
              <a:buFont typeface="Arial" panose="020B0604020202020204" pitchFamily="34" charset="0"/>
              <a:buChar char="•"/>
              <a:defRPr sz="1100">
                <a:solidFill>
                  <a:srgbClr val="674EA7"/>
                </a:solidFill>
              </a:defRPr>
            </a:pPr>
            <a:r>
              <a:rPr lang="en-US" dirty="0"/>
              <a:t>Once you have their words, create the collaborative word cloud.  </a:t>
            </a:r>
          </a:p>
          <a:p>
            <a:pPr marL="171450" indent="-171450">
              <a:spcBef>
                <a:spcPts val="1000"/>
              </a:spcBef>
              <a:buFont typeface="Arial" panose="020B0604020202020204" pitchFamily="34" charset="0"/>
              <a:buChar char="•"/>
              <a:defRPr sz="1100">
                <a:solidFill>
                  <a:srgbClr val="674EA7"/>
                </a:solidFill>
              </a:defRPr>
            </a:pPr>
            <a:r>
              <a:rPr lang="en-US" dirty="0"/>
              <a:t>Share it to whatever LMS you are using for students to view. </a:t>
            </a:r>
          </a:p>
          <a:p>
            <a:pPr marL="171450" indent="-171450">
              <a:spcBef>
                <a:spcPts val="1000"/>
              </a:spcBef>
              <a:buFont typeface="Arial" panose="020B0604020202020204" pitchFamily="34" charset="0"/>
              <a:buChar char="•"/>
              <a:defRPr sz="1100">
                <a:solidFill>
                  <a:srgbClr val="674EA7"/>
                </a:solidFill>
              </a:defRPr>
            </a:pPr>
            <a:r>
              <a:rPr lang="en-US" dirty="0"/>
              <a:t>Consider having a discussion board reflection for students to discuss the collection of words.</a:t>
            </a:r>
          </a:p>
          <a:p>
            <a:pPr marL="171450" indent="-171450">
              <a:spcBef>
                <a:spcPts val="1000"/>
              </a:spcBef>
              <a:buFont typeface="Arial" panose="020B0604020202020204" pitchFamily="34" charset="0"/>
              <a:buChar char="•"/>
              <a:defRPr sz="1100">
                <a:solidFill>
                  <a:srgbClr val="674EA7"/>
                </a:solidFill>
              </a:defRPr>
            </a:pPr>
            <a:r>
              <a:rPr lang="en-US" dirty="0"/>
              <a:t>This could be a discussion board post or a Flipgrid response to the collaborative word cloud.</a:t>
            </a:r>
          </a:p>
          <a:p>
            <a:pPr>
              <a:spcBef>
                <a:spcPts val="1000"/>
              </a:spcBef>
              <a:defRPr sz="1100"/>
            </a:pPr>
            <a:endParaRPr lang="en-US" dirty="0"/>
          </a:p>
        </p:txBody>
      </p:sp>
    </p:spTree>
    <p:extLst>
      <p:ext uri="{BB962C8B-B14F-4D97-AF65-F5344CB8AC3E}">
        <p14:creationId xmlns:p14="http://schemas.microsoft.com/office/powerpoint/2010/main" val="1361631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sz="1100">
                <a:solidFill>
                  <a:srgbClr val="674EA7"/>
                </a:solidFill>
              </a:defRPr>
            </a:pPr>
            <a:r>
              <a:rPr lang="en-US" dirty="0"/>
              <a:t>For this strategy, share your takeaway from the video.  </a:t>
            </a:r>
          </a:p>
          <a:p>
            <a:pPr marL="171450" indent="-171450">
              <a:buFont typeface="Arial" panose="020B0604020202020204" pitchFamily="34" charset="0"/>
              <a:buChar char="•"/>
              <a:defRPr sz="1100">
                <a:solidFill>
                  <a:srgbClr val="674EA7"/>
                </a:solidFill>
              </a:defRPr>
            </a:pPr>
            <a:r>
              <a:rPr lang="en-US" dirty="0"/>
              <a:t>In order to do this, you will need to access the document titled Chalk Talk.  </a:t>
            </a:r>
          </a:p>
          <a:p>
            <a:pPr marL="171450" indent="-171450">
              <a:spcBef>
                <a:spcPts val="1000"/>
              </a:spcBef>
              <a:buFont typeface="Arial" panose="020B0604020202020204" pitchFamily="34" charset="0"/>
              <a:buChar char="•"/>
              <a:defRPr sz="1100">
                <a:solidFill>
                  <a:srgbClr val="674EA7"/>
                </a:solidFill>
              </a:defRPr>
            </a:pPr>
            <a:r>
              <a:rPr lang="en-US" dirty="0"/>
              <a:t>When you have accessed this document, you will see that there are sticky notes to the left of the slide.  </a:t>
            </a:r>
          </a:p>
          <a:p>
            <a:pPr marL="171450" indent="-171450">
              <a:spcBef>
                <a:spcPts val="1000"/>
              </a:spcBef>
              <a:buFont typeface="Arial" panose="020B0604020202020204" pitchFamily="34" charset="0"/>
              <a:buChar char="•"/>
              <a:defRPr sz="1100">
                <a:solidFill>
                  <a:srgbClr val="674EA7"/>
                </a:solidFill>
              </a:defRPr>
            </a:pPr>
            <a:r>
              <a:rPr lang="en-US" dirty="0"/>
              <a:t>By right clicking on the sticky note, you can make a copy of the sticky note for yourself.  </a:t>
            </a:r>
          </a:p>
          <a:p>
            <a:pPr marL="171450" indent="-171450">
              <a:spcBef>
                <a:spcPts val="1000"/>
              </a:spcBef>
              <a:buFont typeface="Arial" panose="020B0604020202020204" pitchFamily="34" charset="0"/>
              <a:buChar char="•"/>
              <a:defRPr sz="1100">
                <a:solidFill>
                  <a:srgbClr val="674EA7"/>
                </a:solidFill>
              </a:defRPr>
            </a:pPr>
            <a:r>
              <a:rPr lang="en-US" dirty="0"/>
              <a:t>Right click and paste, for a new sticky note. </a:t>
            </a:r>
          </a:p>
          <a:p>
            <a:pPr marL="171450" indent="-171450">
              <a:spcBef>
                <a:spcPts val="1000"/>
              </a:spcBef>
              <a:buFont typeface="Arial" panose="020B0604020202020204" pitchFamily="34" charset="0"/>
              <a:buChar char="•"/>
              <a:defRPr sz="1100">
                <a:solidFill>
                  <a:srgbClr val="674EA7"/>
                </a:solidFill>
              </a:defRPr>
            </a:pPr>
            <a:r>
              <a:rPr lang="en-US" dirty="0"/>
              <a:t>Once you have copied and pasted a new sticky note for yourself, you can click inside the sticky note to change the text and type your response.  </a:t>
            </a:r>
          </a:p>
          <a:p>
            <a:pPr marL="171450" indent="-171450">
              <a:spcBef>
                <a:spcPts val="1000"/>
              </a:spcBef>
              <a:buFont typeface="Arial" panose="020B0604020202020204" pitchFamily="34" charset="0"/>
              <a:buChar char="•"/>
              <a:defRPr sz="1100">
                <a:solidFill>
                  <a:srgbClr val="674EA7"/>
                </a:solidFill>
              </a:defRPr>
            </a:pPr>
            <a:r>
              <a:rPr lang="en-US" dirty="0"/>
              <a:t>Share your takeaway from the video.  </a:t>
            </a:r>
          </a:p>
          <a:p>
            <a:pPr marL="171450" indent="-171450">
              <a:spcBef>
                <a:spcPts val="1000"/>
              </a:spcBef>
              <a:buFont typeface="Arial" panose="020B0604020202020204" pitchFamily="34" charset="0"/>
              <a:buChar char="•"/>
              <a:defRPr sz="1100">
                <a:solidFill>
                  <a:srgbClr val="674EA7"/>
                </a:solidFill>
              </a:defRPr>
            </a:pPr>
            <a:r>
              <a:rPr lang="en-US" dirty="0"/>
              <a:t>Take a moment to read others’ responses.  </a:t>
            </a:r>
          </a:p>
          <a:p>
            <a:pPr marL="171450" indent="-171450">
              <a:spcBef>
                <a:spcPts val="1000"/>
              </a:spcBef>
              <a:buFont typeface="Arial" panose="020B0604020202020204" pitchFamily="34" charset="0"/>
              <a:buChar char="•"/>
              <a:defRPr sz="1100">
                <a:solidFill>
                  <a:srgbClr val="674EA7"/>
                </a:solidFill>
              </a:defRPr>
            </a:pPr>
            <a:r>
              <a:rPr lang="en-US" dirty="0"/>
              <a:t>Comment on other responses as well. </a:t>
            </a:r>
          </a:p>
          <a:p>
            <a:pPr marL="171450" indent="-171450">
              <a:spcBef>
                <a:spcPts val="1000"/>
              </a:spcBef>
              <a:buFont typeface="Arial" panose="020B0604020202020204" pitchFamily="34" charset="0"/>
              <a:buChar char="•"/>
              <a:defRPr sz="1100">
                <a:solidFill>
                  <a:srgbClr val="674EA7"/>
                </a:solidFill>
              </a:defRPr>
            </a:pPr>
            <a:r>
              <a:rPr lang="en-US" dirty="0"/>
              <a:t>Time allowed for this strategy:  Approximately 4 minutes. </a:t>
            </a:r>
          </a:p>
          <a:p>
            <a:pPr marL="171450" indent="-171450">
              <a:spcBef>
                <a:spcPts val="1000"/>
              </a:spcBef>
              <a:buFont typeface="Arial" panose="020B0604020202020204" pitchFamily="34" charset="0"/>
              <a:buChar char="•"/>
              <a:defRPr sz="1100">
                <a:solidFill>
                  <a:srgbClr val="674EA7"/>
                </a:solidFill>
              </a:defRPr>
            </a:pPr>
            <a:endParaRPr lang="en-US" dirty="0"/>
          </a:p>
          <a:p>
            <a:r>
              <a:rPr lang="en-US" sz="1400" dirty="0">
                <a:solidFill>
                  <a:srgbClr val="000000"/>
                </a:solidFill>
                <a:effectLst/>
                <a:latin typeface="Arial"/>
                <a:ea typeface="Arial"/>
                <a:cs typeface="Arial"/>
                <a:sym typeface="Arial" panose="020B0604020202020204" pitchFamily="34" charset="0"/>
              </a:rPr>
              <a:t>K20 Center. (n.d.). Chalk Talk. Strategies. </a:t>
            </a:r>
            <a:r>
              <a:rPr lang="en-US" sz="1400" dirty="0">
                <a:solidFill>
                  <a:srgbClr val="000000"/>
                </a:solidFill>
                <a:effectLst/>
                <a:latin typeface="Arial"/>
                <a:ea typeface="Arial"/>
                <a:cs typeface="Arial"/>
                <a:sym typeface="Arial" panose="020B0604020202020204" pitchFamily="34" charset="0"/>
                <a:hlinkClick r:id="rId3" tooltip="https://learn.k20center.ou.edu/strategy/197"/>
              </a:rPr>
              <a:t>https://learn.k20center.ou.edu/strategy/197</a:t>
            </a:r>
            <a:endParaRPr lang="en-US" sz="1400" dirty="0">
              <a:solidFill>
                <a:srgbClr val="000000"/>
              </a:solidFill>
              <a:effectLst/>
              <a:latin typeface="Arial"/>
              <a:ea typeface="Arial"/>
              <a:cs typeface="Arial"/>
              <a:sym typeface="Arial" panose="020B0604020202020204" pitchFamily="34" charset="0"/>
            </a:endParaRPr>
          </a:p>
          <a:p>
            <a:r>
              <a:rPr lang="en-US" sz="1400" dirty="0">
                <a:solidFill>
                  <a:srgbClr val="000000"/>
                </a:solidFill>
                <a:effectLst/>
                <a:latin typeface="Arial"/>
                <a:ea typeface="Arial"/>
                <a:cs typeface="Arial"/>
                <a:sym typeface="Arial" panose="020B0604020202020204" pitchFamily="34" charset="0"/>
              </a:rPr>
              <a:t> </a:t>
            </a:r>
            <a:endParaRPr lang="en-US" dirty="0"/>
          </a:p>
          <a:p>
            <a:endParaRPr lang="en-US" dirty="0"/>
          </a:p>
        </p:txBody>
      </p:sp>
    </p:spTree>
    <p:extLst>
      <p:ext uri="{BB962C8B-B14F-4D97-AF65-F5344CB8AC3E}">
        <p14:creationId xmlns:p14="http://schemas.microsoft.com/office/powerpoint/2010/main" val="892414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sz="1100">
                <a:solidFill>
                  <a:srgbClr val="674EA7"/>
                </a:solidFill>
              </a:defRPr>
            </a:pPr>
            <a:r>
              <a:rPr lang="en-US" dirty="0"/>
              <a:t>For this strategy, you will share your takeaway from the video.  </a:t>
            </a:r>
          </a:p>
          <a:p>
            <a:pPr marL="171450" indent="-171450">
              <a:buFont typeface="Arial" panose="020B0604020202020204" pitchFamily="34" charset="0"/>
              <a:buChar char="•"/>
              <a:defRPr sz="1100">
                <a:solidFill>
                  <a:srgbClr val="674EA7"/>
                </a:solidFill>
              </a:defRPr>
            </a:pPr>
            <a:r>
              <a:rPr lang="en-US" dirty="0"/>
              <a:t>In order to do this, you will need to access the document titled Chalk Talk on the next slide. </a:t>
            </a:r>
          </a:p>
          <a:p>
            <a:pPr marL="171450" indent="-171450">
              <a:spcBef>
                <a:spcPts val="1000"/>
              </a:spcBef>
              <a:buFont typeface="Arial" panose="020B0604020202020204" pitchFamily="34" charset="0"/>
              <a:buChar char="•"/>
              <a:defRPr sz="1100">
                <a:solidFill>
                  <a:srgbClr val="674EA7"/>
                </a:solidFill>
              </a:defRPr>
            </a:pPr>
            <a:r>
              <a:rPr lang="en-US" dirty="0"/>
              <a:t>There are sticky notes to the left of the slide.   </a:t>
            </a:r>
          </a:p>
          <a:p>
            <a:pPr marL="171450" indent="-171450">
              <a:spcBef>
                <a:spcPts val="1000"/>
              </a:spcBef>
              <a:buFont typeface="Arial" panose="020B0604020202020204" pitchFamily="34" charset="0"/>
              <a:buChar char="•"/>
              <a:defRPr sz="1100">
                <a:solidFill>
                  <a:srgbClr val="674EA7"/>
                </a:solidFill>
              </a:defRPr>
            </a:pPr>
            <a:r>
              <a:rPr lang="en-US" dirty="0"/>
              <a:t>Right click on the sticky note to make a copy of the sticky note for yourself.  </a:t>
            </a:r>
          </a:p>
          <a:p>
            <a:pPr marL="171450" indent="-171450">
              <a:spcBef>
                <a:spcPts val="1000"/>
              </a:spcBef>
              <a:buFont typeface="Arial" panose="020B0604020202020204" pitchFamily="34" charset="0"/>
              <a:buChar char="•"/>
              <a:defRPr sz="1100">
                <a:solidFill>
                  <a:srgbClr val="674EA7"/>
                </a:solidFill>
              </a:defRPr>
            </a:pPr>
            <a:r>
              <a:rPr lang="en-US" dirty="0"/>
              <a:t>If you right click and choose paste, you will have a new sticky note. </a:t>
            </a:r>
          </a:p>
          <a:p>
            <a:pPr marL="171450" indent="-171450">
              <a:spcBef>
                <a:spcPts val="1000"/>
              </a:spcBef>
              <a:buFont typeface="Arial" panose="020B0604020202020204" pitchFamily="34" charset="0"/>
              <a:buChar char="•"/>
              <a:defRPr sz="1100">
                <a:solidFill>
                  <a:srgbClr val="674EA7"/>
                </a:solidFill>
              </a:defRPr>
            </a:pPr>
            <a:r>
              <a:rPr lang="en-US" dirty="0"/>
              <a:t>Once you have copied and pasted a new sticky note for yourself, you will be able to click inside the sticky note to change the text and type your response.  </a:t>
            </a:r>
          </a:p>
          <a:p>
            <a:pPr marL="171450" indent="-171450">
              <a:spcBef>
                <a:spcPts val="1000"/>
              </a:spcBef>
              <a:buFont typeface="Arial" panose="020B0604020202020204" pitchFamily="34" charset="0"/>
              <a:buChar char="•"/>
              <a:defRPr sz="1100">
                <a:solidFill>
                  <a:srgbClr val="674EA7"/>
                </a:solidFill>
              </a:defRPr>
            </a:pPr>
            <a:r>
              <a:rPr lang="en-US" dirty="0"/>
              <a:t>Write your takeaway from the video.  </a:t>
            </a:r>
          </a:p>
          <a:p>
            <a:pPr marL="171450" indent="-171450">
              <a:spcBef>
                <a:spcPts val="1000"/>
              </a:spcBef>
              <a:buFont typeface="Arial" panose="020B0604020202020204" pitchFamily="34" charset="0"/>
              <a:buChar char="•"/>
              <a:defRPr sz="1100">
                <a:solidFill>
                  <a:srgbClr val="674EA7"/>
                </a:solidFill>
              </a:defRPr>
            </a:pPr>
            <a:r>
              <a:rPr lang="en-US" dirty="0"/>
              <a:t>Read others’ responses.  </a:t>
            </a:r>
          </a:p>
          <a:p>
            <a:pPr marL="171450" indent="-171450">
              <a:spcBef>
                <a:spcPts val="1000"/>
              </a:spcBef>
              <a:buFont typeface="Arial" panose="020B0604020202020204" pitchFamily="34" charset="0"/>
              <a:buChar char="•"/>
              <a:defRPr sz="1100">
                <a:solidFill>
                  <a:srgbClr val="674EA7"/>
                </a:solidFill>
              </a:defRPr>
            </a:pPr>
            <a:r>
              <a:rPr lang="en-US" dirty="0"/>
              <a:t>Comment on others’ responses. </a:t>
            </a:r>
          </a:p>
          <a:p>
            <a:pPr marL="171450" indent="-171450">
              <a:spcBef>
                <a:spcPts val="1000"/>
              </a:spcBef>
              <a:buFont typeface="Arial" panose="020B0604020202020204" pitchFamily="34" charset="0"/>
              <a:buChar char="•"/>
              <a:defRPr sz="1100">
                <a:solidFill>
                  <a:srgbClr val="674EA7"/>
                </a:solidFill>
              </a:defRPr>
            </a:pPr>
            <a:r>
              <a:rPr lang="en-US" dirty="0"/>
              <a:t>Time allowed:  Approximately 4 minutes. </a:t>
            </a:r>
          </a:p>
        </p:txBody>
      </p:sp>
    </p:spTree>
    <p:extLst>
      <p:ext uri="{BB962C8B-B14F-4D97-AF65-F5344CB8AC3E}">
        <p14:creationId xmlns:p14="http://schemas.microsoft.com/office/powerpoint/2010/main" val="2345985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171450" indent="-171450">
              <a:spcBef>
                <a:spcPts val="1000"/>
              </a:spcBef>
              <a:buFont typeface="Arial" panose="020B0604020202020204" pitchFamily="34" charset="0"/>
              <a:buChar char="•"/>
              <a:defRPr sz="1100">
                <a:solidFill>
                  <a:srgbClr val="674EA7"/>
                </a:solidFill>
              </a:defRPr>
            </a:pPr>
            <a:r>
              <a:rPr lang="en-US" dirty="0"/>
              <a:t>Right click on the sticky note to make a copy of the sticky note for yourself.  </a:t>
            </a:r>
          </a:p>
          <a:p>
            <a:pPr marL="171450" indent="-171450">
              <a:spcBef>
                <a:spcPts val="1000"/>
              </a:spcBef>
              <a:buFont typeface="Arial" panose="020B0604020202020204" pitchFamily="34" charset="0"/>
              <a:buChar char="•"/>
              <a:defRPr sz="1100">
                <a:solidFill>
                  <a:srgbClr val="674EA7"/>
                </a:solidFill>
              </a:defRPr>
            </a:pPr>
            <a:r>
              <a:rPr lang="en-US" dirty="0"/>
              <a:t>If you right click and choose paste, you will have a new sticky note. </a:t>
            </a:r>
          </a:p>
          <a:p>
            <a:pPr marL="171450" indent="-171450">
              <a:spcBef>
                <a:spcPts val="1000"/>
              </a:spcBef>
              <a:buFont typeface="Arial" panose="020B0604020202020204" pitchFamily="34" charset="0"/>
              <a:buChar char="•"/>
              <a:defRPr sz="1100">
                <a:solidFill>
                  <a:srgbClr val="674EA7"/>
                </a:solidFill>
              </a:defRPr>
            </a:pPr>
            <a:r>
              <a:rPr lang="en-US" dirty="0"/>
              <a:t>Once you have copied and pasted a new sticky note for yourself, you will be able to click inside the sticky note to change the text and type your response.  </a:t>
            </a:r>
          </a:p>
          <a:p>
            <a:pPr marL="171450" indent="-171450">
              <a:spcBef>
                <a:spcPts val="1000"/>
              </a:spcBef>
              <a:buFont typeface="Arial" panose="020B0604020202020204" pitchFamily="34" charset="0"/>
              <a:buChar char="•"/>
              <a:defRPr sz="1100">
                <a:solidFill>
                  <a:srgbClr val="674EA7"/>
                </a:solidFill>
              </a:defRPr>
            </a:pPr>
            <a:r>
              <a:rPr lang="en-US" dirty="0"/>
              <a:t>Write your takeaway from the video.  </a:t>
            </a:r>
          </a:p>
          <a:p>
            <a:pPr marL="171450" indent="-171450">
              <a:spcBef>
                <a:spcPts val="1000"/>
              </a:spcBef>
              <a:buFont typeface="Arial" panose="020B0604020202020204" pitchFamily="34" charset="0"/>
              <a:buChar char="•"/>
              <a:defRPr sz="1100">
                <a:solidFill>
                  <a:srgbClr val="674EA7"/>
                </a:solidFill>
              </a:defRPr>
            </a:pPr>
            <a:r>
              <a:rPr lang="en-US" dirty="0"/>
              <a:t>Read other responses.  </a:t>
            </a:r>
          </a:p>
          <a:p>
            <a:pPr marL="171450" indent="-171450">
              <a:spcBef>
                <a:spcPts val="1000"/>
              </a:spcBef>
              <a:buFont typeface="Arial" panose="020B0604020202020204" pitchFamily="34" charset="0"/>
              <a:buChar char="•"/>
              <a:defRPr sz="1100">
                <a:solidFill>
                  <a:srgbClr val="674EA7"/>
                </a:solidFill>
              </a:defRPr>
            </a:pPr>
            <a:r>
              <a:rPr lang="en-US" dirty="0"/>
              <a:t>Comment on other responses. </a:t>
            </a:r>
          </a:p>
          <a:p>
            <a:pPr marL="171450" indent="-171450">
              <a:spcBef>
                <a:spcPts val="1000"/>
              </a:spcBef>
              <a:buFont typeface="Arial" panose="020B0604020202020204" pitchFamily="34" charset="0"/>
              <a:buChar char="•"/>
              <a:defRPr sz="1100">
                <a:solidFill>
                  <a:srgbClr val="674EA7"/>
                </a:solidFill>
              </a:defRPr>
            </a:pPr>
            <a:r>
              <a:rPr lang="en-US" dirty="0"/>
              <a:t>Time allowed:  Approximately 4 minutes.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lvl1pPr>
              <a:spcBef>
                <a:spcPts val="1000"/>
              </a:spcBef>
              <a:defRPr sz="1100">
                <a:solidFill>
                  <a:srgbClr val="674EA7"/>
                </a:solidFill>
              </a:defRPr>
            </a:lvl1pPr>
          </a:lstStyle>
          <a:p>
            <a:pPr marL="171450" indent="-171450">
              <a:buFont typeface="Arial" panose="020B0604020202020204" pitchFamily="34" charset="0"/>
              <a:buChar char="•"/>
            </a:pPr>
            <a:r>
              <a:rPr dirty="0"/>
              <a:t>In this example, the teacher used Nearpod to do multiple Chalk Talk boards with the students.  </a:t>
            </a:r>
            <a:endParaRPr lang="en-US" dirty="0"/>
          </a:p>
          <a:p>
            <a:pPr marL="171450" indent="-171450">
              <a:buFont typeface="Arial" panose="020B0604020202020204" pitchFamily="34" charset="0"/>
              <a:buChar char="•"/>
            </a:pPr>
            <a:r>
              <a:rPr dirty="0"/>
              <a:t>The teacher did this activity with the whole class and synchronously</a:t>
            </a:r>
            <a:r>
              <a:rPr lang="en-US" dirty="0"/>
              <a:t>.</a:t>
            </a:r>
          </a:p>
          <a:p>
            <a:pPr marL="171450" indent="-171450">
              <a:buFont typeface="Arial" panose="020B0604020202020204" pitchFamily="34" charset="0"/>
              <a:buChar char="•"/>
            </a:pPr>
            <a:r>
              <a:rPr lang="en-US" dirty="0"/>
              <a:t>They </a:t>
            </a:r>
            <a:r>
              <a:rPr dirty="0"/>
              <a:t>used images as prompts, asking the students to connect the images to what they knew from the texts they had read. </a:t>
            </a:r>
            <a:endParaRPr lang="en-US" dirty="0"/>
          </a:p>
          <a:p>
            <a:pPr marL="171450" indent="-171450">
              <a:buFont typeface="Arial" panose="020B0604020202020204" pitchFamily="34" charset="0"/>
              <a:buChar char="•"/>
            </a:pPr>
            <a:r>
              <a:rPr lang="en-US" dirty="0"/>
              <a:t>W</a:t>
            </a:r>
            <a:r>
              <a:rPr dirty="0"/>
              <a:t>ith Nearpod, the students were able to “like” each others’ comments.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5B14D-95BD-E924-F1F6-502BE9118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17D8B-E327-6BAC-6ECF-F242B75A2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7712CD-E327-A5A1-3FD4-BE72335F7A97}"/>
              </a:ext>
            </a:extLst>
          </p:cNvPr>
          <p:cNvSpPr>
            <a:spLocks noGrp="1"/>
          </p:cNvSpPr>
          <p:nvPr>
            <p:ph type="body" idx="1"/>
          </p:nvPr>
        </p:nvSpPr>
        <p:spPr/>
        <p:txBody>
          <a:bodyPr/>
          <a:lstStyle/>
          <a:p>
            <a:pPr marL="171450" indent="-171450">
              <a:buFont typeface="Arial" panose="020B0604020202020204" pitchFamily="34" charset="0"/>
              <a:buChar char="•"/>
              <a:defRPr sz="1100">
                <a:solidFill>
                  <a:srgbClr val="CC0000"/>
                </a:solidFill>
              </a:defRPr>
            </a:pPr>
            <a:r>
              <a:rPr lang="en-US" dirty="0"/>
              <a:t>Consider the time you have and whether your students have done this type of activity before.  </a:t>
            </a:r>
          </a:p>
          <a:p>
            <a:pPr marL="171450" indent="-171450">
              <a:buFont typeface="Arial" panose="020B0604020202020204" pitchFamily="34" charset="0"/>
              <a:buChar char="•"/>
              <a:defRPr sz="1100">
                <a:solidFill>
                  <a:srgbClr val="CC0000"/>
                </a:solidFill>
              </a:defRPr>
            </a:pPr>
            <a:r>
              <a:rPr lang="en-US" dirty="0"/>
              <a:t>Have they participated in Chalk Talk or breakout rooms before? </a:t>
            </a:r>
          </a:p>
          <a:p>
            <a:pPr marL="171450" indent="-171450">
              <a:buFont typeface="Arial" panose="020B0604020202020204" pitchFamily="34" charset="0"/>
              <a:buChar char="•"/>
              <a:defRPr sz="1100">
                <a:solidFill>
                  <a:srgbClr val="CC0000"/>
                </a:solidFill>
              </a:defRPr>
            </a:pPr>
            <a:r>
              <a:rPr lang="en-US" dirty="0"/>
              <a:t>Could they succeed in breakout rooms for this activity, or would it be best to complete this activity as a whole group for discussion? </a:t>
            </a:r>
          </a:p>
          <a:p>
            <a:pPr marL="171450" indent="-171450">
              <a:spcBef>
                <a:spcPts val="1000"/>
              </a:spcBef>
              <a:buFont typeface="Arial" panose="020B0604020202020204" pitchFamily="34" charset="0"/>
              <a:buChar char="•"/>
              <a:defRPr sz="1100">
                <a:solidFill>
                  <a:srgbClr val="CC0000"/>
                </a:solidFill>
              </a:defRPr>
            </a:pPr>
            <a:r>
              <a:rPr lang="en-US" dirty="0"/>
              <a:t>Consider the number of prompts or questions you have for this particular activity </a:t>
            </a:r>
          </a:p>
          <a:p>
            <a:pPr marL="171450" indent="-171450">
              <a:spcBef>
                <a:spcPts val="1000"/>
              </a:spcBef>
              <a:buFont typeface="Arial" panose="020B0604020202020204" pitchFamily="34" charset="0"/>
              <a:buChar char="•"/>
              <a:defRPr sz="1100">
                <a:solidFill>
                  <a:srgbClr val="CC0000"/>
                </a:solidFill>
              </a:defRPr>
            </a:pPr>
            <a:r>
              <a:rPr lang="en-US" dirty="0"/>
              <a:t>Consider your learning goal. </a:t>
            </a:r>
          </a:p>
          <a:p>
            <a:pPr marL="171450" indent="-171450">
              <a:spcBef>
                <a:spcPts val="1000"/>
              </a:spcBef>
              <a:buFont typeface="Arial" panose="020B0604020202020204" pitchFamily="34" charset="0"/>
              <a:buChar char="•"/>
              <a:defRPr sz="1100">
                <a:solidFill>
                  <a:srgbClr val="CC0000"/>
                </a:solidFill>
              </a:defRPr>
            </a:pPr>
            <a:r>
              <a:rPr lang="en-US" dirty="0"/>
              <a:t>Build in reflection time at the end.  </a:t>
            </a:r>
          </a:p>
          <a:p>
            <a:pPr marL="171450" indent="-171450">
              <a:spcBef>
                <a:spcPts val="1000"/>
              </a:spcBef>
              <a:buFont typeface="Arial" panose="020B0604020202020204" pitchFamily="34" charset="0"/>
              <a:buChar char="•"/>
              <a:defRPr sz="1100">
                <a:solidFill>
                  <a:srgbClr val="CC0000"/>
                </a:solidFill>
              </a:defRPr>
            </a:pPr>
            <a:r>
              <a:rPr lang="en-US" dirty="0"/>
              <a:t>Reflection can be either a verbal reflection or a written reflection: </a:t>
            </a:r>
            <a:r>
              <a:rPr lang="en-US" i="1" dirty="0"/>
              <a:t>What mindsets did you notice? What patterns emerged? What challenged your thinking? What did this make you wonder?</a:t>
            </a:r>
            <a:r>
              <a:rPr lang="en-US" i="1" dirty="0">
                <a:solidFill>
                  <a:srgbClr val="000000"/>
                </a:solidFill>
              </a:rPr>
              <a:t>  </a:t>
            </a:r>
            <a:endParaRPr lang="en-US" i="1" dirty="0"/>
          </a:p>
          <a:p>
            <a:pPr marL="171450" indent="-171450">
              <a:spcBef>
                <a:spcPts val="1000"/>
              </a:spcBef>
              <a:buFont typeface="Arial" panose="020B0604020202020204" pitchFamily="34" charset="0"/>
              <a:buChar char="•"/>
              <a:defRPr sz="1100">
                <a:solidFill>
                  <a:srgbClr val="674EA7"/>
                </a:solidFill>
              </a:defRPr>
            </a:pPr>
            <a:r>
              <a:rPr lang="en-US" dirty="0"/>
              <a:t>Reflections can be either individual or done as a whole class.  </a:t>
            </a:r>
          </a:p>
          <a:p>
            <a:pPr marL="171450" indent="-171450">
              <a:spcBef>
                <a:spcPts val="1000"/>
              </a:spcBef>
              <a:buFont typeface="Arial" panose="020B0604020202020204" pitchFamily="34" charset="0"/>
              <a:buChar char="•"/>
              <a:defRPr sz="1100">
                <a:solidFill>
                  <a:srgbClr val="674EA7"/>
                </a:solidFill>
              </a:defRPr>
            </a:pPr>
            <a:r>
              <a:rPr lang="en-US" dirty="0"/>
              <a:t>In the asynchronous setting, it can be easy to get stuck in the trap of “Write your response and then respond to two discussion posts.”  </a:t>
            </a:r>
          </a:p>
          <a:p>
            <a:pPr marL="171450" indent="-171450">
              <a:spcBef>
                <a:spcPts val="1000"/>
              </a:spcBef>
              <a:buFont typeface="Arial" panose="020B0604020202020204" pitchFamily="34" charset="0"/>
              <a:buChar char="•"/>
              <a:defRPr sz="1100">
                <a:solidFill>
                  <a:srgbClr val="674EA7"/>
                </a:solidFill>
              </a:defRPr>
            </a:pPr>
            <a:r>
              <a:rPr lang="en-US" dirty="0"/>
              <a:t>This “required response” is not a viable strategy for learning.   </a:t>
            </a:r>
          </a:p>
          <a:p>
            <a:pPr marL="171450" indent="-171450">
              <a:spcBef>
                <a:spcPts val="1000"/>
              </a:spcBef>
              <a:buFont typeface="Arial" panose="020B0604020202020204" pitchFamily="34" charset="0"/>
              <a:buChar char="•"/>
              <a:defRPr sz="1100">
                <a:solidFill>
                  <a:srgbClr val="674EA7"/>
                </a:solidFill>
              </a:defRPr>
            </a:pPr>
            <a:r>
              <a:rPr lang="en-US" dirty="0"/>
              <a:t>In face-to-face settings, students do not have to respond to two people simultaneously. They cannot simply respond “I agree” as a verbal response.  </a:t>
            </a:r>
          </a:p>
          <a:p>
            <a:pPr marL="171450" indent="-171450">
              <a:spcBef>
                <a:spcPts val="1000"/>
              </a:spcBef>
              <a:buFont typeface="Arial" panose="020B0604020202020204" pitchFamily="34" charset="0"/>
              <a:buChar char="•"/>
              <a:defRPr sz="1100">
                <a:solidFill>
                  <a:srgbClr val="674EA7"/>
                </a:solidFill>
              </a:defRPr>
            </a:pPr>
            <a:r>
              <a:rPr lang="en-US" dirty="0"/>
              <a:t>Reword to elicit “one or two original thoughts.” (Orlando).</a:t>
            </a:r>
          </a:p>
          <a:p>
            <a:pPr marL="171450" indent="-171450">
              <a:spcBef>
                <a:spcPts val="1000"/>
              </a:spcBef>
              <a:buFont typeface="Arial" panose="020B0604020202020204" pitchFamily="34" charset="0"/>
              <a:buChar char="•"/>
              <a:defRPr sz="1100">
                <a:solidFill>
                  <a:srgbClr val="674EA7"/>
                </a:solidFill>
              </a:defRPr>
            </a:pPr>
            <a:r>
              <a:rPr lang="en-US" dirty="0"/>
              <a:t>Do not specify that these must be original or reply posts.  </a:t>
            </a:r>
          </a:p>
          <a:p>
            <a:pPr marL="171450" indent="-171450">
              <a:spcBef>
                <a:spcPts val="1000"/>
              </a:spcBef>
              <a:buFont typeface="Arial" panose="020B0604020202020204" pitchFamily="34" charset="0"/>
              <a:buChar char="•"/>
              <a:defRPr sz="1100">
                <a:solidFill>
                  <a:srgbClr val="674EA7"/>
                </a:solidFill>
              </a:defRPr>
            </a:pPr>
            <a:r>
              <a:rPr lang="en-US" dirty="0"/>
              <a:t>Reflection time after discussion is essential.   </a:t>
            </a:r>
          </a:p>
          <a:p>
            <a:pPr marL="171450" indent="-171450">
              <a:spcBef>
                <a:spcPts val="1000"/>
              </a:spcBef>
              <a:buFont typeface="Arial" panose="020B0604020202020204" pitchFamily="34" charset="0"/>
              <a:buChar char="•"/>
              <a:defRPr sz="1100">
                <a:solidFill>
                  <a:srgbClr val="674EA7"/>
                </a:solidFill>
              </a:defRPr>
            </a:pPr>
            <a:r>
              <a:rPr lang="en-US" dirty="0"/>
              <a:t>Consider writing or recording a summary of important or interesting points that emerge in the Chalk Talk (Darby, F.). </a:t>
            </a:r>
          </a:p>
          <a:p>
            <a:pPr marL="171450" indent="-171450">
              <a:spcBef>
                <a:spcPts val="1000"/>
              </a:spcBef>
              <a:buFont typeface="Arial" panose="020B0604020202020204" pitchFamily="34" charset="0"/>
              <a:buChar char="•"/>
              <a:defRPr sz="1100">
                <a:solidFill>
                  <a:srgbClr val="674EA7"/>
                </a:solidFill>
              </a:defRPr>
            </a:pPr>
            <a:r>
              <a:rPr lang="en-US" dirty="0"/>
              <a:t>Posting a summary or sending it as a concluding announcement reinforces the learning.</a:t>
            </a:r>
          </a:p>
          <a:p>
            <a:pPr marL="171450" indent="-171450">
              <a:spcBef>
                <a:spcPts val="1000"/>
              </a:spcBef>
              <a:buFont typeface="Arial" panose="020B0604020202020204" pitchFamily="34" charset="0"/>
              <a:buChar char="•"/>
              <a:defRPr sz="1100">
                <a:solidFill>
                  <a:srgbClr val="674EA7"/>
                </a:solidFill>
              </a:defRPr>
            </a:pPr>
            <a:r>
              <a:rPr lang="en-US" dirty="0"/>
              <a:t>This strategy helps students discern what was most relevant and to retain the most important information from the discussion. </a:t>
            </a:r>
          </a:p>
          <a:p>
            <a:pPr marL="171450" indent="-171450">
              <a:spcBef>
                <a:spcPts val="1000"/>
              </a:spcBef>
              <a:buFont typeface="Arial" panose="020B0604020202020204" pitchFamily="34" charset="0"/>
              <a:buChar char="•"/>
              <a:defRPr sz="1100">
                <a:solidFill>
                  <a:srgbClr val="674EA7"/>
                </a:solidFill>
              </a:defRPr>
            </a:pPr>
            <a:r>
              <a:rPr lang="en-US" dirty="0"/>
              <a:t>Call out individuals with exemplary posts as a way of identifying insightful comments that go above and beyond. (Darby, F)</a:t>
            </a:r>
          </a:p>
          <a:p>
            <a:pPr marL="171450" indent="-171450">
              <a:spcBef>
                <a:spcPts val="1000"/>
              </a:spcBef>
              <a:buFont typeface="Arial" panose="020B0604020202020204" pitchFamily="34" charset="0"/>
              <a:buChar char="•"/>
              <a:defRPr sz="1100">
                <a:solidFill>
                  <a:srgbClr val="674EA7"/>
                </a:solidFill>
              </a:defRPr>
            </a:pPr>
            <a:endParaRPr lang="en-US" dirty="0"/>
          </a:p>
          <a:p>
            <a:pPr marL="171450" marR="0" lvl="0" indent="-171450" defTabSz="914400" eaLnBrk="1" fontAlgn="auto" latinLnBrk="0" hangingPunct="1">
              <a:lnSpc>
                <a:spcPct val="100000"/>
              </a:lnSpc>
              <a:spcBef>
                <a:spcPts val="1000"/>
              </a:spcBef>
              <a:spcAft>
                <a:spcPts val="0"/>
              </a:spcAft>
              <a:buClrTx/>
              <a:buSzTx/>
              <a:buFont typeface="Arial" panose="020B0604020202020204" pitchFamily="34" charset="0"/>
              <a:buChar char="•"/>
              <a:tabLst/>
              <a:defRPr sz="1100">
                <a:solidFill>
                  <a:srgbClr val="674EA7"/>
                </a:solidFill>
              </a:defRPr>
            </a:pPr>
            <a:r>
              <a:rPr lang="en-US" dirty="0"/>
              <a:t>Darby, F. (2019). Small teaching online: Applying learning science in online classes. Jossey-Bass.</a:t>
            </a:r>
          </a:p>
          <a:p>
            <a:pPr marL="171450" marR="0" lvl="0" indent="-171450" defTabSz="914400" eaLnBrk="1" fontAlgn="auto" latinLnBrk="0" hangingPunct="1">
              <a:lnSpc>
                <a:spcPct val="100000"/>
              </a:lnSpc>
              <a:spcBef>
                <a:spcPts val="1000"/>
              </a:spcBef>
              <a:spcAft>
                <a:spcPts val="0"/>
              </a:spcAft>
              <a:buClrTx/>
              <a:buSzTx/>
              <a:buFont typeface="Arial" panose="020B0604020202020204" pitchFamily="34" charset="0"/>
              <a:buChar char="•"/>
              <a:tabLst/>
              <a:defRPr sz="1100">
                <a:solidFill>
                  <a:srgbClr val="674EA7"/>
                </a:solidFill>
              </a:defRPr>
            </a:pPr>
            <a:r>
              <a:rPr lang="en-US" dirty="0"/>
              <a:t>Orlando, J. (2017, March 16). What research tells us about online discussion. Faculty focus. https://www.facultyfocus.com/articles/online-education/research-tells-us-online-discussion/</a:t>
            </a:r>
          </a:p>
          <a:p>
            <a:pPr marL="171450" indent="-171450">
              <a:spcBef>
                <a:spcPts val="1000"/>
              </a:spcBef>
              <a:buFont typeface="Arial" panose="020B0604020202020204" pitchFamily="34" charset="0"/>
              <a:buChar char="•"/>
              <a:defRPr sz="1100">
                <a:solidFill>
                  <a:srgbClr val="674EA7"/>
                </a:solidFill>
              </a:defRPr>
            </a:pPr>
            <a:endParaRPr lang="en-US" dirty="0"/>
          </a:p>
        </p:txBody>
      </p:sp>
    </p:spTree>
    <p:extLst>
      <p:ext uri="{BB962C8B-B14F-4D97-AF65-F5344CB8AC3E}">
        <p14:creationId xmlns:p14="http://schemas.microsoft.com/office/powerpoint/2010/main" val="1536412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sz="1100">
                <a:solidFill>
                  <a:srgbClr val="CC0000"/>
                </a:solidFill>
              </a:defRPr>
            </a:pPr>
            <a:r>
              <a:rPr lang="en-US" dirty="0"/>
              <a:t>I Think/We Think is a two-part strategy that provides students with a chance to first prepare their thoughts in writing before participating in the discussion.  </a:t>
            </a:r>
          </a:p>
          <a:p>
            <a:pPr marL="171450" indent="-171450">
              <a:spcBef>
                <a:spcPts val="1000"/>
              </a:spcBef>
              <a:buFont typeface="Arial" panose="020B0604020202020204" pitchFamily="34" charset="0"/>
              <a:buChar char="•"/>
              <a:defRPr sz="1100">
                <a:solidFill>
                  <a:srgbClr val="CC0000"/>
                </a:solidFill>
              </a:defRPr>
            </a:pPr>
            <a:r>
              <a:rPr lang="en-US" dirty="0"/>
              <a:t>Then, they share their thoughts with the group during the discussion. </a:t>
            </a:r>
          </a:p>
          <a:p>
            <a:pPr marL="171450" indent="-171450">
              <a:spcBef>
                <a:spcPts val="1000"/>
              </a:spcBef>
              <a:buFont typeface="Arial" panose="020B0604020202020204" pitchFamily="34" charset="0"/>
              <a:buChar char="•"/>
              <a:defRPr sz="1100">
                <a:solidFill>
                  <a:srgbClr val="CC0000"/>
                </a:solidFill>
              </a:defRPr>
            </a:pPr>
            <a:r>
              <a:rPr lang="en-US" dirty="0"/>
              <a:t>Finally, the group must reach a consensus about the question or prompt to share out.  </a:t>
            </a:r>
          </a:p>
          <a:p>
            <a:pPr marL="171450" indent="-171450">
              <a:spcBef>
                <a:spcPts val="1000"/>
              </a:spcBef>
              <a:buFont typeface="Arial" panose="020B0604020202020204" pitchFamily="34" charset="0"/>
              <a:buChar char="•"/>
              <a:defRPr sz="1100">
                <a:solidFill>
                  <a:srgbClr val="CC0000"/>
                </a:solidFill>
              </a:defRPr>
            </a:pPr>
            <a:r>
              <a:rPr lang="en-US" dirty="0"/>
              <a:t>It is helpful to come back together as a whole group and have groups share out their responses and discuss/reflect at the end to punctuate the learning.</a:t>
            </a:r>
          </a:p>
        </p:txBody>
      </p:sp>
    </p:spTree>
    <p:extLst>
      <p:ext uri="{BB962C8B-B14F-4D97-AF65-F5344CB8AC3E}">
        <p14:creationId xmlns:p14="http://schemas.microsoft.com/office/powerpoint/2010/main" val="2089274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sz="1100">
                <a:solidFill>
                  <a:srgbClr val="674EA7"/>
                </a:solidFill>
              </a:defRPr>
            </a:pPr>
            <a:r>
              <a:rPr lang="en-US" dirty="0"/>
              <a:t>This is table is one example of a graphic organizer that will help get students started. </a:t>
            </a:r>
          </a:p>
          <a:p>
            <a:pPr marL="171450" indent="-171450">
              <a:buFont typeface="Arial" panose="020B0604020202020204" pitchFamily="34" charset="0"/>
              <a:buChar char="•"/>
              <a:defRPr sz="1100">
                <a:solidFill>
                  <a:srgbClr val="674EA7"/>
                </a:solidFill>
              </a:defRPr>
            </a:pPr>
            <a:r>
              <a:rPr lang="en-US" dirty="0"/>
              <a:t>It can be as simple as having students draw a T-chart on their papers if your class is in person. Being online, however, requires more preparation. </a:t>
            </a:r>
          </a:p>
          <a:p>
            <a:pPr marL="171450" indent="-171450">
              <a:spcBef>
                <a:spcPts val="1000"/>
              </a:spcBef>
              <a:buFont typeface="Arial" panose="020B0604020202020204" pitchFamily="34" charset="0"/>
              <a:buChar char="•"/>
              <a:defRPr sz="1100">
                <a:solidFill>
                  <a:srgbClr val="674EA7"/>
                </a:solidFill>
              </a:defRPr>
            </a:pPr>
            <a:r>
              <a:rPr lang="en-US" dirty="0"/>
              <a:t>Use editable slides or documents to enable students to quickly provide their ideas.</a:t>
            </a:r>
          </a:p>
          <a:p>
            <a:pPr marL="171450" indent="-171450">
              <a:spcBef>
                <a:spcPts val="1000"/>
              </a:spcBef>
              <a:buFont typeface="Arial" panose="020B0604020202020204" pitchFamily="34" charset="0"/>
              <a:buChar char="•"/>
              <a:defRPr sz="1100">
                <a:solidFill>
                  <a:srgbClr val="674EA7"/>
                </a:solidFill>
              </a:defRPr>
            </a:pPr>
            <a:r>
              <a:rPr lang="en-US" dirty="0"/>
              <a:t>Use Google Classroom or Canvas for assignments so that students each have their own copy.</a:t>
            </a:r>
          </a:p>
        </p:txBody>
      </p:sp>
    </p:spTree>
    <p:extLst>
      <p:ext uri="{BB962C8B-B14F-4D97-AF65-F5344CB8AC3E}">
        <p14:creationId xmlns:p14="http://schemas.microsoft.com/office/powerpoint/2010/main" val="139853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t>Welcome!  We are so excited that you are here for Online Discussion Strategies in English Language Arts!</a:t>
            </a:r>
          </a:p>
          <a:p>
            <a:endParaRPr lang="en-US" dirty="0"/>
          </a:p>
        </p:txBody>
      </p:sp>
    </p:spTree>
    <p:extLst>
      <p:ext uri="{BB962C8B-B14F-4D97-AF65-F5344CB8AC3E}">
        <p14:creationId xmlns:p14="http://schemas.microsoft.com/office/powerpoint/2010/main" val="2836752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5708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D91E0-BD0B-2E16-DD66-2085B01C2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EDB53-D892-D193-880C-2EEF8E774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5BCD1-2AC9-23BA-3D29-AC2A3C2BFCBF}"/>
              </a:ext>
            </a:extLst>
          </p:cNvPr>
          <p:cNvSpPr>
            <a:spLocks noGrp="1"/>
          </p:cNvSpPr>
          <p:nvPr>
            <p:ph type="body" idx="1"/>
          </p:nvPr>
        </p:nvSpPr>
        <p:spPr/>
        <p:txBody>
          <a:bodyPr/>
          <a:lstStyle/>
          <a:p>
            <a:pPr marL="171450" indent="-171450">
              <a:lnSpc>
                <a:spcPct val="115000"/>
              </a:lnSpc>
              <a:buFont typeface="Arial" panose="020B0604020202020204" pitchFamily="34" charset="0"/>
              <a:buChar char="•"/>
              <a:defRPr sz="1100">
                <a:solidFill>
                  <a:srgbClr val="CC0000"/>
                </a:solidFill>
              </a:defRPr>
            </a:pPr>
            <a:r>
              <a:rPr lang="en-US" dirty="0"/>
              <a:t>For synchronous settings, consider whether you want to use </a:t>
            </a:r>
            <a:r>
              <a:rPr lang="en-US" u="sng" dirty="0"/>
              <a:t>I Think/We Think </a:t>
            </a:r>
            <a:r>
              <a:rPr lang="en-US" dirty="0"/>
              <a:t>as a whole class brainstorming session or whether you want to break students into smaller groups.  </a:t>
            </a:r>
          </a:p>
          <a:p>
            <a:pPr marL="171450" indent="-171450">
              <a:lnSpc>
                <a:spcPct val="115000"/>
              </a:lnSpc>
              <a:buFont typeface="Arial" panose="020B0604020202020204" pitchFamily="34" charset="0"/>
              <a:buChar char="•"/>
              <a:defRPr sz="1100">
                <a:solidFill>
                  <a:srgbClr val="CC0000"/>
                </a:solidFill>
              </a:defRPr>
            </a:pPr>
            <a:r>
              <a:rPr lang="en-US" dirty="0"/>
              <a:t>Consider the purpose of the activity and the prompt/question you are using. </a:t>
            </a:r>
          </a:p>
          <a:p>
            <a:pPr marL="171450" indent="-171450">
              <a:lnSpc>
                <a:spcPct val="115000"/>
              </a:lnSpc>
              <a:spcBef>
                <a:spcPts val="1000"/>
              </a:spcBef>
              <a:buFont typeface="Arial" panose="020B0604020202020204" pitchFamily="34" charset="0"/>
              <a:buChar char="•"/>
              <a:defRPr sz="1100">
                <a:solidFill>
                  <a:srgbClr val="674EA7"/>
                </a:solidFill>
              </a:defRPr>
            </a:pPr>
            <a:r>
              <a:rPr lang="en-US" dirty="0"/>
              <a:t>Either way, in a synchronous session, the chat feature can be useful for students who might not feel completely comfortable or able to speak out verbally during the discussion.  </a:t>
            </a:r>
          </a:p>
          <a:p>
            <a:pPr marL="171450" indent="-171450">
              <a:lnSpc>
                <a:spcPct val="115000"/>
              </a:lnSpc>
              <a:spcBef>
                <a:spcPts val="1000"/>
              </a:spcBef>
              <a:buFont typeface="Arial" panose="020B0604020202020204" pitchFamily="34" charset="0"/>
              <a:buChar char="•"/>
              <a:defRPr sz="1100">
                <a:solidFill>
                  <a:srgbClr val="674EA7"/>
                </a:solidFill>
              </a:defRPr>
            </a:pPr>
            <a:r>
              <a:rPr lang="en-US" dirty="0"/>
              <a:t>Using the chat feature OR having a shared Google Doc for those students to place their thoughts can enable less verbal students to participate in the discussion.  </a:t>
            </a:r>
          </a:p>
          <a:p>
            <a:pPr marL="171450" indent="-171450">
              <a:lnSpc>
                <a:spcPct val="115000"/>
              </a:lnSpc>
              <a:spcBef>
                <a:spcPts val="1000"/>
              </a:spcBef>
              <a:buFont typeface="Arial" panose="020B0604020202020204" pitchFamily="34" charset="0"/>
              <a:buChar char="•"/>
              <a:defRPr sz="1100">
                <a:solidFill>
                  <a:srgbClr val="674EA7"/>
                </a:solidFill>
              </a:defRPr>
            </a:pPr>
            <a:r>
              <a:rPr lang="en-US" dirty="0"/>
              <a:t>In an asynchronous setting, using a shared document for the group enables students to participate together.  </a:t>
            </a:r>
          </a:p>
          <a:p>
            <a:pPr marL="171450" indent="-171450">
              <a:lnSpc>
                <a:spcPct val="115000"/>
              </a:lnSpc>
              <a:spcBef>
                <a:spcPts val="1000"/>
              </a:spcBef>
              <a:buFont typeface="Arial" panose="020B0604020202020204" pitchFamily="34" charset="0"/>
              <a:buChar char="•"/>
              <a:defRPr sz="1100">
                <a:solidFill>
                  <a:srgbClr val="674EA7"/>
                </a:solidFill>
              </a:defRPr>
            </a:pPr>
            <a:r>
              <a:rPr lang="en-US" dirty="0"/>
              <a:t>Ensure that you provide specific times during which students must complete parts of the </a:t>
            </a:r>
            <a:r>
              <a:rPr lang="en-US" u="sng" dirty="0"/>
              <a:t>I Think/We Think </a:t>
            </a:r>
            <a:r>
              <a:rPr lang="en-US" dirty="0"/>
              <a:t>so that group members are able to asynchronously participate.   </a:t>
            </a:r>
          </a:p>
          <a:p>
            <a:pPr marL="171450" indent="-171450">
              <a:lnSpc>
                <a:spcPct val="115000"/>
              </a:lnSpc>
              <a:spcBef>
                <a:spcPts val="1000"/>
              </a:spcBef>
              <a:buFont typeface="Arial" panose="020B0604020202020204" pitchFamily="34" charset="0"/>
              <a:buChar char="•"/>
              <a:defRPr sz="1100">
                <a:solidFill>
                  <a:srgbClr val="CC0000"/>
                </a:solidFill>
              </a:defRPr>
            </a:pPr>
            <a:r>
              <a:rPr lang="en-US" dirty="0"/>
              <a:t>Another way to set up the </a:t>
            </a:r>
            <a:r>
              <a:rPr lang="en-US" u="sng" dirty="0"/>
              <a:t>We Think </a:t>
            </a:r>
            <a:r>
              <a:rPr lang="en-US" dirty="0"/>
              <a:t>is to use small group discussion boards in your LMS, if those are available.  </a:t>
            </a:r>
          </a:p>
          <a:p>
            <a:pPr marL="171450" indent="-171450">
              <a:lnSpc>
                <a:spcPct val="115000"/>
              </a:lnSpc>
              <a:spcBef>
                <a:spcPts val="1000"/>
              </a:spcBef>
              <a:buFont typeface="Arial" panose="020B0604020202020204" pitchFamily="34" charset="0"/>
              <a:buChar char="•"/>
              <a:defRPr sz="1100">
                <a:solidFill>
                  <a:srgbClr val="CC0000"/>
                </a:solidFill>
              </a:defRPr>
            </a:pPr>
            <a:r>
              <a:rPr lang="en-US" dirty="0"/>
              <a:t>Establishing time for reflection is integral, especially in the asynchronous space.  </a:t>
            </a:r>
          </a:p>
          <a:p>
            <a:pPr marL="171450" indent="-171450">
              <a:lnSpc>
                <a:spcPct val="115000"/>
              </a:lnSpc>
              <a:spcBef>
                <a:spcPts val="1000"/>
              </a:spcBef>
              <a:buFont typeface="Arial" panose="020B0604020202020204" pitchFamily="34" charset="0"/>
              <a:buChar char="•"/>
              <a:defRPr sz="1100">
                <a:solidFill>
                  <a:srgbClr val="CC0000"/>
                </a:solidFill>
              </a:defRPr>
            </a:pPr>
            <a:r>
              <a:rPr lang="en-US" dirty="0"/>
              <a:t>Provide an activity that enables students to reflect on the discussion and what they learned from it. </a:t>
            </a:r>
          </a:p>
        </p:txBody>
      </p:sp>
    </p:spTree>
    <p:extLst>
      <p:ext uri="{BB962C8B-B14F-4D97-AF65-F5344CB8AC3E}">
        <p14:creationId xmlns:p14="http://schemas.microsoft.com/office/powerpoint/2010/main" val="2675095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sz="1100">
                <a:solidFill>
                  <a:srgbClr val="674EA7"/>
                </a:solidFill>
              </a:defRPr>
            </a:pPr>
            <a:r>
              <a:rPr lang="en-US" dirty="0"/>
              <a:t>The final strategy we want to share with you is First Turn/Last Turn.  </a:t>
            </a:r>
          </a:p>
          <a:p>
            <a:pPr marL="171450" lvl="3" indent="-171450">
              <a:buFont typeface="Arial" panose="020B0604020202020204" pitchFamily="34" charset="0"/>
              <a:buChar char="•"/>
              <a:defRPr sz="1100">
                <a:solidFill>
                  <a:srgbClr val="674EA7"/>
                </a:solidFill>
              </a:defRPr>
            </a:pPr>
            <a:r>
              <a:rPr lang="en-US" dirty="0"/>
              <a:t>This strategy is very structured and is focused on a text that students have read.  </a:t>
            </a:r>
          </a:p>
          <a:p>
            <a:pPr marL="171450" lvl="3" indent="-171450">
              <a:buFont typeface="Arial" panose="020B0604020202020204" pitchFamily="34" charset="0"/>
              <a:buChar char="•"/>
              <a:defRPr sz="1100">
                <a:solidFill>
                  <a:srgbClr val="674EA7"/>
                </a:solidFill>
              </a:defRPr>
            </a:pPr>
            <a:r>
              <a:rPr lang="en-US" dirty="0"/>
              <a:t>It starts off with students annotating the text.</a:t>
            </a:r>
          </a:p>
          <a:p>
            <a:pPr marL="171450" lvl="3" indent="-171450">
              <a:buFont typeface="Arial" panose="020B0604020202020204" pitchFamily="34" charset="0"/>
              <a:buChar char="•"/>
              <a:defRPr sz="1100">
                <a:solidFill>
                  <a:srgbClr val="674EA7"/>
                </a:solidFill>
              </a:defRPr>
            </a:pPr>
            <a:r>
              <a:rPr lang="en-US" dirty="0"/>
              <a:t>The annotations can be specific or more general.   </a:t>
            </a:r>
          </a:p>
          <a:p>
            <a:pPr marL="171450" lvl="3" indent="-171450">
              <a:buFont typeface="Arial" panose="020B0604020202020204" pitchFamily="34" charset="0"/>
              <a:buChar char="•"/>
              <a:defRPr sz="1100">
                <a:solidFill>
                  <a:srgbClr val="674EA7"/>
                </a:solidFill>
              </a:defRPr>
            </a:pPr>
            <a:r>
              <a:rPr lang="en-US" dirty="0"/>
              <a:t>One group member will read their highlighted text. </a:t>
            </a:r>
            <a:r>
              <a:rPr lang="en-US" dirty="0">
                <a:solidFill>
                  <a:srgbClr val="000000"/>
                </a:solidFill>
              </a:rPr>
              <a:t> </a:t>
            </a:r>
          </a:p>
          <a:p>
            <a:pPr marL="171450" lvl="3" indent="-171450">
              <a:spcBef>
                <a:spcPts val="1000"/>
              </a:spcBef>
              <a:buFont typeface="Arial" panose="020B0604020202020204" pitchFamily="34" charset="0"/>
              <a:buChar char="•"/>
              <a:defRPr sz="1100">
                <a:solidFill>
                  <a:srgbClr val="CC0000"/>
                </a:solidFill>
              </a:defRPr>
            </a:pPr>
            <a:r>
              <a:rPr lang="en-US" dirty="0"/>
              <a:t>They won’t say anything about their highlight.  They cannot comment or explain.   </a:t>
            </a:r>
          </a:p>
          <a:p>
            <a:pPr marL="171450" lvl="3" indent="-171450">
              <a:spcBef>
                <a:spcPts val="1000"/>
              </a:spcBef>
              <a:buFont typeface="Arial" panose="020B0604020202020204" pitchFamily="34" charset="0"/>
              <a:buChar char="•"/>
              <a:defRPr sz="1100">
                <a:solidFill>
                  <a:srgbClr val="CC0000"/>
                </a:solidFill>
              </a:defRPr>
            </a:pPr>
            <a:r>
              <a:rPr lang="en-US" dirty="0"/>
              <a:t>Everyone else will take a turn responding to that text the first speaker highlighted.</a:t>
            </a:r>
          </a:p>
          <a:p>
            <a:pPr marL="171450" lvl="3" indent="-171450">
              <a:spcBef>
                <a:spcPts val="1000"/>
              </a:spcBef>
              <a:buFont typeface="Arial" panose="020B0604020202020204" pitchFamily="34" charset="0"/>
              <a:buChar char="•"/>
              <a:defRPr sz="1100">
                <a:solidFill>
                  <a:srgbClr val="CC0000"/>
                </a:solidFill>
              </a:defRPr>
            </a:pPr>
            <a:r>
              <a:rPr lang="en-US" dirty="0"/>
              <a:t>They can explain why they think it was chosen, how they responded to the text, and what they noticed about it.  </a:t>
            </a:r>
          </a:p>
          <a:p>
            <a:pPr marL="171450" lvl="3" indent="-171450">
              <a:spcBef>
                <a:spcPts val="1000"/>
              </a:spcBef>
              <a:buFont typeface="Arial" panose="020B0604020202020204" pitchFamily="34" charset="0"/>
              <a:buChar char="•"/>
              <a:defRPr sz="1100">
                <a:solidFill>
                  <a:srgbClr val="CC0000"/>
                </a:solidFill>
              </a:defRPr>
            </a:pPr>
            <a:r>
              <a:rPr lang="en-US" dirty="0"/>
              <a:t>Once everyone else has commented about a particular section, the person who initially read the text explains why they chose it. </a:t>
            </a:r>
          </a:p>
          <a:p>
            <a:pPr marL="171450" lvl="3" indent="-171450">
              <a:spcBef>
                <a:spcPts val="1000"/>
              </a:spcBef>
              <a:buFont typeface="Arial" panose="020B0604020202020204" pitchFamily="34" charset="0"/>
              <a:buChar char="•"/>
              <a:defRPr sz="1100">
                <a:solidFill>
                  <a:srgbClr val="CC0000"/>
                </a:solidFill>
              </a:defRPr>
            </a:pPr>
            <a:r>
              <a:rPr lang="en-US" dirty="0"/>
              <a:t>The process starts over with someone else reading their section. </a:t>
            </a:r>
          </a:p>
          <a:p>
            <a:pPr marL="171450" lvl="3" indent="-171450">
              <a:spcBef>
                <a:spcPts val="1000"/>
              </a:spcBef>
              <a:buFont typeface="Arial" panose="020B0604020202020204" pitchFamily="34" charset="0"/>
              <a:buChar char="•"/>
              <a:defRPr sz="1100">
                <a:solidFill>
                  <a:srgbClr val="CC0000"/>
                </a:solidFill>
              </a:defRPr>
            </a:pPr>
            <a:r>
              <a:rPr lang="en-US" dirty="0"/>
              <a:t>The process continues until everyone has had a turn to share their text. </a:t>
            </a:r>
          </a:p>
        </p:txBody>
      </p:sp>
    </p:spTree>
    <p:extLst>
      <p:ext uri="{BB962C8B-B14F-4D97-AF65-F5344CB8AC3E}">
        <p14:creationId xmlns:p14="http://schemas.microsoft.com/office/powerpoint/2010/main" val="995334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solidFill>
                  <a:srgbClr val="674EA7"/>
                </a:solidFill>
              </a:rPr>
              <a:t>Here’s a video on First Turn /Last Turn.  As you watch, think about how this might work in your classroom.</a:t>
            </a:r>
            <a:r>
              <a:rPr lang="en-US" dirty="0">
                <a:solidFill>
                  <a:schemeClr val="dk1"/>
                </a:solidFill>
              </a:rPr>
              <a:t> </a:t>
            </a:r>
            <a:endParaRPr lang="en-US" dirty="0"/>
          </a:p>
          <a:p>
            <a:r>
              <a:rPr lang="en-US" dirty="0">
                <a:hlinkClick r:id="rId3"/>
              </a:rPr>
              <a:t>http://www.youtube.com/watch?v=chbBSQpaY0I</a:t>
            </a:r>
            <a:endParaRPr lang="en-US" dirty="0"/>
          </a:p>
        </p:txBody>
      </p:sp>
    </p:spTree>
    <p:extLst>
      <p:ext uri="{BB962C8B-B14F-4D97-AF65-F5344CB8AC3E}">
        <p14:creationId xmlns:p14="http://schemas.microsoft.com/office/powerpoint/2010/main" val="950613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9A9D-D0A6-FAAF-CA3D-BFADFC6EF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60A24-0B0C-D07E-A912-6687BBC8A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8BA10-ABE4-1A7A-AE20-97CDF1BCD9C0}"/>
              </a:ext>
            </a:extLst>
          </p:cNvPr>
          <p:cNvSpPr>
            <a:spLocks noGrp="1"/>
          </p:cNvSpPr>
          <p:nvPr>
            <p:ph type="body" idx="1"/>
          </p:nvPr>
        </p:nvSpPr>
        <p:spPr/>
        <p:txBody>
          <a:bodyPr/>
          <a:lstStyle/>
          <a:p>
            <a:pPr marL="171450" indent="-171450">
              <a:lnSpc>
                <a:spcPct val="115000"/>
              </a:lnSpc>
              <a:buFont typeface="Arial" panose="020B0604020202020204" pitchFamily="34" charset="0"/>
              <a:buChar char="•"/>
              <a:defRPr sz="1100">
                <a:solidFill>
                  <a:srgbClr val="CC0000"/>
                </a:solidFill>
              </a:defRPr>
            </a:pPr>
            <a:r>
              <a:rPr lang="en-US" dirty="0"/>
              <a:t>The video illustrates that this particular strategy is relevant to students of all ages. Middle and high school students respond equally well.  </a:t>
            </a:r>
          </a:p>
          <a:p>
            <a:pPr marL="171450" indent="-171450">
              <a:spcBef>
                <a:spcPts val="1000"/>
              </a:spcBef>
              <a:buFont typeface="Arial" panose="020B0604020202020204" pitchFamily="34" charset="0"/>
              <a:buChar char="•"/>
              <a:defRPr sz="1100">
                <a:solidFill>
                  <a:srgbClr val="674EA7"/>
                </a:solidFill>
              </a:defRPr>
            </a:pPr>
            <a:r>
              <a:rPr lang="en-US" dirty="0"/>
              <a:t>In synchronous settings, breakout rooms can help you create small groups for </a:t>
            </a:r>
            <a:r>
              <a:rPr lang="en-US" u="sng" dirty="0"/>
              <a:t>First Turn/Last Turn</a:t>
            </a:r>
            <a:r>
              <a:rPr lang="en-US" dirty="0"/>
              <a:t>.  </a:t>
            </a:r>
          </a:p>
          <a:p>
            <a:pPr marL="171450" indent="-171450">
              <a:spcBef>
                <a:spcPts val="1000"/>
              </a:spcBef>
              <a:buFont typeface="Arial" panose="020B0604020202020204" pitchFamily="34" charset="0"/>
              <a:buChar char="•"/>
              <a:defRPr sz="1100">
                <a:solidFill>
                  <a:srgbClr val="674EA7"/>
                </a:solidFill>
              </a:defRPr>
            </a:pPr>
            <a:r>
              <a:rPr lang="en-US" dirty="0"/>
              <a:t>If you would use the strategy with a whole class of students, consider choosing only a few students to share their highlighted text unless you have a small class.  </a:t>
            </a:r>
          </a:p>
          <a:p>
            <a:pPr marL="171450" indent="-171450">
              <a:spcBef>
                <a:spcPts val="1000"/>
              </a:spcBef>
              <a:buFont typeface="Arial" panose="020B0604020202020204" pitchFamily="34" charset="0"/>
              <a:buChar char="•"/>
              <a:defRPr sz="1100">
                <a:solidFill>
                  <a:srgbClr val="674EA7"/>
                </a:solidFill>
              </a:defRPr>
            </a:pPr>
            <a:r>
              <a:rPr lang="en-US" dirty="0"/>
              <a:t>Consider using the chat function to allow students multiple ways to participate in the discussion.  </a:t>
            </a:r>
          </a:p>
          <a:p>
            <a:pPr marL="171450" indent="-171450">
              <a:spcBef>
                <a:spcPts val="1000"/>
              </a:spcBef>
              <a:buFont typeface="Arial" panose="020B0604020202020204" pitchFamily="34" charset="0"/>
              <a:buChar char="•"/>
              <a:defRPr sz="1100">
                <a:solidFill>
                  <a:srgbClr val="674EA7"/>
                </a:solidFill>
              </a:defRPr>
            </a:pPr>
            <a:r>
              <a:rPr lang="en-US" dirty="0"/>
              <a:t>Video conferencing can make it especially difficult for students to feel comfortable sharing verbally.  </a:t>
            </a:r>
          </a:p>
          <a:p>
            <a:pPr marL="171450" indent="-171450">
              <a:spcBef>
                <a:spcPts val="1000"/>
              </a:spcBef>
              <a:buFont typeface="Arial" panose="020B0604020202020204" pitchFamily="34" charset="0"/>
              <a:buChar char="•"/>
              <a:defRPr sz="1100">
                <a:solidFill>
                  <a:srgbClr val="674EA7"/>
                </a:solidFill>
              </a:defRPr>
            </a:pPr>
            <a:r>
              <a:rPr lang="en-US" dirty="0"/>
              <a:t>Consider using the strategy silently, using a shared document, slide, or Padlet with students to have them share their thoughts about the chosen piece of text.  </a:t>
            </a:r>
          </a:p>
          <a:p>
            <a:pPr marL="171450" indent="-171450">
              <a:spcBef>
                <a:spcPts val="1000"/>
              </a:spcBef>
              <a:buFont typeface="Arial" panose="020B0604020202020204" pitchFamily="34" charset="0"/>
              <a:buChar char="•"/>
              <a:defRPr sz="1100">
                <a:solidFill>
                  <a:srgbClr val="674EA7"/>
                </a:solidFill>
              </a:defRPr>
            </a:pPr>
            <a:r>
              <a:rPr lang="en-US" dirty="0"/>
              <a:t>In an asynchronous setting, consider how students will participate.  </a:t>
            </a:r>
          </a:p>
          <a:p>
            <a:pPr marL="171450" indent="-171450">
              <a:spcBef>
                <a:spcPts val="1000"/>
              </a:spcBef>
              <a:buFont typeface="Arial" panose="020B0604020202020204" pitchFamily="34" charset="0"/>
              <a:buChar char="•"/>
              <a:defRPr sz="1100">
                <a:solidFill>
                  <a:srgbClr val="674EA7"/>
                </a:solidFill>
              </a:defRPr>
            </a:pPr>
            <a:r>
              <a:rPr lang="en-US" dirty="0"/>
              <a:t>Assign students to small groups to enable them to interact with each other through the LMS.  </a:t>
            </a:r>
          </a:p>
          <a:p>
            <a:pPr marL="171450" indent="-171450">
              <a:spcBef>
                <a:spcPts val="1000"/>
              </a:spcBef>
              <a:buFont typeface="Arial" panose="020B0604020202020204" pitchFamily="34" charset="0"/>
              <a:buChar char="•"/>
              <a:defRPr sz="1100">
                <a:solidFill>
                  <a:srgbClr val="674EA7"/>
                </a:solidFill>
              </a:defRPr>
            </a:pPr>
            <a:r>
              <a:rPr lang="en-US" dirty="0"/>
              <a:t>Use Flipgrid to give them video recording as an option.  </a:t>
            </a:r>
          </a:p>
          <a:p>
            <a:pPr marL="171450" indent="-171450">
              <a:spcBef>
                <a:spcPts val="1000"/>
              </a:spcBef>
              <a:buFont typeface="Arial" panose="020B0604020202020204" pitchFamily="34" charset="0"/>
              <a:buChar char="•"/>
              <a:defRPr sz="1100">
                <a:solidFill>
                  <a:srgbClr val="674EA7"/>
                </a:solidFill>
              </a:defRPr>
            </a:pPr>
            <a:r>
              <a:rPr lang="en-US" dirty="0"/>
              <a:t>Padlet or discussion boards encourage students to share their thoughts in writing.  </a:t>
            </a:r>
          </a:p>
          <a:p>
            <a:pPr marL="171450" indent="-171450">
              <a:spcBef>
                <a:spcPts val="1000"/>
              </a:spcBef>
              <a:buFont typeface="Arial" panose="020B0604020202020204" pitchFamily="34" charset="0"/>
              <a:buChar char="•"/>
              <a:defRPr sz="1100">
                <a:solidFill>
                  <a:srgbClr val="674EA7"/>
                </a:solidFill>
              </a:defRPr>
            </a:pPr>
            <a:r>
              <a:rPr lang="en-US" dirty="0"/>
              <a:t>Consider what tools your students are comfortable using.  </a:t>
            </a:r>
          </a:p>
          <a:p>
            <a:pPr marL="171450" indent="-171450">
              <a:spcBef>
                <a:spcPts val="1000"/>
              </a:spcBef>
              <a:buFont typeface="Arial" panose="020B0604020202020204" pitchFamily="34" charset="0"/>
              <a:buChar char="•"/>
              <a:defRPr sz="1100">
                <a:solidFill>
                  <a:srgbClr val="CC0000"/>
                </a:solidFill>
              </a:defRPr>
            </a:pPr>
            <a:r>
              <a:rPr lang="en-US" dirty="0"/>
              <a:t>Factor in the concept of cognitive load and practice using the tool first.  </a:t>
            </a:r>
          </a:p>
          <a:p>
            <a:pPr marL="171450" indent="-171450">
              <a:spcBef>
                <a:spcPts val="1000"/>
              </a:spcBef>
              <a:buFont typeface="Arial" panose="020B0604020202020204" pitchFamily="34" charset="0"/>
              <a:buChar char="•"/>
              <a:defRPr sz="1100">
                <a:solidFill>
                  <a:srgbClr val="CC0000"/>
                </a:solidFill>
              </a:defRPr>
            </a:pPr>
            <a:r>
              <a:rPr lang="en-US" dirty="0"/>
              <a:t>In an asynchronous setting establish clear due dates for participation.  </a:t>
            </a:r>
          </a:p>
          <a:p>
            <a:pPr marL="171450" indent="-171450">
              <a:spcBef>
                <a:spcPts val="1000"/>
              </a:spcBef>
              <a:buFont typeface="Arial" panose="020B0604020202020204" pitchFamily="34" charset="0"/>
              <a:buChar char="•"/>
              <a:defRPr sz="1100">
                <a:solidFill>
                  <a:srgbClr val="CC0000"/>
                </a:solidFill>
              </a:defRPr>
            </a:pPr>
            <a:r>
              <a:rPr lang="en-US" dirty="0"/>
              <a:t>For First Turn/Last Turn, consider setting a due date for students to post their chosen highlighted text, another due date for them to respond to their group mates' text choices, and a final due date for them to explain their own text choices. </a:t>
            </a:r>
          </a:p>
        </p:txBody>
      </p:sp>
    </p:spTree>
    <p:extLst>
      <p:ext uri="{BB962C8B-B14F-4D97-AF65-F5344CB8AC3E}">
        <p14:creationId xmlns:p14="http://schemas.microsoft.com/office/powerpoint/2010/main" val="2825700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sz="1100">
                <a:solidFill>
                  <a:srgbClr val="674EA7"/>
                </a:solidFill>
              </a:defRPr>
            </a:pPr>
            <a:r>
              <a:rPr lang="en-US" dirty="0"/>
              <a:t>All four of the strategies we’ve explored can be reimagined for the online classroom in multiple ways.  </a:t>
            </a:r>
          </a:p>
          <a:p>
            <a:pPr marL="171450" indent="-171450">
              <a:buFont typeface="Arial" panose="020B0604020202020204" pitchFamily="34" charset="0"/>
              <a:buChar char="•"/>
              <a:defRPr sz="1100">
                <a:solidFill>
                  <a:srgbClr val="674EA7"/>
                </a:solidFill>
              </a:defRPr>
            </a:pPr>
            <a:r>
              <a:rPr lang="en-US" dirty="0"/>
              <a:t>Give us your feed back. We want to hear from you.</a:t>
            </a:r>
          </a:p>
          <a:p>
            <a:pPr marL="171450" indent="-171450">
              <a:buFont typeface="Arial" panose="020B0604020202020204" pitchFamily="34" charset="0"/>
              <a:buChar char="•"/>
              <a:defRPr sz="1100">
                <a:solidFill>
                  <a:srgbClr val="674EA7"/>
                </a:solidFill>
              </a:defRPr>
            </a:pPr>
            <a:r>
              <a:rPr lang="en-US" dirty="0"/>
              <a:t>Which of these four strategies would you like to implement in your classes? </a:t>
            </a:r>
          </a:p>
          <a:p>
            <a:pPr marL="171450" indent="-171450">
              <a:buFont typeface="Arial" panose="020B0604020202020204" pitchFamily="34" charset="0"/>
              <a:buChar char="•"/>
              <a:defRPr sz="1100">
                <a:solidFill>
                  <a:srgbClr val="674EA7"/>
                </a:solidFill>
              </a:defRPr>
            </a:pPr>
            <a:r>
              <a:rPr lang="en-US" dirty="0"/>
              <a:t>Do you have a text or topic in mind? </a:t>
            </a:r>
          </a:p>
          <a:p>
            <a:pPr marL="171450" indent="-171450">
              <a:buFont typeface="Arial" panose="020B0604020202020204" pitchFamily="34" charset="0"/>
              <a:buChar char="•"/>
              <a:defRPr sz="1100">
                <a:solidFill>
                  <a:srgbClr val="674EA7"/>
                </a:solidFill>
              </a:defRPr>
            </a:pPr>
            <a:r>
              <a:rPr lang="en-US" dirty="0"/>
              <a:t>Do you plan to use the strategy synchronously or asynchronously? </a:t>
            </a:r>
          </a:p>
          <a:p>
            <a:pPr marL="171450" indent="-171450">
              <a:spcBef>
                <a:spcPts val="1000"/>
              </a:spcBef>
              <a:buFont typeface="Arial" panose="020B0604020202020204" pitchFamily="34" charset="0"/>
              <a:buChar char="•"/>
              <a:defRPr sz="1100">
                <a:solidFill>
                  <a:srgbClr val="CC0000"/>
                </a:solidFill>
              </a:defRPr>
            </a:pPr>
            <a:r>
              <a:rPr lang="en-US" dirty="0"/>
              <a:t>While participants are typing in ideas: Share examples already given (“When you were in the classroom, how did you use ____ ?”). </a:t>
            </a:r>
          </a:p>
          <a:p>
            <a:endParaRPr lang="en-US" dirty="0"/>
          </a:p>
        </p:txBody>
      </p:sp>
    </p:spTree>
    <p:extLst>
      <p:ext uri="{BB962C8B-B14F-4D97-AF65-F5344CB8AC3E}">
        <p14:creationId xmlns:p14="http://schemas.microsoft.com/office/powerpoint/2010/main" val="2533481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41715-0114-1AE4-EB13-E57394360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A34C2-37C9-ED7F-581D-964EF91516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E5B4B-8102-882A-693A-A5FCEA73B122}"/>
              </a:ext>
            </a:extLst>
          </p:cNvPr>
          <p:cNvSpPr>
            <a:spLocks noGrp="1"/>
          </p:cNvSpPr>
          <p:nvPr>
            <p:ph type="body" idx="1"/>
          </p:nvPr>
        </p:nvSpPr>
        <p:spPr/>
        <p:txBody>
          <a:bodyPr/>
          <a:lstStyle/>
          <a:p>
            <a:pPr marL="171450" indent="-171450">
              <a:buFont typeface="Arial" panose="020B0604020202020204" pitchFamily="34" charset="0"/>
              <a:buChar char="•"/>
              <a:defRPr sz="1100"/>
            </a:pPr>
            <a:r>
              <a:rPr lang="en-US" dirty="0"/>
              <a:t>Use poll again. Set up before the session.</a:t>
            </a:r>
          </a:p>
          <a:p>
            <a:pPr marL="171450" indent="-171450">
              <a:spcBef>
                <a:spcPts val="1000"/>
              </a:spcBef>
              <a:buFont typeface="Arial" panose="020B0604020202020204" pitchFamily="34" charset="0"/>
              <a:buChar char="•"/>
              <a:defRPr sz="1100">
                <a:solidFill>
                  <a:srgbClr val="CC0000"/>
                </a:solidFill>
              </a:defRPr>
            </a:pPr>
            <a:r>
              <a:rPr lang="en-US" dirty="0"/>
              <a:t>Have your thoughts changed after exploring the discussion strategies. </a:t>
            </a:r>
          </a:p>
          <a:p>
            <a:pPr marL="171450" indent="-171450">
              <a:spcBef>
                <a:spcPts val="1000"/>
              </a:spcBef>
              <a:buFont typeface="Arial" panose="020B0604020202020204" pitchFamily="34" charset="0"/>
              <a:buChar char="•"/>
              <a:defRPr sz="1100">
                <a:solidFill>
                  <a:srgbClr val="CC0000"/>
                </a:solidFill>
              </a:defRPr>
            </a:pPr>
            <a:r>
              <a:rPr lang="en-US" dirty="0"/>
              <a:t>Does this image still represent your class?  </a:t>
            </a:r>
          </a:p>
          <a:p>
            <a:pPr marL="171450" indent="-171450">
              <a:spcBef>
                <a:spcPts val="1000"/>
              </a:spcBef>
              <a:buFont typeface="Arial" panose="020B0604020202020204" pitchFamily="34" charset="0"/>
              <a:buChar char="•"/>
              <a:defRPr sz="1100">
                <a:solidFill>
                  <a:srgbClr val="CC0000"/>
                </a:solidFill>
              </a:defRPr>
            </a:pPr>
            <a:r>
              <a:rPr lang="en-US" dirty="0"/>
              <a:t>How have your perceptions been affected? </a:t>
            </a:r>
          </a:p>
        </p:txBody>
      </p:sp>
    </p:spTree>
    <p:extLst>
      <p:ext uri="{BB962C8B-B14F-4D97-AF65-F5344CB8AC3E}">
        <p14:creationId xmlns:p14="http://schemas.microsoft.com/office/powerpoint/2010/main" val="1211809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1100">
                <a:solidFill>
                  <a:srgbClr val="674EA7"/>
                </a:solidFill>
              </a:defRPr>
            </a:pPr>
            <a:r>
              <a:rPr lang="en-US" dirty="0"/>
              <a:t>These are the resources we used in our presentation if you are interested in learning more.</a:t>
            </a:r>
          </a:p>
          <a:p>
            <a:pPr>
              <a:spcBef>
                <a:spcPts val="1000"/>
              </a:spcBef>
              <a:defRPr sz="1100"/>
            </a:pPr>
            <a:endParaRPr lang="en-US" dirty="0"/>
          </a:p>
          <a:p>
            <a:pPr>
              <a:defRPr sz="1100"/>
            </a:pPr>
            <a:endParaRPr lang="en-US" dirty="0"/>
          </a:p>
          <a:p>
            <a:endParaRPr lang="en-US" dirty="0"/>
          </a:p>
        </p:txBody>
      </p:sp>
    </p:spTree>
    <p:extLst>
      <p:ext uri="{BB962C8B-B14F-4D97-AF65-F5344CB8AC3E}">
        <p14:creationId xmlns:p14="http://schemas.microsoft.com/office/powerpoint/2010/main" val="273254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sz="1100"/>
            </a:pPr>
            <a:r>
              <a:rPr lang="en-US" dirty="0"/>
              <a:t>Set up a poll to use before the session. </a:t>
            </a:r>
          </a:p>
          <a:p>
            <a:pPr marL="171450" indent="-171450">
              <a:spcBef>
                <a:spcPts val="1000"/>
              </a:spcBef>
              <a:buFont typeface="Arial" panose="020B0604020202020204" pitchFamily="34" charset="0"/>
              <a:buChar char="•"/>
              <a:defRPr sz="1100">
                <a:solidFill>
                  <a:srgbClr val="CC0000"/>
                </a:solidFill>
              </a:defRPr>
            </a:pPr>
            <a:r>
              <a:rPr lang="en-US" dirty="0"/>
              <a:t>Look at the cartoon.  Determine where you fall on the scale of 1-5: 1=not at all. 5=Completely Identify. </a:t>
            </a:r>
            <a:endParaRPr lang="en-US" dirty="0">
              <a:solidFill>
                <a:srgbClr val="000000"/>
              </a:solidFill>
            </a:endParaRPr>
          </a:p>
          <a:p>
            <a:pPr marL="171450" indent="-171450">
              <a:spcBef>
                <a:spcPts val="1000"/>
              </a:spcBef>
              <a:buFont typeface="Arial" panose="020B0604020202020204" pitchFamily="34" charset="0"/>
              <a:buChar char="•"/>
              <a:defRPr sz="1100"/>
            </a:pPr>
            <a:r>
              <a:rPr lang="en-US" dirty="0"/>
              <a:t>Show poll results. </a:t>
            </a:r>
          </a:p>
          <a:p>
            <a:pPr marL="171450" indent="-171450">
              <a:spcBef>
                <a:spcPts val="1000"/>
              </a:spcBef>
              <a:buFont typeface="Arial" panose="020B0604020202020204" pitchFamily="34" charset="0"/>
              <a:buChar char="•"/>
              <a:defRPr sz="1100"/>
            </a:pPr>
            <a:r>
              <a:rPr lang="en-US" dirty="0"/>
              <a:t>Discuss/respond to outcomes. </a:t>
            </a:r>
          </a:p>
          <a:p>
            <a:pPr>
              <a:spcBef>
                <a:spcPts val="1000"/>
              </a:spcBef>
              <a:defRPr sz="1100"/>
            </a:pPr>
            <a:endParaRPr lang="en-US" dirty="0"/>
          </a:p>
          <a:p>
            <a:pPr>
              <a:defRPr sz="1100"/>
            </a:pPr>
            <a:endParaRPr lang="en-US" dirty="0"/>
          </a:p>
          <a:p>
            <a:pPr>
              <a:defRPr sz="1100"/>
            </a:pPr>
            <a:r>
              <a:rPr lang="en-US" dirty="0"/>
              <a:t>Hedger, A. (2020, September 17). </a:t>
            </a:r>
            <a:r>
              <a:rPr lang="en-US" i="1" dirty="0"/>
              <a:t>A tale of two Zooms. </a:t>
            </a:r>
            <a:r>
              <a:rPr lang="en-US" i="0" dirty="0"/>
              <a:t>[Digital Image]. </a:t>
            </a:r>
            <a:r>
              <a:rPr lang="en-US" dirty="0"/>
              <a:t>Hedger Humor. </a:t>
            </a:r>
            <a:r>
              <a:rPr lang="en-US" u="sng" dirty="0">
                <a:solidFill>
                  <a:srgbClr val="5D94C1"/>
                </a:solidFill>
                <a:uFill>
                  <a:solidFill>
                    <a:srgbClr val="5D94C1"/>
                  </a:solidFill>
                </a:uFill>
                <a:hlinkClick r:id="rId3"/>
              </a:rPr>
              <a:t>https://www.hedgerhumor.com/a-tale-of-two-zooms/</a:t>
            </a:r>
            <a:r>
              <a:rPr lang="en-US" dirty="0"/>
              <a:t> </a:t>
            </a:r>
          </a:p>
        </p:txBody>
      </p:sp>
    </p:spTree>
    <p:extLst>
      <p:ext uri="{BB962C8B-B14F-4D97-AF65-F5344CB8AC3E}">
        <p14:creationId xmlns:p14="http://schemas.microsoft.com/office/powerpoint/2010/main" val="3088121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sz="1100">
                <a:solidFill>
                  <a:srgbClr val="674EA7"/>
                </a:solidFill>
              </a:defRPr>
            </a:pPr>
            <a:r>
              <a:rPr lang="en-US" dirty="0"/>
              <a:t>K20 Center. (n.d.). This PD will be a success if . . . Strategies. https://learn.k20center.ou.edu/strategy/122</a:t>
            </a:r>
          </a:p>
          <a:p>
            <a:pPr marL="0" indent="0">
              <a:buFont typeface="Arial" panose="020B0604020202020204" pitchFamily="34" charset="0"/>
              <a:buNone/>
              <a:defRPr sz="1100">
                <a:solidFill>
                  <a:srgbClr val="674EA7"/>
                </a:solidFill>
              </a:defRPr>
            </a:pPr>
            <a:endParaRPr lang="en-US" dirty="0"/>
          </a:p>
          <a:p>
            <a:pPr marL="171450" indent="-171450">
              <a:buFont typeface="Arial" panose="020B0604020202020204" pitchFamily="34" charset="0"/>
              <a:buChar char="•"/>
              <a:defRPr sz="1100">
                <a:solidFill>
                  <a:srgbClr val="674EA7"/>
                </a:solidFill>
              </a:defRPr>
            </a:pPr>
            <a:r>
              <a:rPr lang="en-US" dirty="0"/>
              <a:t>Student discussion is critical to the ELA classroom. We want to identify which strategies foster the most effective environment for discussion.   </a:t>
            </a:r>
          </a:p>
          <a:p>
            <a:pPr marL="171450" indent="-171450">
              <a:spcBef>
                <a:spcPts val="1000"/>
              </a:spcBef>
              <a:buFont typeface="Arial" panose="020B0604020202020204" pitchFamily="34" charset="0"/>
              <a:buChar char="•"/>
              <a:defRPr sz="1100">
                <a:solidFill>
                  <a:srgbClr val="674EA7"/>
                </a:solidFill>
              </a:defRPr>
            </a:pPr>
            <a:r>
              <a:rPr lang="en-US" dirty="0"/>
              <a:t>Reflect on this strategy card: </a:t>
            </a:r>
            <a:r>
              <a:rPr lang="en-US" i="1" dirty="0"/>
              <a:t>This PD will be a success if…  </a:t>
            </a:r>
          </a:p>
          <a:p>
            <a:pPr marL="171450" indent="-171450">
              <a:spcBef>
                <a:spcPts val="1000"/>
              </a:spcBef>
              <a:buFont typeface="Arial" panose="020B0604020202020204" pitchFamily="34" charset="0"/>
              <a:buChar char="•"/>
              <a:defRPr sz="1100">
                <a:solidFill>
                  <a:srgbClr val="674EA7"/>
                </a:solidFill>
              </a:defRPr>
            </a:pPr>
            <a:r>
              <a:rPr lang="en-US" dirty="0"/>
              <a:t>Tell us what will make this session successful for you. </a:t>
            </a:r>
          </a:p>
          <a:p>
            <a:pPr marL="171450" indent="-171450">
              <a:spcBef>
                <a:spcPts val="1000"/>
              </a:spcBef>
              <a:buFont typeface="Arial" panose="020B0604020202020204" pitchFamily="34" charset="0"/>
              <a:buChar char="•"/>
              <a:defRPr sz="1100">
                <a:solidFill>
                  <a:srgbClr val="674EA7"/>
                </a:solidFill>
              </a:defRPr>
            </a:pPr>
            <a:r>
              <a:rPr lang="en-US" dirty="0"/>
              <a:t>Check out the new </a:t>
            </a:r>
            <a:r>
              <a:rPr lang="en-US" u="sng" dirty="0">
                <a:solidFill>
                  <a:srgbClr val="5D94C1"/>
                </a:solidFill>
                <a:uFill>
                  <a:solidFill>
                    <a:srgbClr val="5D94C1"/>
                  </a:solidFill>
                </a:uFill>
                <a:hlinkClick r:id="rId3"/>
              </a:rPr>
              <a:t>LEARN</a:t>
            </a:r>
            <a:r>
              <a:rPr lang="en-US" dirty="0"/>
              <a:t> website for additional strategies and lessons. </a:t>
            </a:r>
          </a:p>
        </p:txBody>
      </p:sp>
    </p:spTree>
    <p:extLst>
      <p:ext uri="{BB962C8B-B14F-4D97-AF65-F5344CB8AC3E}">
        <p14:creationId xmlns:p14="http://schemas.microsoft.com/office/powerpoint/2010/main" val="580393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dirty="0"/>
              <a:t>During this session, we will be showing four strategies you can use in your classrooms that can be used in both synchronous (or face to face) and asynchronous settings that can help to enhance substantive student conversations.</a:t>
            </a:r>
          </a:p>
          <a:p>
            <a:endParaRPr lang="en-US" dirty="0"/>
          </a:p>
        </p:txBody>
      </p:sp>
    </p:spTree>
    <p:extLst>
      <p:ext uri="{BB962C8B-B14F-4D97-AF65-F5344CB8AC3E}">
        <p14:creationId xmlns:p14="http://schemas.microsoft.com/office/powerpoint/2010/main" val="1042552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5000"/>
              </a:lnSpc>
              <a:buFont typeface="Arial" panose="020B0604020202020204" pitchFamily="34" charset="0"/>
              <a:buChar char="•"/>
              <a:defRPr sz="1100">
                <a:solidFill>
                  <a:srgbClr val="674EA7"/>
                </a:solidFill>
              </a:defRPr>
            </a:pPr>
            <a:r>
              <a:rPr lang="en-US" dirty="0"/>
              <a:t>Remember that while our students are digital natives, they are digital consumers and not digital creators in the educational sense.  </a:t>
            </a:r>
          </a:p>
          <a:p>
            <a:pPr marL="171450" indent="-171450">
              <a:lnSpc>
                <a:spcPct val="115000"/>
              </a:lnSpc>
              <a:buFont typeface="Arial" panose="020B0604020202020204" pitchFamily="34" charset="0"/>
              <a:buChar char="•"/>
              <a:defRPr sz="1100">
                <a:solidFill>
                  <a:srgbClr val="674EA7"/>
                </a:solidFill>
              </a:defRPr>
            </a:pPr>
            <a:r>
              <a:rPr lang="en-US" dirty="0"/>
              <a:t>Students often struggle with tech tools we ask them to use academically.  </a:t>
            </a:r>
          </a:p>
          <a:p>
            <a:pPr marL="171450" indent="-171450">
              <a:lnSpc>
                <a:spcPct val="115000"/>
              </a:lnSpc>
              <a:spcBef>
                <a:spcPts val="1000"/>
              </a:spcBef>
              <a:buFont typeface="Arial" panose="020B0604020202020204" pitchFamily="34" charset="0"/>
              <a:buChar char="•"/>
              <a:defRPr sz="1100">
                <a:solidFill>
                  <a:srgbClr val="674EA7"/>
                </a:solidFill>
              </a:defRPr>
            </a:pPr>
            <a:r>
              <a:rPr lang="en-US" dirty="0"/>
              <a:t>To help with the cognitive load, which can be three times higher than a discussion setting, consider introducing the tech tool in a fun setting first before having students use it to showcase or practice an academic skill or through discussion.  </a:t>
            </a:r>
          </a:p>
          <a:p>
            <a:pPr marL="171450" indent="-171450">
              <a:lnSpc>
                <a:spcPct val="115000"/>
              </a:lnSpc>
              <a:spcBef>
                <a:spcPts val="1000"/>
              </a:spcBef>
              <a:buFont typeface="Arial" panose="020B0604020202020204" pitchFamily="34" charset="0"/>
              <a:buChar char="•"/>
              <a:defRPr sz="1100">
                <a:solidFill>
                  <a:srgbClr val="674EA7"/>
                </a:solidFill>
              </a:defRPr>
            </a:pPr>
            <a:r>
              <a:rPr lang="en-US" dirty="0"/>
              <a:t>Have students make a Flipgrid just introducing themselves or use Padlet to persuade their parents that they need new </a:t>
            </a:r>
            <a:r>
              <a:rPr lang="en-US" dirty="0" err="1"/>
              <a:t>airpods</a:t>
            </a:r>
            <a:r>
              <a:rPr lang="en-US" dirty="0"/>
              <a:t>. </a:t>
            </a:r>
          </a:p>
        </p:txBody>
      </p:sp>
    </p:spTree>
    <p:extLst>
      <p:ext uri="{BB962C8B-B14F-4D97-AF65-F5344CB8AC3E}">
        <p14:creationId xmlns:p14="http://schemas.microsoft.com/office/powerpoint/2010/main" val="178766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sz="1100">
                <a:solidFill>
                  <a:srgbClr val="674EA7"/>
                </a:solidFill>
              </a:defRPr>
            </a:pPr>
            <a:r>
              <a:rPr lang="en-US" dirty="0"/>
              <a:t>This video provides insight into the usefulness of some of the strategies we believe help generate classroom discussion. </a:t>
            </a:r>
          </a:p>
          <a:p>
            <a:pPr marL="171450" indent="-171450">
              <a:buFont typeface="Arial" panose="020B0604020202020204" pitchFamily="34" charset="0"/>
              <a:buChar char="•"/>
              <a:defRPr sz="1100">
                <a:solidFill>
                  <a:srgbClr val="674EA7"/>
                </a:solidFill>
              </a:defRPr>
            </a:pPr>
            <a:r>
              <a:rPr lang="en-US" dirty="0"/>
              <a:t>Watch this video, and as you watch, think about what the big takeaway is.</a:t>
            </a:r>
            <a:r>
              <a:rPr lang="en-US" dirty="0">
                <a:solidFill>
                  <a:srgbClr val="000000"/>
                </a:solidFill>
              </a:rPr>
              <a:t>  </a:t>
            </a:r>
          </a:p>
          <a:p>
            <a:pPr marL="0" indent="0">
              <a:spcBef>
                <a:spcPts val="1000"/>
              </a:spcBef>
              <a:buFont typeface="Arial" panose="020B0604020202020204" pitchFamily="34" charset="0"/>
              <a:buNone/>
              <a:defRPr sz="1100"/>
            </a:pPr>
            <a:endParaRPr lang="en-US" dirty="0"/>
          </a:p>
          <a:p>
            <a:pPr marL="0" indent="0">
              <a:spcBef>
                <a:spcPts val="1000"/>
              </a:spcBef>
              <a:buFont typeface="Arial" panose="020B0604020202020204" pitchFamily="34" charset="0"/>
              <a:buNone/>
              <a:defRPr sz="1100"/>
            </a:pPr>
            <a:r>
              <a:rPr lang="en-US" dirty="0"/>
              <a:t>Video: Robins, S. (2015, July 10). </a:t>
            </a:r>
            <a:r>
              <a:rPr lang="en-US" i="0" dirty="0"/>
              <a:t>Teacherless online classroom - Discussion bored (sic). </a:t>
            </a:r>
            <a:r>
              <a:rPr lang="en-US" dirty="0"/>
              <a:t>YouTube. </a:t>
            </a:r>
            <a:r>
              <a:rPr lang="en-US" u="sng" dirty="0">
                <a:solidFill>
                  <a:srgbClr val="5D94C1"/>
                </a:solidFill>
                <a:uFill>
                  <a:solidFill>
                    <a:srgbClr val="5D94C1"/>
                  </a:solidFill>
                </a:uFill>
                <a:hlinkClick r:id="rId3"/>
              </a:rPr>
              <a:t>https://www.youtube.com/watch?v=oqVTr8MZicQ&amp;feature=emb_title</a:t>
            </a:r>
            <a:r>
              <a:rPr lang="en-US" dirty="0"/>
              <a:t> </a:t>
            </a:r>
          </a:p>
        </p:txBody>
      </p:sp>
    </p:spTree>
    <p:extLst>
      <p:ext uri="{BB962C8B-B14F-4D97-AF65-F5344CB8AC3E}">
        <p14:creationId xmlns:p14="http://schemas.microsoft.com/office/powerpoint/2010/main" val="1548803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sz="1100">
                <a:solidFill>
                  <a:srgbClr val="CC0000"/>
                </a:solidFill>
              </a:defRPr>
            </a:pPr>
            <a:r>
              <a:rPr lang="en-US" dirty="0"/>
              <a:t>Four effective strategies for sparking lively and effective classroom discussion include the following:</a:t>
            </a:r>
          </a:p>
          <a:p>
            <a:pPr marL="171450" lvl="4" indent="-171450" algn="l">
              <a:buFont typeface="Arial" panose="020B0604020202020204" pitchFamily="34" charset="0"/>
              <a:buChar char="•"/>
              <a:defRPr sz="1100">
                <a:solidFill>
                  <a:srgbClr val="CC0000"/>
                </a:solidFill>
              </a:defRPr>
            </a:pPr>
            <a:r>
              <a:rPr lang="en-US" dirty="0"/>
              <a:t>Collaborative Word Clouds</a:t>
            </a:r>
          </a:p>
          <a:p>
            <a:pPr marL="171450" lvl="4" indent="-171450" algn="l">
              <a:buFont typeface="Arial" panose="020B0604020202020204" pitchFamily="34" charset="0"/>
              <a:buChar char="•"/>
              <a:defRPr sz="1100">
                <a:solidFill>
                  <a:srgbClr val="CC0000"/>
                </a:solidFill>
              </a:defRPr>
            </a:pPr>
            <a:r>
              <a:rPr lang="en-US" dirty="0"/>
              <a:t>Chalk Talk</a:t>
            </a:r>
          </a:p>
          <a:p>
            <a:pPr marL="171450" lvl="2" indent="-171450" algn="l">
              <a:buFont typeface="Arial" panose="020B0604020202020204" pitchFamily="34" charset="0"/>
              <a:buChar char="•"/>
              <a:defRPr sz="1100">
                <a:solidFill>
                  <a:srgbClr val="CC0000"/>
                </a:solidFill>
              </a:defRPr>
            </a:pPr>
            <a:r>
              <a:rPr lang="en-US" dirty="0"/>
              <a:t>I Think/We Think</a:t>
            </a:r>
          </a:p>
          <a:p>
            <a:pPr marL="171450" lvl="2" indent="-171450" algn="l">
              <a:buFont typeface="Arial" panose="020B0604020202020204" pitchFamily="34" charset="0"/>
              <a:buChar char="•"/>
              <a:defRPr sz="1100">
                <a:solidFill>
                  <a:srgbClr val="CC0000"/>
                </a:solidFill>
              </a:defRPr>
            </a:pPr>
            <a:r>
              <a:rPr lang="en-US" dirty="0"/>
              <a:t>First Turn/Last Turn</a:t>
            </a:r>
          </a:p>
          <a:p>
            <a:pPr marL="171450" indent="-171450">
              <a:spcBef>
                <a:spcPts val="1000"/>
              </a:spcBef>
              <a:buFont typeface="Arial" panose="020B0604020202020204" pitchFamily="34" charset="0"/>
              <a:buChar char="•"/>
              <a:defRPr sz="1100"/>
            </a:pPr>
            <a:endParaRPr lang="en-US" dirty="0">
              <a:solidFill>
                <a:srgbClr val="674EA7"/>
              </a:solidFill>
            </a:endParaRPr>
          </a:p>
          <a:p>
            <a:pPr marL="0" indent="0">
              <a:spcBef>
                <a:spcPts val="1000"/>
              </a:spcBef>
              <a:buFont typeface="Arial" panose="020B0604020202020204" pitchFamily="34" charset="0"/>
              <a:buNone/>
              <a:defRPr sz="1100"/>
            </a:pPr>
            <a:r>
              <a:rPr lang="en-US" dirty="0">
                <a:solidFill>
                  <a:srgbClr val="674EA7"/>
                </a:solidFill>
              </a:rPr>
              <a:t>Each of these strategies can work in face-to-face environments, but the focus of this presentation is how best to use these in the online classrooms and platforms. </a:t>
            </a:r>
          </a:p>
          <a:p>
            <a:pPr marL="171450" indent="-171450">
              <a:spcBef>
                <a:spcPts val="1000"/>
              </a:spcBef>
              <a:buFont typeface="Arial" panose="020B0604020202020204" pitchFamily="34" charset="0"/>
              <a:buChar char="•"/>
              <a:defRPr sz="1100">
                <a:solidFill>
                  <a:srgbClr val="674EA7"/>
                </a:solidFill>
              </a:defRPr>
            </a:pPr>
            <a:r>
              <a:rPr lang="en-US" dirty="0"/>
              <a:t>Use your Note Catcher to jot down ideas or thoughts as we go. </a:t>
            </a:r>
          </a:p>
          <a:p>
            <a:pPr marL="171450" indent="-171450">
              <a:spcBef>
                <a:spcPts val="1000"/>
              </a:spcBef>
              <a:buFont typeface="Arial" panose="020B0604020202020204" pitchFamily="34" charset="0"/>
              <a:buChar char="•"/>
              <a:defRPr sz="1100">
                <a:solidFill>
                  <a:srgbClr val="CC0000"/>
                </a:solidFill>
              </a:defRPr>
            </a:pPr>
            <a:r>
              <a:rPr lang="en-US" dirty="0"/>
              <a:t>Share your questions and thoughts with the group as we progress through each strategy. </a:t>
            </a:r>
          </a:p>
        </p:txBody>
      </p:sp>
    </p:spTree>
    <p:extLst>
      <p:ext uri="{BB962C8B-B14F-4D97-AF65-F5344CB8AC3E}">
        <p14:creationId xmlns:p14="http://schemas.microsoft.com/office/powerpoint/2010/main" val="1234605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sz="1100">
                <a:solidFill>
                  <a:srgbClr val="674EA7"/>
                </a:solidFill>
              </a:defRPr>
            </a:pPr>
            <a:r>
              <a:rPr lang="en-US" dirty="0"/>
              <a:t>The first strategy is Collaborative Word Clouds. </a:t>
            </a:r>
          </a:p>
          <a:p>
            <a:pPr marL="171450" indent="-171450">
              <a:buFont typeface="Arial" panose="020B0604020202020204" pitchFamily="34" charset="0"/>
              <a:buChar char="•"/>
              <a:defRPr sz="1100">
                <a:solidFill>
                  <a:srgbClr val="674EA7"/>
                </a:solidFill>
              </a:defRPr>
            </a:pPr>
            <a:r>
              <a:rPr lang="en-US" dirty="0"/>
              <a:t>Review instructions for using Collaborative Word Clouds in a digital classroom. </a:t>
            </a:r>
          </a:p>
          <a:p>
            <a:pPr marL="171450" indent="-171450">
              <a:spcBef>
                <a:spcPts val="1000"/>
              </a:spcBef>
              <a:buFont typeface="Arial" panose="020B0604020202020204" pitchFamily="34" charset="0"/>
              <a:buChar char="•"/>
              <a:defRPr sz="1100">
                <a:solidFill>
                  <a:srgbClr val="CC0000"/>
                </a:solidFill>
              </a:defRPr>
            </a:pPr>
            <a:r>
              <a:rPr lang="en-US" dirty="0"/>
              <a:t>Determine ahead of time how you want to use word clouds as a discussion strategy: summary; explain; elaborate.  </a:t>
            </a:r>
          </a:p>
          <a:p>
            <a:pPr marL="171450" indent="-171450">
              <a:spcBef>
                <a:spcPts val="1000"/>
              </a:spcBef>
              <a:buFont typeface="Arial" panose="020B0604020202020204" pitchFamily="34" charset="0"/>
              <a:buChar char="•"/>
              <a:defRPr sz="1100">
                <a:solidFill>
                  <a:srgbClr val="674EA7"/>
                </a:solidFill>
              </a:defRPr>
            </a:pPr>
            <a:r>
              <a:rPr lang="en-US" dirty="0"/>
              <a:t>There are a variety of generators to create word clouds: </a:t>
            </a:r>
            <a:r>
              <a:rPr lang="en-US" dirty="0" err="1"/>
              <a:t>Mentimeter</a:t>
            </a:r>
            <a:r>
              <a:rPr lang="en-US" dirty="0"/>
              <a:t>, </a:t>
            </a:r>
            <a:r>
              <a:rPr lang="en-US" dirty="0" err="1"/>
              <a:t>AnswerGarden</a:t>
            </a:r>
            <a:r>
              <a:rPr lang="en-US" dirty="0"/>
              <a:t>, Wordle, Nearpod, and others available online.  </a:t>
            </a:r>
          </a:p>
          <a:p>
            <a:pPr marL="171450" indent="-171450">
              <a:spcBef>
                <a:spcPts val="1000"/>
              </a:spcBef>
              <a:buFont typeface="Arial" panose="020B0604020202020204" pitchFamily="34" charset="0"/>
              <a:buChar char="•"/>
              <a:defRPr sz="1100">
                <a:solidFill>
                  <a:srgbClr val="CC0000"/>
                </a:solidFill>
              </a:defRPr>
            </a:pPr>
            <a:r>
              <a:rPr lang="en-US" dirty="0"/>
              <a:t>Have students share their words to the generator to create the word cloud.   </a:t>
            </a:r>
          </a:p>
          <a:p>
            <a:pPr marL="171450" indent="-171450">
              <a:spcBef>
                <a:spcPts val="1000"/>
              </a:spcBef>
              <a:buFont typeface="Arial" panose="020B0604020202020204" pitchFamily="34" charset="0"/>
              <a:buChar char="•"/>
              <a:defRPr sz="1100">
                <a:solidFill>
                  <a:srgbClr val="CC0000"/>
                </a:solidFill>
              </a:defRPr>
            </a:pPr>
            <a:r>
              <a:rPr lang="en-US" dirty="0"/>
              <a:t>Discuss the word clouds: guide students in analyzing what is there and what is not there.  </a:t>
            </a:r>
          </a:p>
          <a:p>
            <a:pPr marL="171450" indent="-171450">
              <a:spcBef>
                <a:spcPts val="1000"/>
              </a:spcBef>
              <a:buFont typeface="Arial" panose="020B0604020202020204" pitchFamily="34" charset="0"/>
              <a:buChar char="•"/>
              <a:defRPr sz="1100">
                <a:solidFill>
                  <a:srgbClr val="CC0000"/>
                </a:solidFill>
              </a:defRPr>
            </a:pPr>
            <a:r>
              <a:rPr lang="en-US" dirty="0"/>
              <a:t>Identify the takeaway from the word cloud.</a:t>
            </a:r>
          </a:p>
          <a:p>
            <a:pPr marL="171450" indent="-171450">
              <a:spcBef>
                <a:spcPts val="1000"/>
              </a:spcBef>
              <a:buFont typeface="Arial" panose="020B0604020202020204" pitchFamily="34" charset="0"/>
              <a:buChar char="•"/>
              <a:defRPr sz="1100">
                <a:solidFill>
                  <a:srgbClr val="CC0000"/>
                </a:solidFill>
              </a:defRPr>
            </a:pPr>
            <a:r>
              <a:rPr lang="en-US" dirty="0"/>
              <a:t>Guide students into reflecting and synthesizing what they have learned. </a:t>
            </a:r>
          </a:p>
        </p:txBody>
      </p:sp>
    </p:spTree>
    <p:extLst>
      <p:ext uri="{BB962C8B-B14F-4D97-AF65-F5344CB8AC3E}">
        <p14:creationId xmlns:p14="http://schemas.microsoft.com/office/powerpoint/2010/main" val="2578247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mailto:rodonnell@rocklinusd.org" TargetMode="Externa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1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4B20552E-7342-E84A-F371-1971A3F6C44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7" name="Google Shape;32;p8"/>
          <p:cNvSpPr txBox="1">
            <a:spLocks noGrp="1"/>
          </p:cNvSpPr>
          <p:nvPr>
            <p:ph type="title"/>
          </p:nvPr>
        </p:nvSpPr>
        <p:spPr>
          <a:xfrm>
            <a:off x="754050" y="4329575"/>
            <a:ext cx="7635900" cy="572700"/>
          </a:xfrm>
          <a:prstGeom prst="rect">
            <a:avLst/>
          </a:prstGeom>
          <a:noFill/>
          <a:ln>
            <a:noFill/>
          </a:ln>
        </p:spPr>
        <p:txBody>
          <a:bodyPr spcFirstLastPara="1" lIns="91425" tIns="91425" rIns="91425" bIns="91425" anchor="t">
            <a:normAutofit/>
          </a:bodyPr>
          <a:lstStyle>
            <a:lvl1pPr lvl="0" algn="ctr">
              <a:lnSpc>
                <a:spcPct val="150000"/>
              </a:lnSpc>
              <a:spcBef>
                <a:spcPts val="0"/>
              </a:spcBef>
              <a:spcAft>
                <a:spcPts val="0"/>
              </a:spcAft>
              <a:buClr>
                <a:srgbClr val="275781"/>
              </a:buClr>
              <a:buSzPts val="1800"/>
              <a:buFont typeface="Calibri"/>
              <a:buNone/>
              <a:defRPr sz="1800">
                <a:solidFill>
                  <a:srgbClr val="275781"/>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r>
              <a:rPr lang="en-US"/>
              <a:t>Click to edit Master title style</a:t>
            </a:r>
            <a:endParaRPr dirty="0"/>
          </a:p>
        </p:txBody>
      </p:sp>
    </p:spTree>
    <p:extLst>
      <p:ext uri="{BB962C8B-B14F-4D97-AF65-F5344CB8AC3E}">
        <p14:creationId xmlns:p14="http://schemas.microsoft.com/office/powerpoint/2010/main" val="2969048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Google Shape;29;p7" title="k20center-logo-variations_K20 - Bug Color.png">
            <a:extLst>
              <a:ext uri="{FF2B5EF4-FFF2-40B4-BE49-F238E27FC236}">
                <a16:creationId xmlns:a16="http://schemas.microsoft.com/office/drawing/2014/main" id="{AD6EEF45-89C6-035A-7767-7ED289963CD9}"/>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30238" y="274638"/>
            <a:ext cx="7886700" cy="993775"/>
          </a:xfrm>
        </p:spPr>
        <p:txBody>
          <a:bodyPr anchor="b"/>
          <a:lstStyle>
            <a:lvl1pPr>
              <a:defRPr>
                <a:solidFill>
                  <a:schemeClr val="accent3"/>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0238" y="1260475"/>
            <a:ext cx="3868737" cy="619125"/>
          </a:xfrm>
          <a:prstGeom prst="rect">
            <a:avLst/>
          </a:prstGeo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739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Google Shape;29;p7" title="k20center-logo-variations_K20 - Bug Color.png">
            <a:extLst>
              <a:ext uri="{FF2B5EF4-FFF2-40B4-BE49-F238E27FC236}">
                <a16:creationId xmlns:a16="http://schemas.microsoft.com/office/drawing/2014/main" id="{C972B790-E0EA-1D94-2E39-E91EBF32EFA9}"/>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Tree>
    <p:extLst>
      <p:ext uri="{BB962C8B-B14F-4D97-AF65-F5344CB8AC3E}">
        <p14:creationId xmlns:p14="http://schemas.microsoft.com/office/powerpoint/2010/main" val="15328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Quo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oogle Shape;13;p3" title="k20center-logo-variations_K20 Bug - White.png">
            <a:extLst>
              <a:ext uri="{FF2B5EF4-FFF2-40B4-BE49-F238E27FC236}">
                <a16:creationId xmlns:a16="http://schemas.microsoft.com/office/drawing/2014/main" id="{A98AC9D7-ABC9-ABD1-C36A-7174189F79D4}"/>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23888" y="559689"/>
            <a:ext cx="7886700" cy="2139950"/>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718689"/>
            <a:ext cx="7886700" cy="1125538"/>
          </a:xfrm>
          <a:prstGeom prst="rect">
            <a:avLst/>
          </a:prstGeom>
        </p:spPr>
        <p:txBody>
          <a:bodyPr>
            <a:normAutofit/>
          </a:bodyPr>
          <a:lstStyle>
            <a:lvl1pPr marL="0" indent="0">
              <a:buNone/>
              <a:defRPr sz="2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4002958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Blue Background">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120B5383-12EC-4263-1497-9698C0CF58F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4" name="Rectangle 3">
            <a:extLst>
              <a:ext uri="{FF2B5EF4-FFF2-40B4-BE49-F238E27FC236}">
                <a16:creationId xmlns:a16="http://schemas.microsoft.com/office/drawing/2014/main" id="{895F1D04-4812-04B5-3299-BCB12F584B19}"/>
              </a:ext>
            </a:extLst>
          </p:cNvPr>
          <p:cNvSpPr/>
          <p:nvPr/>
        </p:nvSpPr>
        <p:spPr>
          <a:xfrm>
            <a:off x="4572000" y="0"/>
            <a:ext cx="4572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5" name="Google Shape;13;p3" title="k20center-logo-variations_K20 Bug - White.png">
            <a:extLst>
              <a:ext uri="{FF2B5EF4-FFF2-40B4-BE49-F238E27FC236}">
                <a16:creationId xmlns:a16="http://schemas.microsoft.com/office/drawing/2014/main" id="{0201FEDF-1B17-4939-DD49-DF358C79259B}"/>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3" name="Content Placeholder 2"/>
          <p:cNvSpPr>
            <a:spLocks noGrp="1"/>
          </p:cNvSpPr>
          <p:nvPr>
            <p:ph sz="half" idx="1"/>
          </p:nvPr>
        </p:nvSpPr>
        <p:spPr>
          <a:xfrm>
            <a:off x="351496" y="521401"/>
            <a:ext cx="3867150" cy="410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7211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Red Background">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86F1E247-B682-7CCA-0967-E63908DD64C2}"/>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4" name="Rectangle 3">
            <a:extLst>
              <a:ext uri="{FF2B5EF4-FFF2-40B4-BE49-F238E27FC236}">
                <a16:creationId xmlns:a16="http://schemas.microsoft.com/office/drawing/2014/main" id="{D492F45D-B2D5-2BE4-2F75-6C684136B567}"/>
              </a:ext>
            </a:extLst>
          </p:cNvPr>
          <p:cNvSpPr/>
          <p:nvPr/>
        </p:nvSpPr>
        <p:spPr>
          <a:xfrm>
            <a:off x="4572000" y="0"/>
            <a:ext cx="4572000" cy="51435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5" name="Google Shape;13;p3" title="k20center-logo-variations_K20 Bug - White.png">
            <a:extLst>
              <a:ext uri="{FF2B5EF4-FFF2-40B4-BE49-F238E27FC236}">
                <a16:creationId xmlns:a16="http://schemas.microsoft.com/office/drawing/2014/main" id="{80D6DD3C-71EE-3C73-DDA5-5CEF6C3263A1}"/>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3" name="Content Placeholder 2"/>
          <p:cNvSpPr>
            <a:spLocks noGrp="1"/>
          </p:cNvSpPr>
          <p:nvPr>
            <p:ph sz="half" idx="1"/>
          </p:nvPr>
        </p:nvSpPr>
        <p:spPr>
          <a:xfrm>
            <a:off x="351496" y="521401"/>
            <a:ext cx="3867150" cy="410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3306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AF74F841-FC3F-3B0B-3269-2B1C811007C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Tree>
    <p:extLst>
      <p:ext uri="{BB962C8B-B14F-4D97-AF65-F5344CB8AC3E}">
        <p14:creationId xmlns:p14="http://schemas.microsoft.com/office/powerpoint/2010/main" val="142158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type="title">
  <p:cSld name="Cover">
    <p:bg>
      <p:bgPr>
        <a:blipFill dpi="0" rotWithShape="0">
          <a:blip r:embed="rId2"/>
          <a:srcRect/>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063379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SECTION_HEADER_1">
    <p:spTree>
      <p:nvGrpSpPr>
        <p:cNvPr id="1" name=""/>
        <p:cNvGrpSpPr/>
        <p:nvPr/>
      </p:nvGrpSpPr>
      <p:grpSpPr>
        <a:xfrm>
          <a:off x="0" y="0"/>
          <a:ext cx="0" cy="0"/>
          <a:chOff x="0" y="0"/>
          <a:chExt cx="0" cy="0"/>
        </a:xfrm>
      </p:grpSpPr>
      <p:pic>
        <p:nvPicPr>
          <p:cNvPr id="176" name="Google Shape;72;p19" descr="Google Shape;72;p19"/>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177" name="Google Shape;73;p19" descr="Google Shape;73;p19"/>
          <p:cNvPicPr>
            <a:picLocks noChangeAspect="1"/>
          </p:cNvPicPr>
          <p:nvPr/>
        </p:nvPicPr>
        <p:blipFill>
          <a:blip r:embed="rId3"/>
          <a:stretch>
            <a:fillRect/>
          </a:stretch>
        </p:blipFill>
        <p:spPr>
          <a:xfrm>
            <a:off x="188850" y="175350"/>
            <a:ext cx="8708674" cy="4792825"/>
          </a:xfrm>
          <a:prstGeom prst="rect">
            <a:avLst/>
          </a:prstGeom>
          <a:ln w="12700">
            <a:miter lim="400000"/>
          </a:ln>
        </p:spPr>
      </p:pic>
      <p:sp>
        <p:nvSpPr>
          <p:cNvPr id="178" name="Google Shape;74;p19"/>
          <p:cNvSpPr/>
          <p:nvPr/>
        </p:nvSpPr>
        <p:spPr>
          <a:xfrm>
            <a:off x="457750" y="739471"/>
            <a:ext cx="5985976" cy="121911"/>
          </a:xfrm>
          <a:custGeom>
            <a:avLst/>
            <a:gdLst/>
            <a:ahLst/>
            <a:cxnLst>
              <a:cxn ang="0">
                <a:pos x="wd2" y="hd2"/>
              </a:cxn>
              <a:cxn ang="5400000">
                <a:pos x="wd2" y="hd2"/>
              </a:cxn>
              <a:cxn ang="10800000">
                <a:pos x="wd2" y="hd2"/>
              </a:cxn>
              <a:cxn ang="16200000">
                <a:pos x="wd2" y="hd2"/>
              </a:cxn>
            </a:cxnLst>
            <a:rect l="0" t="0" r="r" b="b"/>
            <a:pathLst>
              <a:path w="21600" h="14668" extrusionOk="0">
                <a:moveTo>
                  <a:pt x="0" y="12441"/>
                </a:moveTo>
                <a:cubicBezTo>
                  <a:pt x="3824" y="1357"/>
                  <a:pt x="7700" y="-360"/>
                  <a:pt x="11515" y="13765"/>
                </a:cubicBezTo>
                <a:cubicBezTo>
                  <a:pt x="12559" y="17633"/>
                  <a:pt x="13611" y="8128"/>
                  <a:pt x="14651" y="3174"/>
                </a:cubicBezTo>
                <a:cubicBezTo>
                  <a:pt x="15778" y="-2192"/>
                  <a:pt x="16928" y="3174"/>
                  <a:pt x="18066" y="3174"/>
                </a:cubicBezTo>
                <a:cubicBezTo>
                  <a:pt x="19019" y="3174"/>
                  <a:pt x="19996" y="-3967"/>
                  <a:pt x="20925" y="3174"/>
                </a:cubicBezTo>
                <a:cubicBezTo>
                  <a:pt x="21153" y="4930"/>
                  <a:pt x="21365" y="9794"/>
                  <a:pt x="21600" y="9794"/>
                </a:cubicBezTo>
              </a:path>
            </a:pathLst>
          </a:custGeom>
          <a:ln w="38100">
            <a:solidFill>
              <a:srgbClr val="FFFFFF"/>
            </a:solidFill>
          </a:ln>
        </p:spPr>
        <p:txBody>
          <a:bodyPr lIns="0" tIns="0" rIns="0" bIns="0"/>
          <a:lstStyle/>
          <a:p>
            <a:endParaRPr/>
          </a:p>
        </p:txBody>
      </p:sp>
      <p:sp>
        <p:nvSpPr>
          <p:cNvPr id="179" name="Title Text"/>
          <p:cNvSpPr txBox="1">
            <a:spLocks noGrp="1"/>
          </p:cNvSpPr>
          <p:nvPr>
            <p:ph type="title"/>
          </p:nvPr>
        </p:nvSpPr>
        <p:spPr>
          <a:xfrm>
            <a:off x="188850" y="175350"/>
            <a:ext cx="6255000" cy="592801"/>
          </a:xfrm>
          <a:prstGeom prst="rect">
            <a:avLst/>
          </a:prstGeom>
          <a:effectLst>
            <a:outerShdw blurRad="63500" dist="19050" dir="5400000" rotWithShape="0">
              <a:srgbClr val="000000">
                <a:alpha val="50000"/>
              </a:srgbClr>
            </a:outerShdw>
          </a:effectLst>
        </p:spPr>
        <p:txBody>
          <a:bodyPr anchor="ctr">
            <a:normAutofit/>
          </a:bodyPr>
          <a:lstStyle>
            <a:lvl1pPr algn="ctr">
              <a:defRPr>
                <a:solidFill>
                  <a:srgbClr val="FFFFFF"/>
                </a:solidFill>
                <a:latin typeface="Caveat Brush"/>
                <a:ea typeface="Caveat Brush"/>
                <a:cs typeface="Caveat Brush"/>
                <a:sym typeface="Caveat Brush"/>
              </a:defRPr>
            </a:lvl1pPr>
          </a:lstStyle>
          <a:p>
            <a:r>
              <a:t>Title Text</a:t>
            </a:r>
          </a:p>
        </p:txBody>
      </p:sp>
      <p:pic>
        <p:nvPicPr>
          <p:cNvPr id="180" name="Google Shape;77;p19" descr="Google Shape;77;p19"/>
          <p:cNvPicPr>
            <a:picLocks noChangeAspect="1"/>
          </p:cNvPicPr>
          <p:nvPr/>
        </p:nvPicPr>
        <p:blipFill>
          <a:blip r:embed="rId4"/>
          <a:stretch>
            <a:fillRect/>
          </a:stretch>
        </p:blipFill>
        <p:spPr>
          <a:xfrm rot="12714627">
            <a:off x="6052885" y="-113893"/>
            <a:ext cx="1716382" cy="1286737"/>
          </a:xfrm>
          <a:prstGeom prst="rect">
            <a:avLst/>
          </a:prstGeom>
          <a:ln w="12700">
            <a:miter lim="400000"/>
          </a:ln>
        </p:spPr>
      </p:pic>
      <p:sp>
        <p:nvSpPr>
          <p:cNvPr id="181" name="Google Shape;78;p19">
            <a:hlinkClick r:id="rId5"/>
          </p:cNvPr>
          <p:cNvSpPr txBox="1"/>
          <p:nvPr/>
        </p:nvSpPr>
        <p:spPr>
          <a:xfrm>
            <a:off x="6132924" y="4627424"/>
            <a:ext cx="2597401" cy="38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a:solidFill>
                  <a:srgbClr val="FFFFFF"/>
                </a:solidFill>
              </a:defRPr>
            </a:lvl1pPr>
          </a:lstStyle>
          <a:p>
            <a:r>
              <a:t>rodonnell@rocklinusd.org</a:t>
            </a:r>
          </a:p>
        </p:txBody>
      </p:sp>
      <p:sp>
        <p:nvSpPr>
          <p:cNvPr id="182" name="Body Level One…"/>
          <p:cNvSpPr txBox="1">
            <a:spLocks noGrp="1"/>
          </p:cNvSpPr>
          <p:nvPr>
            <p:ph type="body" sz="quarter" idx="1"/>
          </p:nvPr>
        </p:nvSpPr>
        <p:spPr>
          <a:xfrm>
            <a:off x="397875" y="1978412"/>
            <a:ext cx="2535601" cy="2649001"/>
          </a:xfrm>
          <a:prstGeom prst="rect">
            <a:avLst/>
          </a:prstGeom>
        </p:spPr>
        <p:txBody>
          <a:bodyPr>
            <a:normAutofit/>
          </a:bodyPr>
          <a:lstStyle>
            <a:lvl1pPr>
              <a:buFont typeface="Impact"/>
              <a:defRPr>
                <a:latin typeface="Impact"/>
                <a:ea typeface="Impact"/>
                <a:cs typeface="Impact"/>
                <a:sym typeface="Impact"/>
              </a:defRPr>
            </a:lvl1pPr>
            <a:lvl2pPr>
              <a:buFont typeface="Impact"/>
              <a:defRPr>
                <a:latin typeface="Impact"/>
                <a:ea typeface="Impact"/>
                <a:cs typeface="Impact"/>
                <a:sym typeface="Impact"/>
              </a:defRPr>
            </a:lvl2pPr>
            <a:lvl3pPr>
              <a:buFont typeface="Impact"/>
              <a:defRPr>
                <a:latin typeface="Impact"/>
                <a:ea typeface="Impact"/>
                <a:cs typeface="Impact"/>
                <a:sym typeface="Impact"/>
              </a:defRPr>
            </a:lvl3pPr>
            <a:lvl4pPr>
              <a:buFont typeface="Impact"/>
              <a:defRPr>
                <a:latin typeface="Impact"/>
                <a:ea typeface="Impact"/>
                <a:cs typeface="Impact"/>
                <a:sym typeface="Impact"/>
              </a:defRPr>
            </a:lvl4pPr>
            <a:lvl5pPr>
              <a:buFont typeface="Impact"/>
              <a:defRPr>
                <a:latin typeface="Impact"/>
                <a:ea typeface="Impact"/>
                <a:cs typeface="Impact"/>
                <a:sym typeface="Impact"/>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8472458" y="4669900"/>
            <a:ext cx="393318" cy="380234"/>
          </a:xfrm>
          <a:prstGeom prst="rect">
            <a:avLst/>
          </a:prstGeom>
        </p:spPr>
        <p:txBody>
          <a:bodyPr lIns="91424" tIns="91424" rIns="91424" bIns="91424"/>
          <a:lstStyle>
            <a:lvl1pPr algn="l">
              <a:defRPr sz="1400"/>
            </a:lvl1pPr>
          </a:lstStyle>
          <a:p>
            <a:fld id="{86CB4B4D-7CA3-9044-876B-883B54F8677D}" type="slidenum">
              <a:t>‹#›</a:t>
            </a:fld>
            <a:endParaRPr/>
          </a:p>
        </p:txBody>
      </p:sp>
    </p:spTree>
    <p:extLst>
      <p:ext uri="{BB962C8B-B14F-4D97-AF65-F5344CB8AC3E}">
        <p14:creationId xmlns:p14="http://schemas.microsoft.com/office/powerpoint/2010/main" val="22225814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53" name="Google Shape;27;p6" descr="Google Shape;27;p6"/>
          <p:cNvPicPr>
            <a:picLocks noChangeAspect="1"/>
          </p:cNvPicPr>
          <p:nvPr/>
        </p:nvPicPr>
        <p:blipFill>
          <a:blip r:embed="rId2"/>
          <a:stretch>
            <a:fillRect/>
          </a:stretch>
        </p:blipFill>
        <p:spPr>
          <a:xfrm>
            <a:off x="7927847" y="3943350"/>
            <a:ext cx="914401" cy="914400"/>
          </a:xfrm>
          <a:prstGeom prst="rect">
            <a:avLst/>
          </a:prstGeom>
          <a:ln w="12700">
            <a:miter lim="400000"/>
          </a:ln>
        </p:spPr>
      </p:pic>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91830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oogle Shape;13;p3" title="k20center-logo-variations_K20 Bug - White.png">
            <a:extLst>
              <a:ext uri="{FF2B5EF4-FFF2-40B4-BE49-F238E27FC236}">
                <a16:creationId xmlns:a16="http://schemas.microsoft.com/office/drawing/2014/main" id="{07A283A7-4BAE-5607-F552-FF9DE8E501F0}"/>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623888" y="2807732"/>
            <a:ext cx="7885113" cy="1397000"/>
          </a:xfrm>
          <a:prstGeom prst="rect">
            <a:avLst/>
          </a:prstGeom>
        </p:spPr>
        <p:txBody>
          <a:bodyPr/>
          <a:lstStyle>
            <a:lvl1pPr marL="0" indent="0">
              <a:buClr>
                <a:schemeClr val="bg1"/>
              </a:buClr>
              <a:buNone/>
              <a:defRPr>
                <a:solidFill>
                  <a:schemeClr val="bg1"/>
                </a:solidFill>
              </a:defRPr>
            </a:lvl1pPr>
            <a:lvl2pPr marL="365760" indent="0">
              <a:buClr>
                <a:schemeClr val="bg1"/>
              </a:buClr>
              <a:buNone/>
              <a:defRPr>
                <a:solidFill>
                  <a:schemeClr val="bg1"/>
                </a:solidFill>
              </a:defRPr>
            </a:lvl2pPr>
            <a:lvl3pPr marL="822960" indent="0">
              <a:buClr>
                <a:schemeClr val="bg1"/>
              </a:buClr>
              <a:buNone/>
              <a:defRPr>
                <a:solidFill>
                  <a:schemeClr val="bg1"/>
                </a:solidFill>
              </a:defRPr>
            </a:lvl3pPr>
            <a:lvl4pPr marL="1371600" indent="0">
              <a:buClr>
                <a:schemeClr val="bg1"/>
              </a:buClr>
              <a:buNone/>
              <a:defRPr>
                <a:solidFill>
                  <a:schemeClr val="bg1"/>
                </a:solidFill>
              </a:defRPr>
            </a:lvl4pPr>
            <a:lvl5pPr marL="1828800" indent="0">
              <a:buClr>
                <a:schemeClr val="bg1"/>
              </a:buCl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3245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With Cover Imag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oogle Shape;13;p3" title="k20center-logo-variations_K20 Bug - White.png">
            <a:extLst>
              <a:ext uri="{FF2B5EF4-FFF2-40B4-BE49-F238E27FC236}">
                <a16:creationId xmlns:a16="http://schemas.microsoft.com/office/drawing/2014/main" id="{07A283A7-4BAE-5607-F552-FF9DE8E501F0}"/>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3569666" y="559689"/>
            <a:ext cx="4940921" cy="2139950"/>
          </a:xfrm>
        </p:spPr>
        <p:txBody>
          <a:bodyPr anchor="b">
            <a:normAutofit/>
          </a:bodyPr>
          <a:lstStyle>
            <a:lvl1pPr>
              <a:lnSpc>
                <a:spcPct val="100000"/>
              </a:lnSpc>
              <a:defRPr sz="5000">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3569073" y="2807732"/>
            <a:ext cx="4939927" cy="1397000"/>
          </a:xfrm>
          <a:prstGeom prst="rect">
            <a:avLst/>
          </a:prstGeom>
        </p:spPr>
        <p:txBody>
          <a:bodyPr/>
          <a:lstStyle>
            <a:lvl1pPr marL="0" indent="0">
              <a:lnSpc>
                <a:spcPct val="100000"/>
              </a:lnSpc>
              <a:buClr>
                <a:schemeClr val="bg1"/>
              </a:buClr>
              <a:buNone/>
              <a:defRPr>
                <a:solidFill>
                  <a:schemeClr val="bg1"/>
                </a:solidFill>
              </a:defRPr>
            </a:lvl1pPr>
            <a:lvl2pPr marL="365760" indent="0">
              <a:buClr>
                <a:schemeClr val="bg1"/>
              </a:buClr>
              <a:buNone/>
              <a:defRPr>
                <a:solidFill>
                  <a:schemeClr val="bg1"/>
                </a:solidFill>
              </a:defRPr>
            </a:lvl2pPr>
            <a:lvl3pPr marL="822960" indent="0">
              <a:buClr>
                <a:schemeClr val="bg1"/>
              </a:buClr>
              <a:buNone/>
              <a:defRPr>
                <a:solidFill>
                  <a:schemeClr val="bg1"/>
                </a:solidFill>
              </a:defRPr>
            </a:lvl3pPr>
            <a:lvl4pPr marL="1371600" indent="0">
              <a:buClr>
                <a:schemeClr val="bg1"/>
              </a:buClr>
              <a:buNone/>
              <a:defRPr>
                <a:solidFill>
                  <a:schemeClr val="bg1"/>
                </a:solidFill>
              </a:defRPr>
            </a:lvl4pPr>
            <a:lvl5pPr marL="1828800" indent="0">
              <a:buClr>
                <a:schemeClr val="bg1"/>
              </a:buCl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044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ssential Question(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oogle Shape;13;p3" title="k20center-logo-variations_K20 Bug - White.png">
            <a:extLst>
              <a:ext uri="{FF2B5EF4-FFF2-40B4-BE49-F238E27FC236}">
                <a16:creationId xmlns:a16="http://schemas.microsoft.com/office/drawing/2014/main" id="{5D844917-401A-C607-900F-8340B4453A33}"/>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4"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5" name="Text Placeholder 8"/>
          <p:cNvSpPr>
            <a:spLocks noGrp="1"/>
          </p:cNvSpPr>
          <p:nvPr>
            <p:ph type="body" sz="quarter" idx="10"/>
          </p:nvPr>
        </p:nvSpPr>
        <p:spPr>
          <a:xfrm>
            <a:off x="623888" y="2807732"/>
            <a:ext cx="7885113" cy="1397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175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oogle Shape;13;p3" title="k20center-logo-variations_K20 Bug - White.png">
            <a:extLst>
              <a:ext uri="{FF2B5EF4-FFF2-40B4-BE49-F238E27FC236}">
                <a16:creationId xmlns:a16="http://schemas.microsoft.com/office/drawing/2014/main" id="{2190A501-5ACD-F178-69EF-6D3C6116E867}"/>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4"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5" name="Text Placeholder 8"/>
          <p:cNvSpPr>
            <a:spLocks noGrp="1"/>
          </p:cNvSpPr>
          <p:nvPr>
            <p:ph type="body" sz="quarter" idx="10"/>
          </p:nvPr>
        </p:nvSpPr>
        <p:spPr>
          <a:xfrm>
            <a:off x="623888" y="2807732"/>
            <a:ext cx="7885113" cy="1397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142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pic>
        <p:nvPicPr>
          <p:cNvPr id="3" name="Google Shape;29;p7" title="k20center-logo-variations_K20 - Bug Color.png">
            <a:extLst>
              <a:ext uri="{FF2B5EF4-FFF2-40B4-BE49-F238E27FC236}">
                <a16:creationId xmlns:a16="http://schemas.microsoft.com/office/drawing/2014/main" id="{7A36BC56-4BFB-F2FB-2704-1CEB5D4A557E}"/>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28649" y="1370013"/>
            <a:ext cx="7886699" cy="3262312"/>
          </a:xfrm>
          <a:prstGeom prst="rect">
            <a:avLst/>
          </a:prstGeom>
        </p:spPr>
        <p:txBody>
          <a:bodyPr/>
          <a:lstStyle>
            <a:lvl1pPr marL="228600" indent="-228600">
              <a:buFont typeface="+mj-lt"/>
              <a:buAutoNum type="arabicPeriod"/>
              <a:defRPr/>
            </a:lvl1pPr>
            <a:lvl2pPr marL="685800" indent="-320040">
              <a:buFont typeface="+mj-lt"/>
              <a:buAutoNum type="alphaLcPeriod"/>
              <a:defRPr/>
            </a:lvl2pPr>
            <a:lvl3pPr marL="1143000" indent="-320040">
              <a:buFont typeface="+mj-lt"/>
              <a:buAutoNum type="romanLcPeriod"/>
              <a:defRPr/>
            </a:lvl3pPr>
            <a:lvl4pPr marL="1600200" indent="-228600">
              <a:lnSpc>
                <a:spcPct val="100000"/>
              </a:lnSpc>
              <a:buSzPct val="120000"/>
              <a:buFont typeface="Arial" panose="020B0604020202020204" pitchFamily="34" charset="0"/>
              <a:buChar char="•"/>
              <a:defRPr/>
            </a:lvl4pPr>
            <a:lvl5pPr marL="2057400" indent="-228600">
              <a:lnSpc>
                <a:spcPct val="100000"/>
              </a:lnSpc>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5648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Content - 1 Column">
    <p:spTree>
      <p:nvGrpSpPr>
        <p:cNvPr id="1" name=""/>
        <p:cNvGrpSpPr/>
        <p:nvPr/>
      </p:nvGrpSpPr>
      <p:grpSpPr>
        <a:xfrm>
          <a:off x="0" y="0"/>
          <a:ext cx="0" cy="0"/>
          <a:chOff x="0" y="0"/>
          <a:chExt cx="0" cy="0"/>
        </a:xfrm>
      </p:grpSpPr>
      <p:pic>
        <p:nvPicPr>
          <p:cNvPr id="4" name="Google Shape;29;p7" title="k20center-logo-variations_K20 - Bug Color.png">
            <a:extLst>
              <a:ext uri="{FF2B5EF4-FFF2-40B4-BE49-F238E27FC236}">
                <a16:creationId xmlns:a16="http://schemas.microsoft.com/office/drawing/2014/main" id="{D51A9934-4731-CF7D-01F8-8F8BC4047EED}"/>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313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ntent - 2 column">
    <p:spTree>
      <p:nvGrpSpPr>
        <p:cNvPr id="1" name=""/>
        <p:cNvGrpSpPr/>
        <p:nvPr/>
      </p:nvGrpSpPr>
      <p:grpSpPr>
        <a:xfrm>
          <a:off x="0" y="0"/>
          <a:ext cx="0" cy="0"/>
          <a:chOff x="0" y="0"/>
          <a:chExt cx="0" cy="0"/>
        </a:xfrm>
      </p:grpSpPr>
      <p:pic>
        <p:nvPicPr>
          <p:cNvPr id="5" name="Google Shape;29;p7" title="k20center-logo-variations_K20 - Bug Color.png">
            <a:extLst>
              <a:ext uri="{FF2B5EF4-FFF2-40B4-BE49-F238E27FC236}">
                <a16:creationId xmlns:a16="http://schemas.microsoft.com/office/drawing/2014/main" id="{CC1A804E-1971-8E34-9464-0A90A0072EB2}"/>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0013"/>
            <a:ext cx="3867150" cy="3262312"/>
          </a:xfrm>
          <a:prstGeom prst="rect">
            <a:avLst/>
          </a:prstGeom>
        </p:spPr>
        <p:txBody>
          <a:bodyPr/>
          <a:lstStyle>
            <a:lvl1pPr marL="228600" indent="-320040">
              <a:buFont typeface="+mj-lt"/>
              <a:buAutoNum type="arabicPeriod"/>
              <a:defRPr/>
            </a:lvl1pPr>
            <a:lvl2pPr marL="685800" indent="-320040">
              <a:buFont typeface="+mj-lt"/>
              <a:buAutoNum type="alphaLcPeriod"/>
              <a:defRPr/>
            </a:lvl2pPr>
            <a:lvl3pPr marL="1143000" indent="-320040">
              <a:buFont typeface="+mj-lt"/>
              <a:buAutoNum type="romanLcPeriod"/>
              <a:defRPr/>
            </a:lvl3pPr>
            <a:lvl4pPr marL="1600200" indent="-320040">
              <a:lnSpc>
                <a:spcPct val="100000"/>
              </a:lnSpc>
              <a:buSzPct val="120000"/>
              <a:buFont typeface="Arial" panose="020B0604020202020204" pitchFamily="34" charset="0"/>
              <a:buChar char="•"/>
              <a:defRPr/>
            </a:lvl4pPr>
            <a:lvl5pPr marL="2057400" indent="-320040">
              <a:lnSpc>
                <a:spcPct val="100000"/>
              </a:lnSpc>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6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tructional Strategy">
    <p:spTree>
      <p:nvGrpSpPr>
        <p:cNvPr id="1" name=""/>
        <p:cNvGrpSpPr/>
        <p:nvPr/>
      </p:nvGrpSpPr>
      <p:grpSpPr>
        <a:xfrm>
          <a:off x="0" y="0"/>
          <a:ext cx="0" cy="0"/>
          <a:chOff x="0" y="0"/>
          <a:chExt cx="0" cy="0"/>
        </a:xfrm>
      </p:grpSpPr>
      <p:pic>
        <p:nvPicPr>
          <p:cNvPr id="4" name="Google Shape;29;p7" title="k20center-logo-variations_K20 - Bug Color.png">
            <a:extLst>
              <a:ext uri="{FF2B5EF4-FFF2-40B4-BE49-F238E27FC236}">
                <a16:creationId xmlns:a16="http://schemas.microsoft.com/office/drawing/2014/main" id="{5D168AF4-32E4-74C0-4A18-039BCF6D6B8B}"/>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085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2A09B7-DA10-1158-CAB4-8798C3E2F870}"/>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CF834B-CD39-B870-A33D-BB16E7C46C64}"/>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 </a:t>
            </a:r>
          </a:p>
          <a:p>
            <a:pPr lvl="1"/>
            <a:r>
              <a:rPr lang="en-US" altLang="en-US" dirty="0"/>
              <a:t>Second</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15"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6" r:id="rId18"/>
    <p:sldLayoutId id="2147483717" r:id="rId19"/>
  </p:sldLayoutIdLst>
  <p:txStyles>
    <p:titleStyle>
      <a:lvl1pPr algn="l" rtl="0" eaLnBrk="1" fontAlgn="base" hangingPunct="1">
        <a:lnSpc>
          <a:spcPct val="90000"/>
        </a:lnSpc>
        <a:spcBef>
          <a:spcPct val="0"/>
        </a:spcBef>
        <a:spcAft>
          <a:spcPct val="0"/>
        </a:spcAft>
        <a:defRPr sz="3600"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2pPr>
      <a:lvl3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3pPr>
      <a:lvl4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4pPr>
      <a:lvl5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5pPr>
      <a:lvl6pPr marL="4572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6pPr>
      <a:lvl7pPr marL="9144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7pPr>
      <a:lvl8pPr marL="13716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8pPr>
      <a:lvl9pPr marL="18288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9pPr>
    </p:titleStyle>
    <p:bodyStyle>
      <a:lvl1pPr marL="457200" indent="-393192" algn="l" rtl="0" eaLnBrk="1" fontAlgn="base" hangingPunct="1">
        <a:spcBef>
          <a:spcPts val="52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eaLnBrk="1" fontAlgn="base" hangingPunct="1">
        <a:spcBef>
          <a:spcPts val="4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eaLnBrk="1" fontAlgn="base" hangingPunct="1">
        <a:spcBef>
          <a:spcPts val="34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828800" indent="-320040" algn="l" rtl="0" eaLnBrk="1" fontAlgn="base" hangingPunct="1">
        <a:lnSpc>
          <a:spcPct val="90000"/>
        </a:lnSpc>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eaLnBrk="1" fontAlgn="base" hangingPunct="1">
        <a:lnSpc>
          <a:spcPct val="90000"/>
        </a:lnSpc>
        <a:spcBef>
          <a:spcPts val="27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BC93EE6-7CCD-518F-84C9-A4397115C5F0}"/>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DDC3D1B-4E0E-1D9F-CB2D-3C12C36432EE}"/>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7" name="Google Shape;29;p7" title="k20center-logo-variations_K20 - Bug Color.png">
            <a:extLst>
              <a:ext uri="{FF2B5EF4-FFF2-40B4-BE49-F238E27FC236}">
                <a16:creationId xmlns:a16="http://schemas.microsoft.com/office/drawing/2014/main" id="{A6C23A54-FCC8-0F9D-1665-130E35DC754A}"/>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Tree>
  </p:cSld>
  <p:clrMap bg1="lt1" tx1="dk1" bg2="lt2" tx2="dk2" accent1="accent1" accent2="accent2" accent3="accent3" accent4="accent4" accent5="accent5" accent6="accent6" hlink="hlink" folHlink="folHlink"/>
  <p:txStyles>
    <p:titleStyle>
      <a:lvl1pPr algn="l" rtl="0" fontAlgn="base">
        <a:lnSpc>
          <a:spcPct val="90000"/>
        </a:lnSpc>
        <a:spcBef>
          <a:spcPct val="0"/>
        </a:spcBef>
        <a:spcAft>
          <a:spcPct val="0"/>
        </a:spcAft>
        <a:defRPr sz="3600" kern="1200">
          <a:solidFill>
            <a:schemeClr val="tx1"/>
          </a:solidFill>
          <a:latin typeface="Calibri" panose="020F0502020204030204" pitchFamily="34" charset="0"/>
          <a:ea typeface="+mj-ea"/>
          <a:cs typeface="Calibri" panose="020F0502020204030204" pitchFamily="34" charset="0"/>
        </a:defRPr>
      </a:lvl1pPr>
      <a:lvl2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2pPr>
      <a:lvl3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3pPr>
      <a:lvl4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4pPr>
      <a:lvl5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9pPr>
    </p:titleStyle>
    <p:bodyStyle>
      <a:lvl1pPr marL="228600" indent="-393192" algn="l" rtl="0" fontAlgn="base">
        <a:spcBef>
          <a:spcPts val="520"/>
        </a:spcBef>
        <a:spcAft>
          <a:spcPct val="0"/>
        </a:spcAft>
        <a:buClr>
          <a:srgbClr val="971D20"/>
        </a:buClr>
        <a:buFont typeface="Aptos Display" panose="020B0004020202020204" pitchFamily="34" charset="0"/>
        <a:buAutoNum type="arabicPeriod"/>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fontAlgn="base">
        <a:spcBef>
          <a:spcPts val="400"/>
        </a:spcBef>
        <a:spcAft>
          <a:spcPct val="0"/>
        </a:spcAft>
        <a:buClr>
          <a:schemeClr val="accent1"/>
        </a:buClr>
        <a:buFont typeface="Aptos Display" panose="020B0004020202020204" pitchFamily="34" charset="0"/>
        <a:buAutoNum type="alphaLcPeriod"/>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fontAlgn="base">
        <a:spcBef>
          <a:spcPts val="340"/>
        </a:spcBef>
        <a:spcAft>
          <a:spcPct val="0"/>
        </a:spcAft>
        <a:buClr>
          <a:srgbClr val="E8BF3C"/>
        </a:buClr>
        <a:buFont typeface="Aptos Display" panose="020B0004020202020204" pitchFamily="34" charset="0"/>
        <a:buAutoNum type="romanLcPeriod"/>
        <a:defRPr sz="2600" kern="1200">
          <a:solidFill>
            <a:schemeClr val="tx1"/>
          </a:solidFill>
          <a:latin typeface="Calibri" panose="020F0502020204030204" pitchFamily="34" charset="0"/>
          <a:ea typeface="+mn-ea"/>
          <a:cs typeface="Calibri" panose="020F0502020204030204" pitchFamily="34" charset="0"/>
        </a:defRPr>
      </a:lvl3pPr>
      <a:lvl4pPr marL="1828800" indent="-319088" algn="l" rtl="0" fontAlgn="base">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fontAlgn="base">
        <a:spcBef>
          <a:spcPts val="270"/>
        </a:spcBef>
        <a:spcAft>
          <a:spcPct val="0"/>
        </a:spcAft>
        <a:buClr>
          <a:schemeClr val="accent1"/>
        </a:buClr>
        <a:buSzPct val="75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www.wordclouds.com/"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bit.ly/35miYK1"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learn.k20center.ou.edu/professional-learning/1203/I-Think-We-Think-Graphic-Organizer.docx?rev=12606"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video" Target="https://www.youtube.com/embed/chbBSQpaY0I?feature=oembed" TargetMode="External"/><Relationship Id="rId5" Type="http://schemas.openxmlformats.org/officeDocument/2006/relationships/image" Target="../media/image23.jpeg"/><Relationship Id="rId4" Type="http://schemas.openxmlformats.org/officeDocument/2006/relationships/hyperlink" Target="http://www.youtube.com/watch?v=chbBSQpaY0I"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learn.k20center.ou.edu/strategy/122" TargetMode="External"/><Relationship Id="rId3" Type="http://schemas.openxmlformats.org/officeDocument/2006/relationships/hyperlink" Target="https://www.hedgerhumor.com/a-tale-of-two-zooms/" TargetMode="External"/><Relationship Id="rId7" Type="http://schemas.openxmlformats.org/officeDocument/2006/relationships/hyperlink" Target="https://learn.k20center.ou.edu/strategy/141" TargetMode="External"/><Relationship Id="rId12" Type="http://schemas.openxmlformats.org/officeDocument/2006/relationships/hyperlink" Target="https://www.edsurge.com/news/2020-10-01-sudden-shift-to-online-learning-revealed-gaps-in-digital-literacy-study-finds"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learn.k20center.ou.edu/strategy/50" TargetMode="External"/><Relationship Id="rId11" Type="http://schemas.openxmlformats.org/officeDocument/2006/relationships/hyperlink" Target="https://www.youtube.com/watch?v=oqVTr8MZicQ&amp;feature=youtu.be" TargetMode="External"/><Relationship Id="rId5" Type="http://schemas.openxmlformats.org/officeDocument/2006/relationships/hyperlink" Target="https://learn.k20center.ou.edu/strategy/103" TargetMode="External"/><Relationship Id="rId10" Type="http://schemas.openxmlformats.org/officeDocument/2006/relationships/hyperlink" Target="https://www.facultyfocus.com/articles/online-education/research-tells-us-online-discussion/" TargetMode="External"/><Relationship Id="rId4" Type="http://schemas.openxmlformats.org/officeDocument/2006/relationships/hyperlink" Target="https://learn.k20center.ou.edu/strategy/197" TargetMode="External"/><Relationship Id="rId9" Type="http://schemas.openxmlformats.org/officeDocument/2006/relationships/hyperlink" Target="https://www.youtube.com/watch?v=ERt_L_QURW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video" Target="https://www.youtube.com/embed/oqVTr8MZicQ?feature=oembed" TargetMode="External"/><Relationship Id="rId5" Type="http://schemas.openxmlformats.org/officeDocument/2006/relationships/image" Target="../media/image14.jpeg"/><Relationship Id="rId4" Type="http://schemas.openxmlformats.org/officeDocument/2006/relationships/hyperlink" Target="https://www.youtube.com/watch?v=oqVTr8MZicQ"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11CD8-D9BB-BC4B-FD94-B6149C8A5AC7}"/>
              </a:ext>
            </a:extLst>
          </p:cNvPr>
          <p:cNvSpPr>
            <a:spLocks noGrp="1"/>
          </p:cNvSpPr>
          <p:nvPr>
            <p:ph type="title"/>
          </p:nvPr>
        </p:nvSpPr>
        <p:spPr/>
        <p:txBody>
          <a:bodyPr rtlCol="0">
            <a:normAutofit/>
          </a:bodyPr>
          <a:lstStyle/>
          <a:p>
            <a:pPr fontAlgn="auto">
              <a:spcAft>
                <a:spcPts val="0"/>
              </a:spcAft>
              <a:defRPr/>
            </a:pPr>
            <a:r>
              <a:rPr lang="en-US" dirty="0"/>
              <a:t>Collaborative Word Clouds</a:t>
            </a:r>
          </a:p>
        </p:txBody>
      </p:sp>
      <p:sp>
        <p:nvSpPr>
          <p:cNvPr id="25602" name="Content Placeholder 2">
            <a:extLst>
              <a:ext uri="{FF2B5EF4-FFF2-40B4-BE49-F238E27FC236}">
                <a16:creationId xmlns:a16="http://schemas.microsoft.com/office/drawing/2014/main" id="{67D3FB85-4C05-9AF8-0E54-BE7EB078D8F0}"/>
              </a:ext>
            </a:extLst>
          </p:cNvPr>
          <p:cNvSpPr>
            <a:spLocks noGrp="1" noChangeArrowheads="1"/>
          </p:cNvSpPr>
          <p:nvPr>
            <p:ph idx="4294967295"/>
          </p:nvPr>
        </p:nvSpPr>
        <p:spPr/>
        <p:txBody>
          <a:bodyPr/>
          <a:lstStyle/>
          <a:p>
            <a:pPr marL="64008" indent="0">
              <a:spcBef>
                <a:spcPts val="0"/>
              </a:spcBef>
              <a:buNone/>
            </a:pPr>
            <a:r>
              <a:rPr lang="en-US" altLang="en-US" sz="1800" dirty="0"/>
              <a:t>Steps:</a:t>
            </a:r>
          </a:p>
          <a:p>
            <a:pPr>
              <a:spcBef>
                <a:spcPts val="0"/>
              </a:spcBef>
            </a:pPr>
            <a:r>
              <a:rPr lang="en-US" altLang="en-US" sz="1600" dirty="0"/>
              <a:t>Choose one person to scribe for the group. </a:t>
            </a:r>
          </a:p>
          <a:p>
            <a:pPr>
              <a:spcBef>
                <a:spcPts val="0"/>
              </a:spcBef>
            </a:pPr>
            <a:r>
              <a:rPr lang="en-US" altLang="en-US" sz="1600" dirty="0"/>
              <a:t>Have the scribe go to </a:t>
            </a:r>
            <a:r>
              <a:rPr lang="en-US" altLang="en-US" sz="1600" dirty="0">
                <a:hlinkClick r:id="rId3"/>
              </a:rPr>
              <a:t>https://www.wordclouds.com/</a:t>
            </a:r>
            <a:r>
              <a:rPr lang="en-US" altLang="en-US" sz="1600" dirty="0"/>
              <a:t> (or a similar word cloud creator) and share their screen. </a:t>
            </a:r>
          </a:p>
          <a:p>
            <a:pPr>
              <a:spcBef>
                <a:spcPts val="0"/>
              </a:spcBef>
            </a:pPr>
            <a:r>
              <a:rPr lang="en-US" altLang="en-US" sz="1600" dirty="0"/>
              <a:t>To share a screen, click the GREEN “Share Screen” button at the bottom of the Zoom screen.</a:t>
            </a:r>
          </a:p>
          <a:p>
            <a:pPr>
              <a:spcBef>
                <a:spcPts val="0"/>
              </a:spcBef>
            </a:pPr>
            <a:r>
              <a:rPr lang="en-US" altLang="en-US" sz="1600" dirty="0"/>
              <a:t>Each group member chooses a word or phrase to summarize or respond to the reading. </a:t>
            </a:r>
          </a:p>
          <a:p>
            <a:pPr>
              <a:spcBef>
                <a:spcPts val="0"/>
              </a:spcBef>
            </a:pPr>
            <a:r>
              <a:rPr lang="en-US" altLang="en-US" sz="1600" dirty="0"/>
              <a:t>The scribe types this into the word cloud by clicking “Wizard;” then clicking “Type or paste text.”</a:t>
            </a:r>
          </a:p>
          <a:p>
            <a:pPr>
              <a:spcBef>
                <a:spcPts val="0"/>
              </a:spcBef>
            </a:pPr>
            <a:r>
              <a:rPr lang="en-US" altLang="en-US" sz="1600" dirty="0"/>
              <a:t>The scribe clicks “Apply,” creating the word cloud. </a:t>
            </a:r>
          </a:p>
          <a:p>
            <a:pPr>
              <a:spcBef>
                <a:spcPts val="0"/>
              </a:spcBef>
            </a:pPr>
            <a:r>
              <a:rPr lang="en-US" altLang="en-US" sz="1600" dirty="0"/>
              <a:t>To save the word cloud, click on “File;” then “Save as image.” The image can be saved as a JPEG or PNG to be added to the slide.</a:t>
            </a:r>
          </a:p>
          <a:p>
            <a:pPr>
              <a:spcBef>
                <a:spcPts val="0"/>
              </a:spcBef>
            </a:pPr>
            <a:r>
              <a:rPr lang="en-US" altLang="en-US" sz="1600" dirty="0"/>
              <a:t>Choose a reporter to share out to the whole group.</a:t>
            </a:r>
          </a:p>
        </p:txBody>
      </p:sp>
      <p:pic>
        <p:nvPicPr>
          <p:cNvPr id="4" name="Picture 3">
            <a:extLst>
              <a:ext uri="{FF2B5EF4-FFF2-40B4-BE49-F238E27FC236}">
                <a16:creationId xmlns:a16="http://schemas.microsoft.com/office/drawing/2014/main" id="{0DA2D87D-A60F-C62D-B017-E7A02D8E46CA}"/>
              </a:ext>
            </a:extLst>
          </p:cNvPr>
          <p:cNvPicPr>
            <a:picLocks noChangeAspect="1"/>
          </p:cNvPicPr>
          <p:nvPr/>
        </p:nvPicPr>
        <p:blipFill>
          <a:blip r:embed="rId4"/>
          <a:stretch>
            <a:fillRect/>
          </a:stretch>
        </p:blipFill>
        <p:spPr>
          <a:xfrm>
            <a:off x="6420971" y="131384"/>
            <a:ext cx="2144531" cy="21445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60647-8AA3-8309-9BAA-4A41E970A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D1D29-CF60-D21A-A4E8-3F7A69719235}"/>
              </a:ext>
            </a:extLst>
          </p:cNvPr>
          <p:cNvSpPr>
            <a:spLocks noGrp="1"/>
          </p:cNvSpPr>
          <p:nvPr>
            <p:ph type="title"/>
          </p:nvPr>
        </p:nvSpPr>
        <p:spPr/>
        <p:txBody>
          <a:bodyPr rtlCol="0">
            <a:normAutofit fontScale="90000"/>
          </a:bodyPr>
          <a:lstStyle/>
          <a:p>
            <a:pPr algn="ctr" fontAlgn="auto">
              <a:spcAft>
                <a:spcPts val="0"/>
              </a:spcAft>
              <a:defRPr/>
            </a:pPr>
            <a:r>
              <a:rPr lang="en-US" dirty="0"/>
              <a:t>What is one word to describe the theme of the novel </a:t>
            </a:r>
            <a:r>
              <a:rPr lang="en-US" u="sng" dirty="0" err="1"/>
              <a:t>Seedfolks</a:t>
            </a:r>
            <a:r>
              <a:rPr lang="en-US" u="sng" dirty="0"/>
              <a:t>?</a:t>
            </a:r>
          </a:p>
        </p:txBody>
      </p:sp>
      <p:pic>
        <p:nvPicPr>
          <p:cNvPr id="3" name="Google Shape;94;p22">
            <a:extLst>
              <a:ext uri="{FF2B5EF4-FFF2-40B4-BE49-F238E27FC236}">
                <a16:creationId xmlns:a16="http://schemas.microsoft.com/office/drawing/2014/main" id="{770B15C0-93E0-4FAC-60ED-9F3F9BA96538}"/>
              </a:ext>
            </a:extLst>
          </p:cNvPr>
          <p:cNvPicPr preferRelativeResize="0"/>
          <p:nvPr/>
        </p:nvPicPr>
        <p:blipFill rotWithShape="1">
          <a:blip r:embed="rId3">
            <a:alphaModFix/>
          </a:blip>
          <a:srcRect l="12492" t="20564" r="1594" b="-530"/>
          <a:stretch>
            <a:fillRect/>
          </a:stretch>
        </p:blipFill>
        <p:spPr>
          <a:xfrm>
            <a:off x="1751254" y="1315086"/>
            <a:ext cx="5641492" cy="3417213"/>
          </a:xfrm>
          <a:prstGeom prst="rect">
            <a:avLst/>
          </a:prstGeom>
          <a:noFill/>
          <a:ln>
            <a:noFill/>
          </a:ln>
        </p:spPr>
      </p:pic>
    </p:spTree>
    <p:extLst>
      <p:ext uri="{BB962C8B-B14F-4D97-AF65-F5344CB8AC3E}">
        <p14:creationId xmlns:p14="http://schemas.microsoft.com/office/powerpoint/2010/main" val="683799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3C774-5CCA-F03D-4150-F28C42739C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3F556B-85AF-7F9D-459D-A18D5393B5C6}"/>
              </a:ext>
            </a:extLst>
          </p:cNvPr>
          <p:cNvPicPr>
            <a:picLocks noChangeAspect="1"/>
          </p:cNvPicPr>
          <p:nvPr/>
        </p:nvPicPr>
        <p:blipFill rotWithShape="1">
          <a:blip r:embed="rId3"/>
          <a:srcRect l="1221" r="575"/>
          <a:stretch/>
        </p:blipFill>
        <p:spPr>
          <a:xfrm>
            <a:off x="2652406" y="381323"/>
            <a:ext cx="3839187" cy="4506926"/>
          </a:xfrm>
          <a:prstGeom prst="rect">
            <a:avLst/>
          </a:prstGeom>
        </p:spPr>
      </p:pic>
    </p:spTree>
    <p:extLst>
      <p:ext uri="{BB962C8B-B14F-4D97-AF65-F5344CB8AC3E}">
        <p14:creationId xmlns:p14="http://schemas.microsoft.com/office/powerpoint/2010/main" val="15414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A5E83-315C-4EAA-04C6-EEB7FC48E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4BF78-E88D-DF67-9D1E-A67725F0FDB4}"/>
              </a:ext>
            </a:extLst>
          </p:cNvPr>
          <p:cNvSpPr>
            <a:spLocks noGrp="1"/>
          </p:cNvSpPr>
          <p:nvPr>
            <p:ph type="title"/>
          </p:nvPr>
        </p:nvSpPr>
        <p:spPr/>
        <p:txBody>
          <a:bodyPr rtlCol="0">
            <a:normAutofit/>
          </a:bodyPr>
          <a:lstStyle/>
          <a:p>
            <a:pPr fontAlgn="auto">
              <a:spcAft>
                <a:spcPts val="0"/>
              </a:spcAft>
              <a:defRPr/>
            </a:pPr>
            <a:r>
              <a:rPr lang="en-US" dirty="0"/>
              <a:t>Collaborative Word Clouds</a:t>
            </a:r>
          </a:p>
        </p:txBody>
      </p:sp>
      <p:sp>
        <p:nvSpPr>
          <p:cNvPr id="25602" name="Content Placeholder 2">
            <a:extLst>
              <a:ext uri="{FF2B5EF4-FFF2-40B4-BE49-F238E27FC236}">
                <a16:creationId xmlns:a16="http://schemas.microsoft.com/office/drawing/2014/main" id="{174C2D79-F4B2-AED0-866D-44D1D5B2DDE6}"/>
              </a:ext>
            </a:extLst>
          </p:cNvPr>
          <p:cNvSpPr>
            <a:spLocks noGrp="1" noChangeArrowheads="1"/>
          </p:cNvSpPr>
          <p:nvPr>
            <p:ph idx="4294967295"/>
          </p:nvPr>
        </p:nvSpPr>
        <p:spPr/>
        <p:txBody>
          <a:bodyPr/>
          <a:lstStyle/>
          <a:p>
            <a:pPr marL="64008" indent="0">
              <a:buNone/>
            </a:pPr>
            <a:r>
              <a:rPr lang="en-US" altLang="en-US" sz="2200" dirty="0"/>
              <a:t>Synchronous Settings</a:t>
            </a:r>
          </a:p>
          <a:p>
            <a:r>
              <a:rPr lang="en-US" altLang="en-US" sz="2200" dirty="0"/>
              <a:t>Whole group or breakout rooms</a:t>
            </a:r>
          </a:p>
          <a:p>
            <a:r>
              <a:rPr lang="en-US" altLang="en-US" sz="2200" dirty="0"/>
              <a:t>Build in processing time </a:t>
            </a:r>
          </a:p>
          <a:p>
            <a:r>
              <a:rPr lang="en-US" altLang="en-US" sz="2200" dirty="0"/>
              <a:t>Practice the using the word cloud generator before class</a:t>
            </a:r>
          </a:p>
          <a:p>
            <a:pPr marL="64008" indent="0">
              <a:buNone/>
            </a:pPr>
            <a:r>
              <a:rPr lang="en-US" altLang="en-US" sz="2200" dirty="0"/>
              <a:t>Asynchronous Settings</a:t>
            </a:r>
          </a:p>
          <a:p>
            <a:r>
              <a:rPr lang="en-US" altLang="en-US" sz="2200" dirty="0"/>
              <a:t>Students post word in chat, Google Form, Doc</a:t>
            </a:r>
          </a:p>
          <a:p>
            <a:r>
              <a:rPr lang="en-US" altLang="en-US" sz="2200" dirty="0"/>
              <a:t>Share teacher-generated word cloud</a:t>
            </a:r>
          </a:p>
          <a:p>
            <a:r>
              <a:rPr lang="en-US" altLang="en-US" sz="2200" dirty="0"/>
              <a:t>Host discussion board reflection</a:t>
            </a:r>
          </a:p>
        </p:txBody>
      </p:sp>
      <p:pic>
        <p:nvPicPr>
          <p:cNvPr id="3" name="Picture 2">
            <a:extLst>
              <a:ext uri="{FF2B5EF4-FFF2-40B4-BE49-F238E27FC236}">
                <a16:creationId xmlns:a16="http://schemas.microsoft.com/office/drawing/2014/main" id="{158F6CC7-5A45-FC32-9AB5-9073994C64BA}"/>
              </a:ext>
            </a:extLst>
          </p:cNvPr>
          <p:cNvPicPr>
            <a:picLocks noChangeAspect="1"/>
          </p:cNvPicPr>
          <p:nvPr/>
        </p:nvPicPr>
        <p:blipFill>
          <a:blip r:embed="rId3"/>
          <a:stretch>
            <a:fillRect/>
          </a:stretch>
        </p:blipFill>
        <p:spPr>
          <a:xfrm>
            <a:off x="5970329" y="274638"/>
            <a:ext cx="2637451" cy="2637451"/>
          </a:xfrm>
          <a:prstGeom prst="rect">
            <a:avLst/>
          </a:prstGeom>
        </p:spPr>
      </p:pic>
    </p:spTree>
    <p:extLst>
      <p:ext uri="{BB962C8B-B14F-4D97-AF65-F5344CB8AC3E}">
        <p14:creationId xmlns:p14="http://schemas.microsoft.com/office/powerpoint/2010/main" val="269574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BC0D6-4A48-74ED-4057-BCD46BD55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6E6DCA-DDB7-4AAB-02C3-B8089BDC8DFB}"/>
              </a:ext>
            </a:extLst>
          </p:cNvPr>
          <p:cNvSpPr>
            <a:spLocks noGrp="1"/>
          </p:cNvSpPr>
          <p:nvPr>
            <p:ph type="title"/>
          </p:nvPr>
        </p:nvSpPr>
        <p:spPr/>
        <p:txBody>
          <a:bodyPr rtlCol="0">
            <a:normAutofit/>
          </a:bodyPr>
          <a:lstStyle/>
          <a:p>
            <a:pPr fontAlgn="auto">
              <a:spcAft>
                <a:spcPts val="0"/>
              </a:spcAft>
              <a:defRPr/>
            </a:pPr>
            <a:r>
              <a:rPr lang="en-US" dirty="0"/>
              <a:t>Chalk Talk</a:t>
            </a:r>
          </a:p>
        </p:txBody>
      </p:sp>
      <p:sp>
        <p:nvSpPr>
          <p:cNvPr id="25602" name="Content Placeholder 2">
            <a:extLst>
              <a:ext uri="{FF2B5EF4-FFF2-40B4-BE49-F238E27FC236}">
                <a16:creationId xmlns:a16="http://schemas.microsoft.com/office/drawing/2014/main" id="{1D717581-E65D-7BD8-C1E2-3A9E125DF3F0}"/>
              </a:ext>
            </a:extLst>
          </p:cNvPr>
          <p:cNvSpPr>
            <a:spLocks noGrp="1" noChangeArrowheads="1"/>
          </p:cNvSpPr>
          <p:nvPr>
            <p:ph idx="4294967295"/>
          </p:nvPr>
        </p:nvSpPr>
        <p:spPr>
          <a:xfrm>
            <a:off x="628650" y="1370013"/>
            <a:ext cx="5342414" cy="3262312"/>
          </a:xfrm>
        </p:spPr>
        <p:txBody>
          <a:bodyPr/>
          <a:lstStyle/>
          <a:p>
            <a:r>
              <a:rPr lang="en-US" altLang="en-US" dirty="0"/>
              <a:t>Silent discussion strategy</a:t>
            </a:r>
          </a:p>
          <a:p>
            <a:r>
              <a:rPr lang="en-US" dirty="0"/>
              <a:t>Students write thoughts and respond to each other</a:t>
            </a:r>
          </a:p>
          <a:p>
            <a:r>
              <a:rPr lang="en-US" dirty="0"/>
              <a:t>Responses can be either images or words or both</a:t>
            </a:r>
          </a:p>
          <a:p>
            <a:r>
              <a:rPr lang="en-US" dirty="0"/>
              <a:t>Create separate boards for each question or prompt</a:t>
            </a:r>
          </a:p>
          <a:p>
            <a:pPr>
              <a:spcBef>
                <a:spcPts val="0"/>
              </a:spcBef>
            </a:pPr>
            <a:endParaRPr lang="en-US" dirty="0"/>
          </a:p>
        </p:txBody>
      </p:sp>
      <p:pic>
        <p:nvPicPr>
          <p:cNvPr id="4" name="Picture 3">
            <a:extLst>
              <a:ext uri="{FF2B5EF4-FFF2-40B4-BE49-F238E27FC236}">
                <a16:creationId xmlns:a16="http://schemas.microsoft.com/office/drawing/2014/main" id="{7AF69FD6-474F-7ABB-D871-BFF7F448B836}"/>
              </a:ext>
            </a:extLst>
          </p:cNvPr>
          <p:cNvPicPr>
            <a:picLocks noChangeAspect="1"/>
          </p:cNvPicPr>
          <p:nvPr/>
        </p:nvPicPr>
        <p:blipFill>
          <a:blip r:embed="rId3"/>
          <a:stretch>
            <a:fillRect/>
          </a:stretch>
        </p:blipFill>
        <p:spPr>
          <a:xfrm>
            <a:off x="6067738" y="447117"/>
            <a:ext cx="2622424" cy="2622424"/>
          </a:xfrm>
          <a:prstGeom prst="rect">
            <a:avLst/>
          </a:prstGeom>
        </p:spPr>
      </p:pic>
    </p:spTree>
    <p:extLst>
      <p:ext uri="{BB962C8B-B14F-4D97-AF65-F5344CB8AC3E}">
        <p14:creationId xmlns:p14="http://schemas.microsoft.com/office/powerpoint/2010/main" val="407225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7F858-3996-AAE6-7A42-013CA1068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3C3CA2-0E58-E124-6B77-14231D7232D7}"/>
              </a:ext>
            </a:extLst>
          </p:cNvPr>
          <p:cNvSpPr>
            <a:spLocks noGrp="1"/>
          </p:cNvSpPr>
          <p:nvPr>
            <p:ph type="title"/>
          </p:nvPr>
        </p:nvSpPr>
        <p:spPr/>
        <p:txBody>
          <a:bodyPr rtlCol="0">
            <a:normAutofit/>
          </a:bodyPr>
          <a:lstStyle/>
          <a:p>
            <a:pPr fontAlgn="auto">
              <a:spcAft>
                <a:spcPts val="0"/>
              </a:spcAft>
              <a:defRPr/>
            </a:pPr>
            <a:r>
              <a:rPr lang="en-US" dirty="0"/>
              <a:t>Chalk Talk Steps</a:t>
            </a:r>
          </a:p>
        </p:txBody>
      </p:sp>
      <p:sp>
        <p:nvSpPr>
          <p:cNvPr id="25602" name="Content Placeholder 2">
            <a:extLst>
              <a:ext uri="{FF2B5EF4-FFF2-40B4-BE49-F238E27FC236}">
                <a16:creationId xmlns:a16="http://schemas.microsoft.com/office/drawing/2014/main" id="{63CCB390-F711-24B5-826D-FFA48E32251B}"/>
              </a:ext>
            </a:extLst>
          </p:cNvPr>
          <p:cNvSpPr>
            <a:spLocks noGrp="1" noChangeArrowheads="1"/>
          </p:cNvSpPr>
          <p:nvPr>
            <p:ph idx="4294967295"/>
          </p:nvPr>
        </p:nvSpPr>
        <p:spPr/>
        <p:txBody>
          <a:bodyPr/>
          <a:lstStyle/>
          <a:p>
            <a:pPr>
              <a:spcBef>
                <a:spcPts val="0"/>
              </a:spcBef>
            </a:pPr>
            <a:r>
              <a:rPr lang="en-US" altLang="en-US" sz="1800" dirty="0"/>
              <a:t>Chalk Talk is a silent discussion strategy.</a:t>
            </a:r>
          </a:p>
          <a:p>
            <a:pPr>
              <a:spcBef>
                <a:spcPts val="0"/>
              </a:spcBef>
            </a:pPr>
            <a:r>
              <a:rPr lang="en-US" altLang="en-US" sz="1800" dirty="0"/>
              <a:t>Go to the slide labeled “Chalk Talk:” </a:t>
            </a:r>
            <a:r>
              <a:rPr lang="en-US" altLang="en-US" sz="1800" dirty="0">
                <a:hlinkClick r:id="rId3"/>
              </a:rPr>
              <a:t>https://bit.ly/35miYK1</a:t>
            </a:r>
            <a:endParaRPr lang="en-US" altLang="en-US" sz="1800" dirty="0"/>
          </a:p>
          <a:p>
            <a:pPr>
              <a:spcBef>
                <a:spcPts val="0"/>
              </a:spcBef>
            </a:pPr>
            <a:r>
              <a:rPr lang="en-US" altLang="en-US" sz="1800" dirty="0"/>
              <a:t>Read the discussion prompt. </a:t>
            </a:r>
          </a:p>
          <a:p>
            <a:pPr>
              <a:spcBef>
                <a:spcPts val="0"/>
              </a:spcBef>
            </a:pPr>
            <a:r>
              <a:rPr lang="en-US" altLang="en-US" sz="1800" dirty="0"/>
              <a:t>Make a copy of the sticky note by right clicking on the note. Right clicking opens a box of options. </a:t>
            </a:r>
          </a:p>
          <a:p>
            <a:pPr>
              <a:spcBef>
                <a:spcPts val="0"/>
              </a:spcBef>
            </a:pPr>
            <a:r>
              <a:rPr lang="en-US" altLang="en-US" sz="1800" dirty="0"/>
              <a:t>Choose “Copy.” Then, with the mouse, click elsewhere on the slide. </a:t>
            </a:r>
          </a:p>
          <a:p>
            <a:pPr>
              <a:spcBef>
                <a:spcPts val="0"/>
              </a:spcBef>
            </a:pPr>
            <a:r>
              <a:rPr lang="en-US" altLang="en-US" sz="1800" dirty="0"/>
              <a:t>Right click again so that the box of options pops up again. </a:t>
            </a:r>
          </a:p>
          <a:p>
            <a:pPr>
              <a:spcBef>
                <a:spcPts val="0"/>
              </a:spcBef>
            </a:pPr>
            <a:r>
              <a:rPr lang="en-US" altLang="en-US" sz="1800" dirty="0"/>
              <a:t>Click “Paste.” A new sticky note should appear. </a:t>
            </a:r>
          </a:p>
          <a:p>
            <a:pPr>
              <a:spcBef>
                <a:spcPts val="0"/>
              </a:spcBef>
            </a:pPr>
            <a:r>
              <a:rPr lang="en-US" altLang="en-US" sz="1800" dirty="0"/>
              <a:t>Type your response on the sticky note. </a:t>
            </a:r>
          </a:p>
          <a:p>
            <a:pPr>
              <a:spcBef>
                <a:spcPts val="0"/>
              </a:spcBef>
            </a:pPr>
            <a:r>
              <a:rPr lang="en-US" altLang="en-US" sz="1800" dirty="0"/>
              <a:t>Move the sticky note around on the board to place it where it will not block other responses.</a:t>
            </a:r>
          </a:p>
          <a:p>
            <a:pPr>
              <a:spcBef>
                <a:spcPts val="0"/>
              </a:spcBef>
            </a:pPr>
            <a:r>
              <a:rPr lang="en-US" altLang="en-US" sz="1800" dirty="0"/>
              <a:t>Take a moment to read other responses. </a:t>
            </a:r>
          </a:p>
        </p:txBody>
      </p:sp>
      <p:pic>
        <p:nvPicPr>
          <p:cNvPr id="3" name="Picture 2">
            <a:extLst>
              <a:ext uri="{FF2B5EF4-FFF2-40B4-BE49-F238E27FC236}">
                <a16:creationId xmlns:a16="http://schemas.microsoft.com/office/drawing/2014/main" id="{8CE45881-8155-B0D5-4A4B-7BFF3DE623F9}"/>
              </a:ext>
            </a:extLst>
          </p:cNvPr>
          <p:cNvPicPr>
            <a:picLocks noChangeAspect="1"/>
          </p:cNvPicPr>
          <p:nvPr/>
        </p:nvPicPr>
        <p:blipFill>
          <a:blip r:embed="rId4"/>
          <a:stretch>
            <a:fillRect/>
          </a:stretch>
        </p:blipFill>
        <p:spPr>
          <a:xfrm>
            <a:off x="7060914" y="230294"/>
            <a:ext cx="1706879" cy="1706879"/>
          </a:xfrm>
          <a:prstGeom prst="rect">
            <a:avLst/>
          </a:prstGeom>
        </p:spPr>
      </p:pic>
    </p:spTree>
    <p:extLst>
      <p:ext uri="{BB962C8B-B14F-4D97-AF65-F5344CB8AC3E}">
        <p14:creationId xmlns:p14="http://schemas.microsoft.com/office/powerpoint/2010/main" val="2659511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Google Shape;167;p34"/>
          <p:cNvSpPr txBox="1">
            <a:spLocks noGrp="1"/>
          </p:cNvSpPr>
          <p:nvPr>
            <p:ph type="title"/>
          </p:nvPr>
        </p:nvSpPr>
        <p:spPr>
          <a:xfrm>
            <a:off x="-291851" y="-1"/>
            <a:ext cx="8201702" cy="592802"/>
          </a:xfrm>
          <a:prstGeom prst="rect">
            <a:avLst/>
          </a:prstGeom>
        </p:spPr>
        <p:txBody>
          <a:bodyPr>
            <a:normAutofit fontScale="90000"/>
          </a:bodyPr>
          <a:lstStyle/>
          <a:p>
            <a:pPr defTabSz="630936">
              <a:defRPr sz="2484"/>
            </a:pPr>
            <a:endParaRPr sz="1932"/>
          </a:p>
          <a:p>
            <a:pPr defTabSz="630936">
              <a:defRPr sz="1932"/>
            </a:pPr>
            <a:r>
              <a:t>What is your takeaway from the video?</a:t>
            </a:r>
          </a:p>
        </p:txBody>
      </p:sp>
      <p:grpSp>
        <p:nvGrpSpPr>
          <p:cNvPr id="262" name="Google Shape;168;p34"/>
          <p:cNvGrpSpPr/>
          <p:nvPr/>
        </p:nvGrpSpPr>
        <p:grpSpPr>
          <a:xfrm>
            <a:off x="749874" y="1267825"/>
            <a:ext cx="1293602" cy="1376401"/>
            <a:chOff x="0" y="0"/>
            <a:chExt cx="1293600" cy="1376399"/>
          </a:xfrm>
        </p:grpSpPr>
        <p:sp>
          <p:nvSpPr>
            <p:cNvPr id="260" name="Shape"/>
            <p:cNvSpPr/>
            <p:nvPr/>
          </p:nvSpPr>
          <p:spPr>
            <a:xfrm>
              <a:off x="-1" y="0"/>
              <a:ext cx="1293602" cy="1376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27" y="0"/>
                  </a:lnTo>
                  <a:lnTo>
                    <a:pt x="21600" y="1948"/>
                  </a:lnTo>
                  <a:lnTo>
                    <a:pt x="21600" y="21600"/>
                  </a:lnTo>
                  <a:lnTo>
                    <a:pt x="0" y="21600"/>
                  </a:lnTo>
                  <a:close/>
                </a:path>
              </a:pathLst>
            </a:custGeom>
            <a:solidFill>
              <a:srgbClr val="EA9999"/>
            </a:solidFill>
            <a:ln w="9525" cap="flat">
              <a:solidFill>
                <a:srgbClr val="666666"/>
              </a:solidFill>
              <a:prstDash val="solid"/>
              <a:round/>
            </a:ln>
            <a:effectLst>
              <a:outerShdw blurRad="63500" dist="19050" dir="5400000" rotWithShape="0">
                <a:srgbClr val="000000">
                  <a:alpha val="50000"/>
                </a:srgbClr>
              </a:outerShdw>
            </a:effectLst>
          </p:spPr>
          <p:txBody>
            <a:bodyPr wrap="square" lIns="0" tIns="0" rIns="0" bIns="0" numCol="1" anchor="t">
              <a:noAutofit/>
            </a:bodyPr>
            <a:lstStyle/>
            <a:p>
              <a:pPr>
                <a:defRPr sz="1000">
                  <a:latin typeface="Bree Serif"/>
                  <a:ea typeface="Bree Serif"/>
                  <a:cs typeface="Bree Serif"/>
                  <a:sym typeface="Bree Serif"/>
                </a:defRPr>
              </a:pPr>
              <a:endParaRPr/>
            </a:p>
          </p:txBody>
        </p:sp>
        <p:sp>
          <p:nvSpPr>
            <p:cNvPr id="261" name="Example response here. Just right-click on one of the stickies to the left, click “Copy,” then paste it to the board."/>
            <p:cNvSpPr txBox="1"/>
            <p:nvPr/>
          </p:nvSpPr>
          <p:spPr>
            <a:xfrm>
              <a:off x="-1" y="62066"/>
              <a:ext cx="1231535" cy="1249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defRPr sz="1000">
                  <a:latin typeface="Bree Serif"/>
                  <a:ea typeface="Bree Serif"/>
                  <a:cs typeface="Bree Serif"/>
                  <a:sym typeface="Bree Serif"/>
                </a:defRPr>
              </a:lvl1pPr>
            </a:lstStyle>
            <a:p>
              <a:r>
                <a:rPr dirty="0"/>
                <a:t>Example response here. Just right-click on one of the stickies to the left, click “Copy,” then paste it to the board.</a:t>
              </a:r>
            </a:p>
          </p:txBody>
        </p:sp>
      </p:grpSp>
      <p:grpSp>
        <p:nvGrpSpPr>
          <p:cNvPr id="265" name="Google Shape;169;p34"/>
          <p:cNvGrpSpPr/>
          <p:nvPr/>
        </p:nvGrpSpPr>
        <p:grpSpPr>
          <a:xfrm>
            <a:off x="7120617" y="787851"/>
            <a:ext cx="1594110" cy="2336348"/>
            <a:chOff x="0" y="0"/>
            <a:chExt cx="1594108" cy="2336346"/>
          </a:xfrm>
        </p:grpSpPr>
        <p:sp>
          <p:nvSpPr>
            <p:cNvPr id="263" name="Shape"/>
            <p:cNvSpPr/>
            <p:nvPr/>
          </p:nvSpPr>
          <p:spPr>
            <a:xfrm>
              <a:off x="0" y="0"/>
              <a:ext cx="1594109" cy="16961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27" y="0"/>
                  </a:lnTo>
                  <a:lnTo>
                    <a:pt x="21600" y="1948"/>
                  </a:lnTo>
                  <a:lnTo>
                    <a:pt x="21600" y="21600"/>
                  </a:lnTo>
                  <a:lnTo>
                    <a:pt x="0" y="21600"/>
                  </a:lnTo>
                  <a:close/>
                </a:path>
              </a:pathLst>
            </a:custGeom>
            <a:solidFill>
              <a:srgbClr val="93C47D"/>
            </a:solidFill>
            <a:ln w="9525" cap="flat">
              <a:solidFill>
                <a:srgbClr val="666666"/>
              </a:solidFill>
              <a:prstDash val="solid"/>
              <a:round/>
            </a:ln>
            <a:effectLst>
              <a:outerShdw blurRad="63500" dist="19050" dir="5400000" rotWithShape="0">
                <a:srgbClr val="000000">
                  <a:alpha val="50000"/>
                </a:srgbClr>
              </a:outerShdw>
            </a:effectLst>
          </p:spPr>
          <p:txBody>
            <a:bodyPr wrap="square" lIns="0" tIns="0" rIns="0" bIns="0" numCol="1" anchor="t">
              <a:noAutofit/>
            </a:bodyPr>
            <a:lstStyle/>
            <a:p>
              <a:pPr>
                <a:defRPr sz="1200">
                  <a:latin typeface="Bree Serif"/>
                  <a:ea typeface="Bree Serif"/>
                  <a:cs typeface="Bree Serif"/>
                  <a:sym typeface="Bree Serif"/>
                </a:defRPr>
              </a:pPr>
              <a:endParaRPr/>
            </a:p>
          </p:txBody>
        </p:sp>
        <p:sp>
          <p:nvSpPr>
            <p:cNvPr id="264" name="CHALK TALK STRATEGY…"/>
            <p:cNvSpPr txBox="1"/>
            <p:nvPr/>
          </p:nvSpPr>
          <p:spPr>
            <a:xfrm>
              <a:off x="0" y="76485"/>
              <a:ext cx="1517624" cy="22598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noAutofit/>
            </a:bodyPr>
            <a:lstStyle/>
            <a:p>
              <a:pPr>
                <a:defRPr sz="1800">
                  <a:latin typeface="Bree Serif"/>
                  <a:ea typeface="Bree Serif"/>
                  <a:cs typeface="Bree Serif"/>
                  <a:sym typeface="Bree Serif"/>
                </a:defRPr>
              </a:pPr>
              <a:r>
                <a:t>CHALK TALK STRATEGY</a:t>
              </a:r>
              <a:endParaRPr sz="1200"/>
            </a:p>
            <a:p>
              <a:pPr>
                <a:defRPr sz="1200">
                  <a:latin typeface="Bree Serif"/>
                  <a:ea typeface="Bree Serif"/>
                  <a:cs typeface="Bree Serif"/>
                  <a:sym typeface="Bree Serif"/>
                </a:defRPr>
              </a:pPr>
              <a:r>
                <a:t>(COPY A STICKY NOTE)</a:t>
              </a:r>
            </a:p>
          </p:txBody>
        </p:sp>
      </p:grpSp>
      <p:grpSp>
        <p:nvGrpSpPr>
          <p:cNvPr id="268" name="Google Shape;170;p34"/>
          <p:cNvGrpSpPr/>
          <p:nvPr/>
        </p:nvGrpSpPr>
        <p:grpSpPr>
          <a:xfrm>
            <a:off x="-1364701" y="3117650"/>
            <a:ext cx="1293601" cy="1376401"/>
            <a:chOff x="0" y="0"/>
            <a:chExt cx="1293600" cy="1376399"/>
          </a:xfrm>
        </p:grpSpPr>
        <p:sp>
          <p:nvSpPr>
            <p:cNvPr id="266" name="Shape"/>
            <p:cNvSpPr/>
            <p:nvPr/>
          </p:nvSpPr>
          <p:spPr>
            <a:xfrm>
              <a:off x="-1" y="0"/>
              <a:ext cx="1293602" cy="1376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27" y="0"/>
                  </a:lnTo>
                  <a:lnTo>
                    <a:pt x="21600" y="1948"/>
                  </a:lnTo>
                  <a:lnTo>
                    <a:pt x="21600" y="21600"/>
                  </a:lnTo>
                  <a:lnTo>
                    <a:pt x="0" y="21600"/>
                  </a:lnTo>
                  <a:close/>
                </a:path>
              </a:pathLst>
            </a:custGeom>
            <a:solidFill>
              <a:srgbClr val="6FA8DC"/>
            </a:solidFill>
            <a:ln w="9525" cap="flat">
              <a:solidFill>
                <a:srgbClr val="666666"/>
              </a:solidFill>
              <a:prstDash val="solid"/>
              <a:round/>
            </a:ln>
            <a:effectLst>
              <a:outerShdw blurRad="63500" dist="19050" dir="5400000" rotWithShape="0">
                <a:srgbClr val="000000">
                  <a:alpha val="50000"/>
                </a:srgbClr>
              </a:outerShdw>
            </a:effectLst>
          </p:spPr>
          <p:txBody>
            <a:bodyPr wrap="square" lIns="0" tIns="0" rIns="0" bIns="0" numCol="1" anchor="t">
              <a:noAutofit/>
            </a:bodyPr>
            <a:lstStyle/>
            <a:p>
              <a:pPr>
                <a:defRPr sz="1200">
                  <a:latin typeface="Bree Serif"/>
                  <a:ea typeface="Bree Serif"/>
                  <a:cs typeface="Bree Serif"/>
                  <a:sym typeface="Bree Serif"/>
                </a:defRPr>
              </a:pPr>
              <a:endParaRPr/>
            </a:p>
          </p:txBody>
        </p:sp>
        <p:sp>
          <p:nvSpPr>
            <p:cNvPr id="267" name="Type here"/>
            <p:cNvSpPr txBox="1"/>
            <p:nvPr/>
          </p:nvSpPr>
          <p:spPr>
            <a:xfrm>
              <a:off x="-1" y="62066"/>
              <a:ext cx="1231535" cy="360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defRPr sz="1200">
                  <a:latin typeface="Bree Serif"/>
                  <a:ea typeface="Bree Serif"/>
                  <a:cs typeface="Bree Serif"/>
                  <a:sym typeface="Bree Serif"/>
                </a:defRPr>
              </a:lvl1pPr>
            </a:lstStyle>
            <a:p>
              <a:r>
                <a:rPr dirty="0"/>
                <a:t>Type here</a:t>
              </a:r>
            </a:p>
          </p:txBody>
        </p:sp>
      </p:grpSp>
      <p:grpSp>
        <p:nvGrpSpPr>
          <p:cNvPr id="271" name="Google Shape;171;p34"/>
          <p:cNvGrpSpPr/>
          <p:nvPr/>
        </p:nvGrpSpPr>
        <p:grpSpPr>
          <a:xfrm>
            <a:off x="-1448876" y="1550688"/>
            <a:ext cx="1293601" cy="1376401"/>
            <a:chOff x="0" y="0"/>
            <a:chExt cx="1293600" cy="1376399"/>
          </a:xfrm>
        </p:grpSpPr>
        <p:sp>
          <p:nvSpPr>
            <p:cNvPr id="269" name="Shape"/>
            <p:cNvSpPr/>
            <p:nvPr/>
          </p:nvSpPr>
          <p:spPr>
            <a:xfrm>
              <a:off x="-1" y="0"/>
              <a:ext cx="1293602" cy="1376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27" y="0"/>
                  </a:lnTo>
                  <a:lnTo>
                    <a:pt x="21600" y="1948"/>
                  </a:lnTo>
                  <a:lnTo>
                    <a:pt x="21600" y="21600"/>
                  </a:lnTo>
                  <a:lnTo>
                    <a:pt x="0" y="21600"/>
                  </a:lnTo>
                  <a:close/>
                </a:path>
              </a:pathLst>
            </a:custGeom>
            <a:solidFill>
              <a:srgbClr val="93C47D"/>
            </a:solidFill>
            <a:ln w="9525" cap="flat">
              <a:solidFill>
                <a:srgbClr val="666666"/>
              </a:solidFill>
              <a:prstDash val="solid"/>
              <a:round/>
            </a:ln>
            <a:effectLst>
              <a:outerShdw blurRad="63500" dist="19050" dir="5400000" rotWithShape="0">
                <a:srgbClr val="000000">
                  <a:alpha val="50000"/>
                </a:srgbClr>
              </a:outerShdw>
            </a:effectLst>
          </p:spPr>
          <p:txBody>
            <a:bodyPr wrap="square" lIns="0" tIns="0" rIns="0" bIns="0" numCol="1" anchor="t">
              <a:noAutofit/>
            </a:bodyPr>
            <a:lstStyle/>
            <a:p>
              <a:pPr>
                <a:defRPr sz="1200">
                  <a:latin typeface="Bree Serif"/>
                  <a:ea typeface="Bree Serif"/>
                  <a:cs typeface="Bree Serif"/>
                  <a:sym typeface="Bree Serif"/>
                </a:defRPr>
              </a:pPr>
              <a:endParaRPr/>
            </a:p>
          </p:txBody>
        </p:sp>
        <p:sp>
          <p:nvSpPr>
            <p:cNvPr id="270" name="Type here"/>
            <p:cNvSpPr txBox="1"/>
            <p:nvPr/>
          </p:nvSpPr>
          <p:spPr>
            <a:xfrm>
              <a:off x="-1" y="62066"/>
              <a:ext cx="1231535" cy="360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defRPr sz="1200">
                  <a:latin typeface="Bree Serif"/>
                  <a:ea typeface="Bree Serif"/>
                  <a:cs typeface="Bree Serif"/>
                  <a:sym typeface="Bree Serif"/>
                </a:defRPr>
              </a:lvl1pPr>
            </a:lstStyle>
            <a:p>
              <a:r>
                <a:t>Type here</a:t>
              </a:r>
            </a:p>
          </p:txBody>
        </p:sp>
      </p:grpSp>
      <p:grpSp>
        <p:nvGrpSpPr>
          <p:cNvPr id="15" name="Google Shape;171;p34">
            <a:extLst>
              <a:ext uri="{FF2B5EF4-FFF2-40B4-BE49-F238E27FC236}">
                <a16:creationId xmlns:a16="http://schemas.microsoft.com/office/drawing/2014/main" id="{6FAF9890-83C4-4DB1-B2AC-2CB2F88D48BC}"/>
              </a:ext>
            </a:extLst>
          </p:cNvPr>
          <p:cNvGrpSpPr/>
          <p:nvPr/>
        </p:nvGrpSpPr>
        <p:grpSpPr>
          <a:xfrm>
            <a:off x="2434741" y="1435743"/>
            <a:ext cx="1293601" cy="1376401"/>
            <a:chOff x="0" y="0"/>
            <a:chExt cx="1293600" cy="1376399"/>
          </a:xfrm>
        </p:grpSpPr>
        <p:sp>
          <p:nvSpPr>
            <p:cNvPr id="16" name="Shape">
              <a:extLst>
                <a:ext uri="{FF2B5EF4-FFF2-40B4-BE49-F238E27FC236}">
                  <a16:creationId xmlns:a16="http://schemas.microsoft.com/office/drawing/2014/main" id="{0036D7C3-1D61-44BE-9C99-3C0D751915D4}"/>
                </a:ext>
              </a:extLst>
            </p:cNvPr>
            <p:cNvSpPr/>
            <p:nvPr/>
          </p:nvSpPr>
          <p:spPr>
            <a:xfrm>
              <a:off x="-1" y="0"/>
              <a:ext cx="1293602" cy="1376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27" y="0"/>
                  </a:lnTo>
                  <a:lnTo>
                    <a:pt x="21600" y="1948"/>
                  </a:lnTo>
                  <a:lnTo>
                    <a:pt x="21600" y="21600"/>
                  </a:lnTo>
                  <a:lnTo>
                    <a:pt x="0" y="21600"/>
                  </a:lnTo>
                  <a:close/>
                </a:path>
              </a:pathLst>
            </a:custGeom>
            <a:solidFill>
              <a:srgbClr val="93C47D"/>
            </a:solidFill>
            <a:ln w="9525" cap="flat">
              <a:solidFill>
                <a:srgbClr val="666666"/>
              </a:solidFill>
              <a:prstDash val="solid"/>
              <a:round/>
            </a:ln>
            <a:effectLst>
              <a:outerShdw blurRad="63500" dist="19050" dir="5400000" rotWithShape="0">
                <a:srgbClr val="000000">
                  <a:alpha val="50000"/>
                </a:srgbClr>
              </a:outerShdw>
            </a:effectLst>
          </p:spPr>
          <p:txBody>
            <a:bodyPr wrap="square" lIns="0" tIns="0" rIns="0" bIns="0" numCol="1" anchor="t">
              <a:noAutofit/>
            </a:bodyPr>
            <a:lstStyle/>
            <a:p>
              <a:pPr>
                <a:defRPr sz="1200">
                  <a:latin typeface="Bree Serif"/>
                  <a:ea typeface="Bree Serif"/>
                  <a:cs typeface="Bree Serif"/>
                  <a:sym typeface="Bree Serif"/>
                </a:defRPr>
              </a:pPr>
              <a:endParaRPr/>
            </a:p>
          </p:txBody>
        </p:sp>
        <p:sp>
          <p:nvSpPr>
            <p:cNvPr id="17" name="Type here">
              <a:extLst>
                <a:ext uri="{FF2B5EF4-FFF2-40B4-BE49-F238E27FC236}">
                  <a16:creationId xmlns:a16="http://schemas.microsoft.com/office/drawing/2014/main" id="{AB56F64A-FA60-4287-833D-EDBA810E0385}"/>
                </a:ext>
              </a:extLst>
            </p:cNvPr>
            <p:cNvSpPr txBox="1"/>
            <p:nvPr/>
          </p:nvSpPr>
          <p:spPr>
            <a:xfrm>
              <a:off x="-1" y="62066"/>
              <a:ext cx="1231535" cy="360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defRPr sz="1200">
                  <a:latin typeface="Bree Serif"/>
                  <a:ea typeface="Bree Serif"/>
                  <a:cs typeface="Bree Serif"/>
                  <a:sym typeface="Bree Serif"/>
                </a:defRPr>
              </a:lvl1pPr>
            </a:lstStyle>
            <a:p>
              <a:r>
                <a:t>Type here</a:t>
              </a:r>
            </a:p>
          </p:txBody>
        </p:sp>
      </p:grpSp>
      <p:grpSp>
        <p:nvGrpSpPr>
          <p:cNvPr id="20" name="Google Shape;171;p34">
            <a:extLst>
              <a:ext uri="{FF2B5EF4-FFF2-40B4-BE49-F238E27FC236}">
                <a16:creationId xmlns:a16="http://schemas.microsoft.com/office/drawing/2014/main" id="{24856160-7F24-4966-B3C3-B5062186236B}"/>
              </a:ext>
            </a:extLst>
          </p:cNvPr>
          <p:cNvGrpSpPr/>
          <p:nvPr/>
        </p:nvGrpSpPr>
        <p:grpSpPr>
          <a:xfrm>
            <a:off x="2674374" y="1994268"/>
            <a:ext cx="1293601" cy="1376401"/>
            <a:chOff x="0" y="0"/>
            <a:chExt cx="1293600" cy="1376399"/>
          </a:xfrm>
        </p:grpSpPr>
        <p:sp>
          <p:nvSpPr>
            <p:cNvPr id="21" name="Shape">
              <a:extLst>
                <a:ext uri="{FF2B5EF4-FFF2-40B4-BE49-F238E27FC236}">
                  <a16:creationId xmlns:a16="http://schemas.microsoft.com/office/drawing/2014/main" id="{9224D660-E56E-4883-8B51-2755932122A6}"/>
                </a:ext>
              </a:extLst>
            </p:cNvPr>
            <p:cNvSpPr/>
            <p:nvPr/>
          </p:nvSpPr>
          <p:spPr>
            <a:xfrm>
              <a:off x="-1" y="0"/>
              <a:ext cx="1293602" cy="1376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27" y="0"/>
                  </a:lnTo>
                  <a:lnTo>
                    <a:pt x="21600" y="1948"/>
                  </a:lnTo>
                  <a:lnTo>
                    <a:pt x="21600" y="21600"/>
                  </a:lnTo>
                  <a:lnTo>
                    <a:pt x="0" y="21600"/>
                  </a:lnTo>
                  <a:close/>
                </a:path>
              </a:pathLst>
            </a:custGeom>
            <a:solidFill>
              <a:srgbClr val="93C47D"/>
            </a:solidFill>
            <a:ln w="9525" cap="flat">
              <a:solidFill>
                <a:srgbClr val="666666"/>
              </a:solidFill>
              <a:prstDash val="solid"/>
              <a:round/>
            </a:ln>
            <a:effectLst>
              <a:outerShdw blurRad="63500" dist="19050" dir="5400000" rotWithShape="0">
                <a:srgbClr val="000000">
                  <a:alpha val="50000"/>
                </a:srgbClr>
              </a:outerShdw>
            </a:effectLst>
          </p:spPr>
          <p:txBody>
            <a:bodyPr wrap="square" lIns="0" tIns="0" rIns="0" bIns="0" numCol="1" anchor="t">
              <a:noAutofit/>
            </a:bodyPr>
            <a:lstStyle/>
            <a:p>
              <a:pPr>
                <a:defRPr sz="1200">
                  <a:latin typeface="Bree Serif"/>
                  <a:ea typeface="Bree Serif"/>
                  <a:cs typeface="Bree Serif"/>
                  <a:sym typeface="Bree Serif"/>
                </a:defRPr>
              </a:pPr>
              <a:endParaRPr/>
            </a:p>
          </p:txBody>
        </p:sp>
        <p:sp>
          <p:nvSpPr>
            <p:cNvPr id="22" name="Type here">
              <a:extLst>
                <a:ext uri="{FF2B5EF4-FFF2-40B4-BE49-F238E27FC236}">
                  <a16:creationId xmlns:a16="http://schemas.microsoft.com/office/drawing/2014/main" id="{E54F3192-0F6D-4E59-97BF-D71DC700BB07}"/>
                </a:ext>
              </a:extLst>
            </p:cNvPr>
            <p:cNvSpPr txBox="1"/>
            <p:nvPr/>
          </p:nvSpPr>
          <p:spPr>
            <a:xfrm>
              <a:off x="-1" y="62066"/>
              <a:ext cx="1231535" cy="360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t">
              <a:spAutoFit/>
            </a:bodyPr>
            <a:lstStyle>
              <a:lvl1pPr>
                <a:defRPr sz="1200">
                  <a:latin typeface="Bree Serif"/>
                  <a:ea typeface="Bree Serif"/>
                  <a:cs typeface="Bree Serif"/>
                  <a:sym typeface="Bree Serif"/>
                </a:defRPr>
              </a:lvl1pPr>
            </a:lstStyle>
            <a:p>
              <a:r>
                <a:t>Type here</a:t>
              </a:r>
            </a:p>
          </p:txBody>
        </p:sp>
      </p:grpSp>
      <p:pic>
        <p:nvPicPr>
          <p:cNvPr id="3" name="Picture 2">
            <a:extLst>
              <a:ext uri="{FF2B5EF4-FFF2-40B4-BE49-F238E27FC236}">
                <a16:creationId xmlns:a16="http://schemas.microsoft.com/office/drawing/2014/main" id="{0363603A-E5A9-4150-BA26-C7826FAF3EAC}"/>
              </a:ext>
            </a:extLst>
          </p:cNvPr>
          <p:cNvPicPr>
            <a:picLocks noChangeAspect="1"/>
          </p:cNvPicPr>
          <p:nvPr/>
        </p:nvPicPr>
        <p:blipFill>
          <a:blip r:embed="rId3"/>
          <a:stretch>
            <a:fillRect/>
          </a:stretch>
        </p:blipFill>
        <p:spPr>
          <a:xfrm>
            <a:off x="3019475" y="2540314"/>
            <a:ext cx="1438781" cy="1524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Google Shape;176;p35" descr="Google Shape;176;p35"/>
          <p:cNvPicPr>
            <a:picLocks noChangeAspect="1"/>
          </p:cNvPicPr>
          <p:nvPr/>
        </p:nvPicPr>
        <p:blipFill>
          <a:blip r:embed="rId3"/>
          <a:stretch>
            <a:fillRect/>
          </a:stretch>
        </p:blipFill>
        <p:spPr>
          <a:xfrm>
            <a:off x="0" y="0"/>
            <a:ext cx="9144003" cy="54049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isInverted="1"/>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EBAFF-646C-E46A-EDC5-F08A157CD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3E9F0F-7B42-9D46-2461-895E20D2032C}"/>
              </a:ext>
            </a:extLst>
          </p:cNvPr>
          <p:cNvSpPr>
            <a:spLocks noGrp="1"/>
          </p:cNvSpPr>
          <p:nvPr>
            <p:ph type="title"/>
          </p:nvPr>
        </p:nvSpPr>
        <p:spPr/>
        <p:txBody>
          <a:bodyPr rtlCol="0">
            <a:normAutofit/>
          </a:bodyPr>
          <a:lstStyle/>
          <a:p>
            <a:pPr fontAlgn="auto">
              <a:spcAft>
                <a:spcPts val="0"/>
              </a:spcAft>
              <a:defRPr/>
            </a:pPr>
            <a:r>
              <a:rPr lang="en-US" dirty="0"/>
              <a:t>Chalk Talk</a:t>
            </a:r>
          </a:p>
        </p:txBody>
      </p:sp>
      <p:sp>
        <p:nvSpPr>
          <p:cNvPr id="25602" name="Content Placeholder 2">
            <a:extLst>
              <a:ext uri="{FF2B5EF4-FFF2-40B4-BE49-F238E27FC236}">
                <a16:creationId xmlns:a16="http://schemas.microsoft.com/office/drawing/2014/main" id="{D1F76766-9E02-35FD-F2CB-1E1641C760B7}"/>
              </a:ext>
            </a:extLst>
          </p:cNvPr>
          <p:cNvSpPr>
            <a:spLocks noGrp="1" noChangeArrowheads="1"/>
          </p:cNvSpPr>
          <p:nvPr>
            <p:ph idx="4294967295"/>
          </p:nvPr>
        </p:nvSpPr>
        <p:spPr/>
        <p:txBody>
          <a:bodyPr/>
          <a:lstStyle/>
          <a:p>
            <a:pPr marL="64008" indent="0">
              <a:buNone/>
            </a:pPr>
            <a:r>
              <a:rPr lang="en-US" altLang="en-US" sz="2200" dirty="0"/>
              <a:t>Synchronous Settings</a:t>
            </a:r>
          </a:p>
          <a:p>
            <a:r>
              <a:rPr lang="en-US" altLang="en-US" sz="2200" dirty="0"/>
              <a:t>Whole group vs breakout rooms</a:t>
            </a:r>
          </a:p>
          <a:p>
            <a:r>
              <a:rPr lang="en-US" altLang="en-US" sz="2200" dirty="0"/>
              <a:t>Number of prompts or questions</a:t>
            </a:r>
          </a:p>
          <a:p>
            <a:r>
              <a:rPr lang="en-US" altLang="en-US" sz="2200" dirty="0"/>
              <a:t>Add in reflection time at the end</a:t>
            </a:r>
          </a:p>
          <a:p>
            <a:pPr marL="64008" indent="0">
              <a:buNone/>
            </a:pPr>
            <a:r>
              <a:rPr lang="en-US" altLang="en-US" sz="2200" dirty="0"/>
              <a:t>Asynchronous Settings</a:t>
            </a:r>
          </a:p>
          <a:p>
            <a:r>
              <a:rPr lang="en-US" altLang="en-US" sz="2200" dirty="0"/>
              <a:t>Avoid the “required responses” trap</a:t>
            </a:r>
          </a:p>
          <a:p>
            <a:r>
              <a:rPr lang="en-US" altLang="en-US" sz="2200" dirty="0"/>
              <a:t>Alternatives to whole-group reflection</a:t>
            </a:r>
          </a:p>
        </p:txBody>
      </p:sp>
      <p:pic>
        <p:nvPicPr>
          <p:cNvPr id="4" name="Picture 3">
            <a:extLst>
              <a:ext uri="{FF2B5EF4-FFF2-40B4-BE49-F238E27FC236}">
                <a16:creationId xmlns:a16="http://schemas.microsoft.com/office/drawing/2014/main" id="{5191A803-5139-12C8-3B6B-5FC921F17D6F}"/>
              </a:ext>
            </a:extLst>
          </p:cNvPr>
          <p:cNvPicPr>
            <a:picLocks noChangeAspect="1"/>
          </p:cNvPicPr>
          <p:nvPr/>
        </p:nvPicPr>
        <p:blipFill>
          <a:blip r:embed="rId3"/>
          <a:stretch>
            <a:fillRect/>
          </a:stretch>
        </p:blipFill>
        <p:spPr>
          <a:xfrm>
            <a:off x="5873931" y="1168042"/>
            <a:ext cx="2790050" cy="2790050"/>
          </a:xfrm>
          <a:prstGeom prst="rect">
            <a:avLst/>
          </a:prstGeom>
        </p:spPr>
      </p:pic>
    </p:spTree>
    <p:extLst>
      <p:ext uri="{BB962C8B-B14F-4D97-AF65-F5344CB8AC3E}">
        <p14:creationId xmlns:p14="http://schemas.microsoft.com/office/powerpoint/2010/main" val="3378466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9CA7C-DEB1-903E-61A9-AD9711B50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3DBD6-16EB-FD7F-8F4C-3E9A7F8E6F22}"/>
              </a:ext>
            </a:extLst>
          </p:cNvPr>
          <p:cNvSpPr>
            <a:spLocks noGrp="1"/>
          </p:cNvSpPr>
          <p:nvPr>
            <p:ph type="title"/>
          </p:nvPr>
        </p:nvSpPr>
        <p:spPr/>
        <p:txBody>
          <a:bodyPr rtlCol="0">
            <a:normAutofit/>
          </a:bodyPr>
          <a:lstStyle/>
          <a:p>
            <a:pPr fontAlgn="auto">
              <a:spcAft>
                <a:spcPts val="0"/>
              </a:spcAft>
              <a:defRPr/>
            </a:pPr>
            <a:r>
              <a:rPr lang="en-US" dirty="0"/>
              <a:t>I Think/We Think Steps</a:t>
            </a:r>
          </a:p>
        </p:txBody>
      </p:sp>
      <p:sp>
        <p:nvSpPr>
          <p:cNvPr id="25602" name="Content Placeholder 2">
            <a:extLst>
              <a:ext uri="{FF2B5EF4-FFF2-40B4-BE49-F238E27FC236}">
                <a16:creationId xmlns:a16="http://schemas.microsoft.com/office/drawing/2014/main" id="{49B0F54B-D585-BBBE-25DB-5FFB0AB2EC80}"/>
              </a:ext>
            </a:extLst>
          </p:cNvPr>
          <p:cNvSpPr>
            <a:spLocks noGrp="1" noChangeArrowheads="1"/>
          </p:cNvSpPr>
          <p:nvPr>
            <p:ph idx="4294967295"/>
          </p:nvPr>
        </p:nvSpPr>
        <p:spPr/>
        <p:txBody>
          <a:bodyPr/>
          <a:lstStyle/>
          <a:p>
            <a:r>
              <a:rPr lang="en-US" altLang="en-US" sz="1800" dirty="0"/>
              <a:t>I Think/We Think is a two-part strategy. </a:t>
            </a:r>
          </a:p>
          <a:p>
            <a:r>
              <a:rPr lang="en-US" altLang="en-US" sz="1800" dirty="0"/>
              <a:t>Open up the linked </a:t>
            </a:r>
            <a:r>
              <a:rPr lang="en-US" altLang="en-US" sz="1800" dirty="0">
                <a:hlinkClick r:id="rId3"/>
              </a:rPr>
              <a:t>graphic organizer</a:t>
            </a:r>
            <a:r>
              <a:rPr lang="en-US" altLang="en-US" sz="1800" dirty="0"/>
              <a:t> in the next slide.</a:t>
            </a:r>
          </a:p>
          <a:p>
            <a:r>
              <a:rPr lang="en-US" altLang="en-US" sz="1800" dirty="0"/>
              <a:t>Complete the section labeled “I Think” by typing in your response to the prompt.</a:t>
            </a:r>
          </a:p>
          <a:p>
            <a:r>
              <a:rPr lang="en-US" altLang="en-US" sz="1800" dirty="0"/>
              <a:t>When everyone has written their responses, take turns sharing out.</a:t>
            </a:r>
          </a:p>
          <a:p>
            <a:r>
              <a:rPr lang="en-US" altLang="en-US" sz="1800" dirty="0"/>
              <a:t>In the discussion, ask participants to reach a consensus on the prompt. </a:t>
            </a:r>
          </a:p>
          <a:p>
            <a:r>
              <a:rPr lang="en-US" altLang="en-US" sz="1800" dirty="0"/>
              <a:t>Write this in the “We Think” section.</a:t>
            </a:r>
          </a:p>
          <a:p>
            <a:r>
              <a:rPr lang="en-US" altLang="en-US" sz="1800" dirty="0"/>
              <a:t>Choose someone to be the reporter for the group to share out this strategy to the whole group.</a:t>
            </a:r>
          </a:p>
        </p:txBody>
      </p:sp>
      <p:pic>
        <p:nvPicPr>
          <p:cNvPr id="4" name="Picture 3">
            <a:extLst>
              <a:ext uri="{FF2B5EF4-FFF2-40B4-BE49-F238E27FC236}">
                <a16:creationId xmlns:a16="http://schemas.microsoft.com/office/drawing/2014/main" id="{0DCD1265-9607-EA19-4526-309EB1B036E6}"/>
              </a:ext>
            </a:extLst>
          </p:cNvPr>
          <p:cNvPicPr>
            <a:picLocks noChangeAspect="1"/>
          </p:cNvPicPr>
          <p:nvPr/>
        </p:nvPicPr>
        <p:blipFill>
          <a:blip r:embed="rId4"/>
          <a:stretch>
            <a:fillRect/>
          </a:stretch>
        </p:blipFill>
        <p:spPr>
          <a:xfrm>
            <a:off x="6219265" y="0"/>
            <a:ext cx="2471215" cy="2471215"/>
          </a:xfrm>
          <a:prstGeom prst="rect">
            <a:avLst/>
          </a:prstGeom>
        </p:spPr>
      </p:pic>
    </p:spTree>
    <p:extLst>
      <p:ext uri="{BB962C8B-B14F-4D97-AF65-F5344CB8AC3E}">
        <p14:creationId xmlns:p14="http://schemas.microsoft.com/office/powerpoint/2010/main" val="324572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a:extLst>
              <a:ext uri="{FF2B5EF4-FFF2-40B4-BE49-F238E27FC236}">
                <a16:creationId xmlns:a16="http://schemas.microsoft.com/office/drawing/2014/main" id="{D39454A6-31F6-9DC3-BE75-39D080090E23}"/>
              </a:ext>
            </a:extLst>
          </p:cNvPr>
          <p:cNvSpPr>
            <a:spLocks noGrp="1" noChangeArrowheads="1"/>
          </p:cNvSpPr>
          <p:nvPr>
            <p:ph type="title"/>
          </p:nvPr>
        </p:nvSpPr>
        <p:spPr>
          <a:xfrm>
            <a:off x="623888" y="1116136"/>
            <a:ext cx="7886700" cy="2139950"/>
          </a:xfrm>
        </p:spPr>
        <p:txBody>
          <a:bodyPr/>
          <a:lstStyle/>
          <a:p>
            <a:r>
              <a:rPr lang="en-US" altLang="en-US" dirty="0"/>
              <a:t>Discussion Strategies for Online Learning (ELA) </a:t>
            </a:r>
          </a:p>
        </p:txBody>
      </p:sp>
      <p:sp>
        <p:nvSpPr>
          <p:cNvPr id="22530" name="Text Placeholder 4">
            <a:extLst>
              <a:ext uri="{FF2B5EF4-FFF2-40B4-BE49-F238E27FC236}">
                <a16:creationId xmlns:a16="http://schemas.microsoft.com/office/drawing/2014/main" id="{019E2450-727C-5F8C-E55D-223CCB11F23B}"/>
              </a:ext>
            </a:extLst>
          </p:cNvPr>
          <p:cNvSpPr>
            <a:spLocks noGrp="1" noChangeArrowheads="1"/>
          </p:cNvSpPr>
          <p:nvPr>
            <p:ph type="body" sz="quarter" idx="10"/>
          </p:nvPr>
        </p:nvSpPr>
        <p:spPr>
          <a:xfrm>
            <a:off x="623888" y="3364036"/>
            <a:ext cx="7885112" cy="1397000"/>
          </a:xfrm>
        </p:spPr>
        <p:txBody>
          <a:bodyPr/>
          <a:lstStyle/>
          <a:p>
            <a:r>
              <a:rPr lang="en-US" altLang="en-US" dirty="0"/>
              <a:t>Virtual Presentation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12E98-9868-D270-D571-FCA138028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A12FF-9812-D4AB-EEB4-CCD239A7B804}"/>
              </a:ext>
            </a:extLst>
          </p:cNvPr>
          <p:cNvSpPr>
            <a:spLocks noGrp="1"/>
          </p:cNvSpPr>
          <p:nvPr>
            <p:ph type="title"/>
          </p:nvPr>
        </p:nvSpPr>
        <p:spPr>
          <a:xfrm>
            <a:off x="71084" y="274638"/>
            <a:ext cx="8979214" cy="993775"/>
          </a:xfrm>
        </p:spPr>
        <p:txBody>
          <a:bodyPr rtlCol="0">
            <a:noAutofit/>
          </a:bodyPr>
          <a:lstStyle/>
          <a:p>
            <a:pPr algn="ctr" fontAlgn="auto">
              <a:spcAft>
                <a:spcPts val="0"/>
              </a:spcAft>
              <a:defRPr/>
            </a:pPr>
            <a:r>
              <a:rPr lang="en-US" dirty="0"/>
              <a:t>What are your takeaways from the reading?</a:t>
            </a:r>
          </a:p>
        </p:txBody>
      </p:sp>
      <p:graphicFrame>
        <p:nvGraphicFramePr>
          <p:cNvPr id="3" name="Table 4">
            <a:extLst>
              <a:ext uri="{FF2B5EF4-FFF2-40B4-BE49-F238E27FC236}">
                <a16:creationId xmlns:a16="http://schemas.microsoft.com/office/drawing/2014/main" id="{36D5C7FD-3273-0334-6F0A-388639DCA971}"/>
              </a:ext>
            </a:extLst>
          </p:cNvPr>
          <p:cNvGraphicFramePr>
            <a:graphicFrameLocks noGrp="1"/>
          </p:cNvGraphicFramePr>
          <p:nvPr>
            <p:extLst>
              <p:ext uri="{D42A27DB-BD31-4B8C-83A1-F6EECF244321}">
                <p14:modId xmlns:p14="http://schemas.microsoft.com/office/powerpoint/2010/main" val="1446471840"/>
              </p:ext>
            </p:extLst>
          </p:nvPr>
        </p:nvGraphicFramePr>
        <p:xfrm>
          <a:off x="1080262" y="1408007"/>
          <a:ext cx="6983476" cy="2931160"/>
        </p:xfrm>
        <a:graphic>
          <a:graphicData uri="http://schemas.openxmlformats.org/drawingml/2006/table">
            <a:tbl>
              <a:tblPr firstRow="1" bandRow="1">
                <a:tableStyleId>{5C22544A-7EE6-4342-B048-85BDC9FD1C3A}</a:tableStyleId>
              </a:tblPr>
              <a:tblGrid>
                <a:gridCol w="3491738">
                  <a:extLst>
                    <a:ext uri="{9D8B030D-6E8A-4147-A177-3AD203B41FA5}">
                      <a16:colId xmlns:a16="http://schemas.microsoft.com/office/drawing/2014/main" val="2029901022"/>
                    </a:ext>
                  </a:extLst>
                </a:gridCol>
                <a:gridCol w="3491738">
                  <a:extLst>
                    <a:ext uri="{9D8B030D-6E8A-4147-A177-3AD203B41FA5}">
                      <a16:colId xmlns:a16="http://schemas.microsoft.com/office/drawing/2014/main" val="4167813972"/>
                    </a:ext>
                  </a:extLst>
                </a:gridCol>
              </a:tblGrid>
              <a:tr h="370840">
                <a:tc>
                  <a:txBody>
                    <a:bodyPr/>
                    <a:lstStyle/>
                    <a:p>
                      <a:pPr algn="ctr"/>
                      <a:r>
                        <a:rPr lang="en-US" sz="1800" b="0" dirty="0">
                          <a:solidFill>
                            <a:schemeClr val="tx1"/>
                          </a:solidFill>
                          <a:latin typeface="Arial Black" panose="020B0A04020102020204" pitchFamily="34" charset="0"/>
                        </a:rPr>
                        <a:t>I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latin typeface="Arial Black" panose="020B0A04020102020204" pitchFamily="34" charset="0"/>
                        </a:rPr>
                        <a:t>WE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9761411"/>
                  </a:ext>
                </a:extLst>
              </a:tr>
              <a:tr h="370840">
                <a:tc>
                  <a:txBody>
                    <a:bodyPr/>
                    <a:lstStyle/>
                    <a:p>
                      <a:r>
                        <a:rPr lang="en-US" dirty="0">
                          <a:solidFill>
                            <a:schemeClr val="tx1"/>
                          </a:solidFill>
                        </a:rPr>
                        <a:t>Type your thoughts here. </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Type your group’s consensus 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098438"/>
                  </a:ext>
                </a:extLst>
              </a:tr>
            </a:tbl>
          </a:graphicData>
        </a:graphic>
      </p:graphicFrame>
    </p:spTree>
    <p:extLst>
      <p:ext uri="{BB962C8B-B14F-4D97-AF65-F5344CB8AC3E}">
        <p14:creationId xmlns:p14="http://schemas.microsoft.com/office/powerpoint/2010/main" val="1239618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4B891-107E-21E0-F74A-4B548EEE1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6DD87-1B27-A5B8-D21F-1E3068D7359A}"/>
              </a:ext>
            </a:extLst>
          </p:cNvPr>
          <p:cNvSpPr>
            <a:spLocks noGrp="1"/>
          </p:cNvSpPr>
          <p:nvPr>
            <p:ph type="title"/>
          </p:nvPr>
        </p:nvSpPr>
        <p:spPr/>
        <p:txBody>
          <a:bodyPr rtlCol="0">
            <a:normAutofit/>
          </a:bodyPr>
          <a:lstStyle/>
          <a:p>
            <a:pPr fontAlgn="auto">
              <a:spcAft>
                <a:spcPts val="0"/>
              </a:spcAft>
              <a:defRPr/>
            </a:pPr>
            <a:r>
              <a:rPr lang="en-US" dirty="0"/>
              <a:t>I Think/We Think Example</a:t>
            </a:r>
          </a:p>
        </p:txBody>
      </p:sp>
      <p:sp>
        <p:nvSpPr>
          <p:cNvPr id="25602" name="Content Placeholder 2">
            <a:extLst>
              <a:ext uri="{FF2B5EF4-FFF2-40B4-BE49-F238E27FC236}">
                <a16:creationId xmlns:a16="http://schemas.microsoft.com/office/drawing/2014/main" id="{CC5DBB62-2549-A3FE-61A0-05B77E51B897}"/>
              </a:ext>
            </a:extLst>
          </p:cNvPr>
          <p:cNvSpPr>
            <a:spLocks noGrp="1" noChangeArrowheads="1"/>
          </p:cNvSpPr>
          <p:nvPr>
            <p:ph idx="4294967295"/>
          </p:nvPr>
        </p:nvSpPr>
        <p:spPr>
          <a:xfrm>
            <a:off x="628650" y="1370013"/>
            <a:ext cx="4380229" cy="3262312"/>
          </a:xfrm>
        </p:spPr>
        <p:txBody>
          <a:bodyPr/>
          <a:lstStyle/>
          <a:p>
            <a:r>
              <a:rPr lang="en-US" altLang="en-US" dirty="0"/>
              <a:t>Students wrote their “I Think” response on a sticky note and brought this to the group; the group created a “We Think” poster.</a:t>
            </a:r>
          </a:p>
        </p:txBody>
      </p:sp>
      <p:pic>
        <p:nvPicPr>
          <p:cNvPr id="3" name="Google Shape;147;p30">
            <a:extLst>
              <a:ext uri="{FF2B5EF4-FFF2-40B4-BE49-F238E27FC236}">
                <a16:creationId xmlns:a16="http://schemas.microsoft.com/office/drawing/2014/main" id="{F47DBA39-09A4-930A-188B-8E1CA80482C7}"/>
              </a:ext>
            </a:extLst>
          </p:cNvPr>
          <p:cNvPicPr preferRelativeResize="0"/>
          <p:nvPr/>
        </p:nvPicPr>
        <p:blipFill rotWithShape="1">
          <a:blip r:embed="rId3">
            <a:alphaModFix/>
          </a:blip>
          <a:srcRect t="23156" r="3586" b="11650"/>
          <a:stretch/>
        </p:blipFill>
        <p:spPr>
          <a:xfrm>
            <a:off x="5143476" y="1410653"/>
            <a:ext cx="2988747" cy="2685812"/>
          </a:xfrm>
          <a:prstGeom prst="rect">
            <a:avLst/>
          </a:prstGeom>
          <a:noFill/>
          <a:ln>
            <a:noFill/>
          </a:ln>
        </p:spPr>
      </p:pic>
    </p:spTree>
    <p:extLst>
      <p:ext uri="{BB962C8B-B14F-4D97-AF65-F5344CB8AC3E}">
        <p14:creationId xmlns:p14="http://schemas.microsoft.com/office/powerpoint/2010/main" val="3381784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260E-2B25-4405-DBE1-05F6E838E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611F1-CD2D-1C28-53A7-803743995BEB}"/>
              </a:ext>
            </a:extLst>
          </p:cNvPr>
          <p:cNvSpPr>
            <a:spLocks noGrp="1"/>
          </p:cNvSpPr>
          <p:nvPr>
            <p:ph type="title"/>
          </p:nvPr>
        </p:nvSpPr>
        <p:spPr/>
        <p:txBody>
          <a:bodyPr rtlCol="0">
            <a:normAutofit/>
          </a:bodyPr>
          <a:lstStyle/>
          <a:p>
            <a:pPr fontAlgn="auto">
              <a:spcAft>
                <a:spcPts val="0"/>
              </a:spcAft>
              <a:defRPr/>
            </a:pPr>
            <a:r>
              <a:rPr lang="en-US" dirty="0"/>
              <a:t>I Think/We Think</a:t>
            </a:r>
          </a:p>
        </p:txBody>
      </p:sp>
      <p:sp>
        <p:nvSpPr>
          <p:cNvPr id="25602" name="Content Placeholder 2">
            <a:extLst>
              <a:ext uri="{FF2B5EF4-FFF2-40B4-BE49-F238E27FC236}">
                <a16:creationId xmlns:a16="http://schemas.microsoft.com/office/drawing/2014/main" id="{84D6EED0-4536-FBDF-13B6-DFCB57A562CD}"/>
              </a:ext>
            </a:extLst>
          </p:cNvPr>
          <p:cNvSpPr>
            <a:spLocks noGrp="1" noChangeArrowheads="1"/>
          </p:cNvSpPr>
          <p:nvPr>
            <p:ph idx="4294967295"/>
          </p:nvPr>
        </p:nvSpPr>
        <p:spPr>
          <a:xfrm>
            <a:off x="628650" y="1370013"/>
            <a:ext cx="4928834" cy="3262312"/>
          </a:xfrm>
        </p:spPr>
        <p:txBody>
          <a:bodyPr/>
          <a:lstStyle/>
          <a:p>
            <a:pPr marL="64008" indent="0">
              <a:buNone/>
            </a:pPr>
            <a:r>
              <a:rPr lang="en-US" altLang="en-US" sz="2200" dirty="0"/>
              <a:t>Synchronous Settings</a:t>
            </a:r>
          </a:p>
          <a:p>
            <a:r>
              <a:rPr lang="en-US" altLang="en-US" sz="2200" dirty="0"/>
              <a:t>Set up breakout rooms or brainstorming session</a:t>
            </a:r>
          </a:p>
          <a:p>
            <a:r>
              <a:rPr lang="en-US" altLang="en-US" sz="2200" dirty="0"/>
              <a:t>Use of chat function</a:t>
            </a:r>
          </a:p>
          <a:p>
            <a:pPr marL="64008" indent="0">
              <a:buNone/>
            </a:pPr>
            <a:r>
              <a:rPr lang="en-US" altLang="en-US" sz="2200" dirty="0"/>
              <a:t>Asynchronous Settings</a:t>
            </a:r>
          </a:p>
          <a:p>
            <a:r>
              <a:rPr lang="en-US" altLang="en-US" sz="2200" dirty="0"/>
              <a:t>Shared documents</a:t>
            </a:r>
          </a:p>
          <a:p>
            <a:r>
              <a:rPr lang="en-US" altLang="en-US" sz="2200" dirty="0"/>
              <a:t>Small group discussion boards</a:t>
            </a:r>
          </a:p>
          <a:p>
            <a:r>
              <a:rPr lang="en-US" altLang="en-US" sz="2200" dirty="0"/>
              <a:t>Reflection</a:t>
            </a:r>
          </a:p>
        </p:txBody>
      </p:sp>
      <p:pic>
        <p:nvPicPr>
          <p:cNvPr id="3" name="Picture 2">
            <a:extLst>
              <a:ext uri="{FF2B5EF4-FFF2-40B4-BE49-F238E27FC236}">
                <a16:creationId xmlns:a16="http://schemas.microsoft.com/office/drawing/2014/main" id="{BBC5CD00-D9DC-3F9B-8782-AF452FD5433B}"/>
              </a:ext>
            </a:extLst>
          </p:cNvPr>
          <p:cNvPicPr>
            <a:picLocks noChangeAspect="1"/>
          </p:cNvPicPr>
          <p:nvPr/>
        </p:nvPicPr>
        <p:blipFill>
          <a:blip r:embed="rId3"/>
          <a:stretch>
            <a:fillRect/>
          </a:stretch>
        </p:blipFill>
        <p:spPr>
          <a:xfrm>
            <a:off x="4956852" y="896908"/>
            <a:ext cx="3224492" cy="3224492"/>
          </a:xfrm>
          <a:prstGeom prst="rect">
            <a:avLst/>
          </a:prstGeom>
        </p:spPr>
      </p:pic>
    </p:spTree>
    <p:extLst>
      <p:ext uri="{BB962C8B-B14F-4D97-AF65-F5344CB8AC3E}">
        <p14:creationId xmlns:p14="http://schemas.microsoft.com/office/powerpoint/2010/main" val="3135993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0044D-69B7-E4FD-271D-8A9E187A90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E9720-EFCA-0C2D-3117-FF7FE7077DC7}"/>
              </a:ext>
            </a:extLst>
          </p:cNvPr>
          <p:cNvSpPr>
            <a:spLocks noGrp="1"/>
          </p:cNvSpPr>
          <p:nvPr>
            <p:ph type="title"/>
          </p:nvPr>
        </p:nvSpPr>
        <p:spPr/>
        <p:txBody>
          <a:bodyPr rtlCol="0">
            <a:normAutofit/>
          </a:bodyPr>
          <a:lstStyle/>
          <a:p>
            <a:pPr fontAlgn="auto">
              <a:spcAft>
                <a:spcPts val="0"/>
              </a:spcAft>
              <a:defRPr/>
            </a:pPr>
            <a:r>
              <a:rPr lang="en-US" dirty="0"/>
              <a:t>First Turn/Last Turn Steps</a:t>
            </a:r>
          </a:p>
        </p:txBody>
      </p:sp>
      <p:sp>
        <p:nvSpPr>
          <p:cNvPr id="25602" name="Content Placeholder 2">
            <a:extLst>
              <a:ext uri="{FF2B5EF4-FFF2-40B4-BE49-F238E27FC236}">
                <a16:creationId xmlns:a16="http://schemas.microsoft.com/office/drawing/2014/main" id="{BEE4D344-1A29-FED9-6E6E-43A1B89C6812}"/>
              </a:ext>
            </a:extLst>
          </p:cNvPr>
          <p:cNvSpPr>
            <a:spLocks noGrp="1" noChangeArrowheads="1"/>
          </p:cNvSpPr>
          <p:nvPr>
            <p:ph idx="4294967295"/>
          </p:nvPr>
        </p:nvSpPr>
        <p:spPr/>
        <p:txBody>
          <a:bodyPr/>
          <a:lstStyle/>
          <a:p>
            <a:pPr>
              <a:spcBef>
                <a:spcPts val="420"/>
              </a:spcBef>
            </a:pPr>
            <a:r>
              <a:rPr lang="en-US" altLang="en-US" sz="1800" dirty="0"/>
              <a:t>First Turn/Last Turn is a two-part strategy. </a:t>
            </a:r>
          </a:p>
          <a:p>
            <a:pPr>
              <a:spcBef>
                <a:spcPts val="420"/>
              </a:spcBef>
            </a:pPr>
            <a:r>
              <a:rPr lang="en-US" altLang="en-US" sz="1800" dirty="0"/>
              <a:t>Ask participants to highlight two to four significant things in the common text. </a:t>
            </a:r>
          </a:p>
          <a:p>
            <a:pPr>
              <a:spcBef>
                <a:spcPts val="420"/>
              </a:spcBef>
            </a:pPr>
            <a:r>
              <a:rPr lang="en-US" altLang="en-US" sz="1800" dirty="0"/>
              <a:t>As a group, each person, one at a time, takes a turn reading their highlighted passage. </a:t>
            </a:r>
          </a:p>
          <a:p>
            <a:pPr>
              <a:spcBef>
                <a:spcPts val="420"/>
              </a:spcBef>
            </a:pPr>
            <a:r>
              <a:rPr lang="en-US" altLang="en-US" sz="1800" dirty="0"/>
              <a:t>Readers do not comment or explain the passage.</a:t>
            </a:r>
          </a:p>
          <a:p>
            <a:pPr>
              <a:spcBef>
                <a:spcPts val="420"/>
              </a:spcBef>
            </a:pPr>
            <a:r>
              <a:rPr lang="en-US" altLang="en-US" sz="1800" dirty="0"/>
              <a:t>When the reading is done, each group member responds to what has been read. </a:t>
            </a:r>
          </a:p>
          <a:p>
            <a:pPr>
              <a:spcBef>
                <a:spcPts val="420"/>
              </a:spcBef>
            </a:pPr>
            <a:r>
              <a:rPr lang="en-US" altLang="en-US" sz="1800" dirty="0"/>
              <a:t>Once everyone has had a chance to comment, the initial reader ends with a final comment. </a:t>
            </a:r>
          </a:p>
          <a:p>
            <a:pPr>
              <a:spcBef>
                <a:spcPts val="420"/>
              </a:spcBef>
            </a:pPr>
            <a:r>
              <a:rPr lang="en-US" altLang="en-US" sz="1800" dirty="0"/>
              <a:t>The process starts over with someone else’s highlighted section until everyone has had their turn.</a:t>
            </a:r>
          </a:p>
        </p:txBody>
      </p:sp>
    </p:spTree>
    <p:extLst>
      <p:ext uri="{BB962C8B-B14F-4D97-AF65-F5344CB8AC3E}">
        <p14:creationId xmlns:p14="http://schemas.microsoft.com/office/powerpoint/2010/main" val="2831390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C3E54-0224-B1C2-D9D6-21CD6CABF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2A190-EC42-E008-397C-8B5C2584F3B4}"/>
              </a:ext>
            </a:extLst>
          </p:cNvPr>
          <p:cNvSpPr>
            <a:spLocks noGrp="1"/>
          </p:cNvSpPr>
          <p:nvPr>
            <p:ph type="title"/>
          </p:nvPr>
        </p:nvSpPr>
        <p:spPr>
          <a:xfrm>
            <a:off x="754063" y="4329113"/>
            <a:ext cx="7635875" cy="573087"/>
          </a:xfrm>
        </p:spPr>
        <p:txBody>
          <a:bodyPr rtlCol="0">
            <a:normAutofit fontScale="90000"/>
          </a:bodyPr>
          <a:lstStyle/>
          <a:p>
            <a:pPr fontAlgn="auto">
              <a:defRPr/>
            </a:pPr>
            <a:r>
              <a:rPr lang="en-US" dirty="0">
                <a:hlinkClick r:id="rId4"/>
              </a:rPr>
              <a:t>First Turn/Last Turn</a:t>
            </a:r>
            <a:endParaRPr lang="en-US" dirty="0"/>
          </a:p>
        </p:txBody>
      </p:sp>
      <p:pic>
        <p:nvPicPr>
          <p:cNvPr id="3" name="Online Media 2" title="First Turn - Last Turn">
            <a:hlinkClick r:id="" action="ppaction://media"/>
            <a:extLst>
              <a:ext uri="{FF2B5EF4-FFF2-40B4-BE49-F238E27FC236}">
                <a16:creationId xmlns:a16="http://schemas.microsoft.com/office/drawing/2014/main" id="{899FCB5E-7372-DA16-A71F-7C8285C06277}"/>
              </a:ext>
            </a:extLst>
          </p:cNvPr>
          <p:cNvPicPr>
            <a:picLocks noRot="1" noChangeAspect="1"/>
          </p:cNvPicPr>
          <p:nvPr>
            <a:videoFile r:link="rId1"/>
          </p:nvPr>
        </p:nvPicPr>
        <p:blipFill>
          <a:blip r:embed="rId5"/>
          <a:stretch>
            <a:fillRect/>
          </a:stretch>
        </p:blipFill>
        <p:spPr>
          <a:xfrm>
            <a:off x="1067381" y="369231"/>
            <a:ext cx="7009237" cy="3959882"/>
          </a:xfrm>
          <a:prstGeom prst="rect">
            <a:avLst/>
          </a:prstGeom>
        </p:spPr>
      </p:pic>
    </p:spTree>
    <p:extLst>
      <p:ext uri="{BB962C8B-B14F-4D97-AF65-F5344CB8AC3E}">
        <p14:creationId xmlns:p14="http://schemas.microsoft.com/office/powerpoint/2010/main" val="245186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5A11F-4341-DE13-4F33-44EA1B4CF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34620-6512-1392-D829-AE1420C5A149}"/>
              </a:ext>
            </a:extLst>
          </p:cNvPr>
          <p:cNvSpPr>
            <a:spLocks noGrp="1"/>
          </p:cNvSpPr>
          <p:nvPr>
            <p:ph type="title"/>
          </p:nvPr>
        </p:nvSpPr>
        <p:spPr/>
        <p:txBody>
          <a:bodyPr rtlCol="0">
            <a:normAutofit/>
          </a:bodyPr>
          <a:lstStyle/>
          <a:p>
            <a:pPr fontAlgn="auto">
              <a:spcAft>
                <a:spcPts val="0"/>
              </a:spcAft>
              <a:defRPr/>
            </a:pPr>
            <a:r>
              <a:rPr lang="en-US" dirty="0"/>
              <a:t>First Turn/Last Turn </a:t>
            </a:r>
          </a:p>
        </p:txBody>
      </p:sp>
      <p:sp>
        <p:nvSpPr>
          <p:cNvPr id="25602" name="Content Placeholder 2">
            <a:extLst>
              <a:ext uri="{FF2B5EF4-FFF2-40B4-BE49-F238E27FC236}">
                <a16:creationId xmlns:a16="http://schemas.microsoft.com/office/drawing/2014/main" id="{99540272-886D-DB55-CD07-724FA0DFA05F}"/>
              </a:ext>
            </a:extLst>
          </p:cNvPr>
          <p:cNvSpPr>
            <a:spLocks noGrp="1" noChangeArrowheads="1"/>
          </p:cNvSpPr>
          <p:nvPr>
            <p:ph idx="4294967295"/>
          </p:nvPr>
        </p:nvSpPr>
        <p:spPr>
          <a:xfrm>
            <a:off x="628650" y="1370013"/>
            <a:ext cx="5546912" cy="3262312"/>
          </a:xfrm>
        </p:spPr>
        <p:txBody>
          <a:bodyPr/>
          <a:lstStyle/>
          <a:p>
            <a:pPr marL="64008" indent="0">
              <a:buNone/>
            </a:pPr>
            <a:r>
              <a:rPr lang="en-US" altLang="en-US" sz="2200" dirty="0"/>
              <a:t>Synchronous Settings</a:t>
            </a:r>
          </a:p>
          <a:p>
            <a:r>
              <a:rPr lang="en-US" altLang="en-US" sz="2200" dirty="0"/>
              <a:t>Breakout rooms or whole group</a:t>
            </a:r>
          </a:p>
          <a:p>
            <a:r>
              <a:rPr lang="en-US" altLang="en-US" sz="2200" dirty="0"/>
              <a:t>Chat function</a:t>
            </a:r>
          </a:p>
          <a:p>
            <a:r>
              <a:rPr lang="en-US" altLang="en-US" sz="2200" dirty="0"/>
              <a:t>Silent version</a:t>
            </a:r>
          </a:p>
          <a:p>
            <a:pPr marL="64008" indent="0">
              <a:buNone/>
            </a:pPr>
            <a:r>
              <a:rPr lang="en-US" altLang="en-US" sz="2200" dirty="0"/>
              <a:t>Asynchronous Settings</a:t>
            </a:r>
          </a:p>
          <a:p>
            <a:r>
              <a:rPr lang="en-US" altLang="en-US" sz="2200" dirty="0"/>
              <a:t>Choices: Flipgrid, Padlet, discussion boards</a:t>
            </a:r>
          </a:p>
        </p:txBody>
      </p:sp>
    </p:spTree>
    <p:extLst>
      <p:ext uri="{BB962C8B-B14F-4D97-AF65-F5344CB8AC3E}">
        <p14:creationId xmlns:p14="http://schemas.microsoft.com/office/powerpoint/2010/main" val="3152228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90413-B712-7547-619D-B7B904D69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E231E-13BE-1315-4C18-8B0782F7E138}"/>
              </a:ext>
            </a:extLst>
          </p:cNvPr>
          <p:cNvSpPr>
            <a:spLocks noGrp="1"/>
          </p:cNvSpPr>
          <p:nvPr>
            <p:ph type="title"/>
          </p:nvPr>
        </p:nvSpPr>
        <p:spPr/>
        <p:txBody>
          <a:bodyPr rtlCol="0">
            <a:normAutofit/>
          </a:bodyPr>
          <a:lstStyle/>
          <a:p>
            <a:pPr fontAlgn="auto">
              <a:spcAft>
                <a:spcPts val="0"/>
              </a:spcAft>
              <a:defRPr/>
            </a:pPr>
            <a:r>
              <a:rPr lang="en-US" dirty="0"/>
              <a:t>Share Out in the Chat</a:t>
            </a:r>
          </a:p>
        </p:txBody>
      </p:sp>
      <p:sp>
        <p:nvSpPr>
          <p:cNvPr id="25602" name="Content Placeholder 2">
            <a:extLst>
              <a:ext uri="{FF2B5EF4-FFF2-40B4-BE49-F238E27FC236}">
                <a16:creationId xmlns:a16="http://schemas.microsoft.com/office/drawing/2014/main" id="{07C5A36F-464E-23B1-5990-55906B1682B4}"/>
              </a:ext>
            </a:extLst>
          </p:cNvPr>
          <p:cNvSpPr>
            <a:spLocks noGrp="1" noChangeArrowheads="1"/>
          </p:cNvSpPr>
          <p:nvPr>
            <p:ph idx="4294967295"/>
          </p:nvPr>
        </p:nvSpPr>
        <p:spPr/>
        <p:txBody>
          <a:bodyPr/>
          <a:lstStyle/>
          <a:p>
            <a:r>
              <a:rPr lang="en-US" altLang="en-US" sz="2200" dirty="0"/>
              <a:t>Which of these would you like to implement in your classes?</a:t>
            </a:r>
          </a:p>
          <a:p>
            <a:pPr lvl="1"/>
            <a:r>
              <a:rPr lang="en-US" altLang="en-US" sz="2200" dirty="0"/>
              <a:t>Collaborative Word Clouds</a:t>
            </a:r>
          </a:p>
          <a:p>
            <a:pPr lvl="1"/>
            <a:r>
              <a:rPr lang="en-US" altLang="en-US" sz="2200" dirty="0"/>
              <a:t>Chalk Talk</a:t>
            </a:r>
          </a:p>
          <a:p>
            <a:pPr lvl="1"/>
            <a:r>
              <a:rPr lang="en-US" altLang="en-US" sz="2200" dirty="0"/>
              <a:t>I Think/We Think</a:t>
            </a:r>
          </a:p>
          <a:p>
            <a:pPr lvl="1"/>
            <a:r>
              <a:rPr lang="en-US" altLang="en-US" sz="2200" dirty="0"/>
              <a:t>First Turn/Last Turn </a:t>
            </a:r>
          </a:p>
          <a:p>
            <a:r>
              <a:rPr lang="en-US" altLang="en-US" sz="2200" dirty="0"/>
              <a:t>What text or topic could you use it with the strategy you chose? </a:t>
            </a:r>
          </a:p>
          <a:p>
            <a:r>
              <a:rPr lang="en-US" altLang="en-US" sz="2200" dirty="0"/>
              <a:t>Would you use the strategy synchronously or asynchronously?</a:t>
            </a:r>
          </a:p>
        </p:txBody>
      </p:sp>
    </p:spTree>
    <p:extLst>
      <p:ext uri="{BB962C8B-B14F-4D97-AF65-F5344CB8AC3E}">
        <p14:creationId xmlns:p14="http://schemas.microsoft.com/office/powerpoint/2010/main" val="2680442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B19D3-935D-D208-EE75-C83D73CCEE5C}"/>
            </a:ext>
          </a:extLst>
        </p:cNvPr>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FAF218D9-F58F-753D-09A9-BFF197A73621}"/>
              </a:ext>
            </a:extLst>
          </p:cNvPr>
          <p:cNvSpPr>
            <a:spLocks noGrp="1" noChangeArrowheads="1"/>
          </p:cNvSpPr>
          <p:nvPr>
            <p:ph idx="4294967295"/>
          </p:nvPr>
        </p:nvSpPr>
        <p:spPr>
          <a:xfrm>
            <a:off x="628650" y="722469"/>
            <a:ext cx="3720404" cy="3698561"/>
          </a:xfrm>
        </p:spPr>
        <p:txBody>
          <a:bodyPr/>
          <a:lstStyle/>
          <a:p>
            <a:pPr marL="64008" indent="0">
              <a:buNone/>
            </a:pPr>
            <a:r>
              <a:rPr lang="en-US" altLang="en-US" sz="2400" b="1" dirty="0"/>
              <a:t>How have your thoughts changed?</a:t>
            </a:r>
          </a:p>
          <a:p>
            <a:pPr marL="64008" indent="0">
              <a:buNone/>
            </a:pPr>
            <a:r>
              <a:rPr lang="en-US" altLang="en-US" sz="2400" dirty="0"/>
              <a:t>On a scale of 1-5, how do you identify with this image?</a:t>
            </a:r>
          </a:p>
          <a:p>
            <a:r>
              <a:rPr lang="en-US" altLang="en-US" sz="2400" dirty="0"/>
              <a:t>1 – Not at all</a:t>
            </a:r>
          </a:p>
          <a:p>
            <a:r>
              <a:rPr lang="en-US" altLang="en-US" sz="2400" dirty="0"/>
              <a:t>5 – Completely </a:t>
            </a:r>
          </a:p>
        </p:txBody>
      </p:sp>
      <p:pic>
        <p:nvPicPr>
          <p:cNvPr id="4" name="Google Shape;75;p19" descr="Google Shape;75;p19">
            <a:extLst>
              <a:ext uri="{FF2B5EF4-FFF2-40B4-BE49-F238E27FC236}">
                <a16:creationId xmlns:a16="http://schemas.microsoft.com/office/drawing/2014/main" id="{455F381D-1EE7-8439-278D-0FFC600CEE92}"/>
              </a:ext>
            </a:extLst>
          </p:cNvPr>
          <p:cNvPicPr>
            <a:picLocks noChangeAspect="1"/>
          </p:cNvPicPr>
          <p:nvPr/>
        </p:nvPicPr>
        <p:blipFill>
          <a:blip r:embed="rId3"/>
          <a:stretch>
            <a:fillRect/>
          </a:stretch>
        </p:blipFill>
        <p:spPr>
          <a:xfrm>
            <a:off x="4512024" y="722469"/>
            <a:ext cx="3169669" cy="3698561"/>
          </a:xfrm>
          <a:prstGeom prst="rect">
            <a:avLst/>
          </a:prstGeom>
          <a:ln w="12700">
            <a:miter lim="400000"/>
          </a:ln>
        </p:spPr>
      </p:pic>
    </p:spTree>
    <p:extLst>
      <p:ext uri="{BB962C8B-B14F-4D97-AF65-F5344CB8AC3E}">
        <p14:creationId xmlns:p14="http://schemas.microsoft.com/office/powerpoint/2010/main" val="3668688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90F5A-95D0-EED3-FAC6-9AAC8B235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D43B4-DDB6-75D5-DCEE-C2B9F212EA0A}"/>
              </a:ext>
            </a:extLst>
          </p:cNvPr>
          <p:cNvSpPr>
            <a:spLocks noGrp="1"/>
          </p:cNvSpPr>
          <p:nvPr>
            <p:ph type="title"/>
          </p:nvPr>
        </p:nvSpPr>
        <p:spPr/>
        <p:txBody>
          <a:bodyPr rtlCol="0">
            <a:normAutofit/>
          </a:bodyPr>
          <a:lstStyle/>
          <a:p>
            <a:pPr fontAlgn="auto">
              <a:spcAft>
                <a:spcPts val="0"/>
              </a:spcAft>
              <a:defRPr/>
            </a:pPr>
            <a:r>
              <a:rPr lang="en-US" dirty="0"/>
              <a:t>Resources</a:t>
            </a:r>
          </a:p>
        </p:txBody>
      </p:sp>
      <p:sp>
        <p:nvSpPr>
          <p:cNvPr id="25602" name="Content Placeholder 2">
            <a:extLst>
              <a:ext uri="{FF2B5EF4-FFF2-40B4-BE49-F238E27FC236}">
                <a16:creationId xmlns:a16="http://schemas.microsoft.com/office/drawing/2014/main" id="{852ADC5A-65C4-E9FA-340A-58F0F33FDCC5}"/>
              </a:ext>
            </a:extLst>
          </p:cNvPr>
          <p:cNvSpPr>
            <a:spLocks noGrp="1" noChangeArrowheads="1"/>
          </p:cNvSpPr>
          <p:nvPr>
            <p:ph idx="4294967295"/>
          </p:nvPr>
        </p:nvSpPr>
        <p:spPr>
          <a:xfrm>
            <a:off x="628649" y="1370013"/>
            <a:ext cx="7746349" cy="3262312"/>
          </a:xfrm>
        </p:spPr>
        <p:txBody>
          <a:bodyPr/>
          <a:lstStyle/>
          <a:p>
            <a:pPr indent="-457200">
              <a:spcBef>
                <a:spcPts val="0"/>
              </a:spcBef>
              <a:defRPr sz="1200"/>
            </a:pPr>
            <a:r>
              <a:rPr lang="en-US" sz="1100" dirty="0"/>
              <a:t>Darby, F. (2019). Small teaching online: Applying learning science in online classes. Jossey-Bass.</a:t>
            </a:r>
          </a:p>
          <a:p>
            <a:pPr indent="-457200">
              <a:spcBef>
                <a:spcPts val="0"/>
              </a:spcBef>
              <a:defRPr sz="1200"/>
            </a:pPr>
            <a:r>
              <a:rPr lang="en-US" sz="1100" dirty="0"/>
              <a:t>Hedger, A. (2020, Sept 27). A tale of two Zooms [Digital Image]. Hedger Humor. </a:t>
            </a:r>
            <a:r>
              <a:rPr lang="en-US" sz="1100" u="sng" dirty="0">
                <a:solidFill>
                  <a:srgbClr val="5D94C1"/>
                </a:solidFill>
                <a:uFill>
                  <a:solidFill>
                    <a:srgbClr val="5D94C1"/>
                  </a:solidFill>
                </a:uFill>
                <a:hlinkClick r:id="rId3"/>
              </a:rPr>
              <a:t>https://www.hedgerhumor.com/a-tale-of-two-zooms/</a:t>
            </a:r>
          </a:p>
          <a:p>
            <a:pPr indent="-457200">
              <a:spcBef>
                <a:spcPts val="0"/>
              </a:spcBef>
              <a:defRPr sz="1200"/>
            </a:pPr>
            <a:r>
              <a:rPr lang="en-US" sz="1100" dirty="0"/>
              <a:t>K20 Center. (n.d.). Chalk talk. Strategies. </a:t>
            </a:r>
            <a:r>
              <a:rPr lang="en-US" sz="1100" u="sng" dirty="0">
                <a:solidFill>
                  <a:srgbClr val="5D94C1"/>
                </a:solidFill>
                <a:uFill>
                  <a:solidFill>
                    <a:srgbClr val="5D94C1"/>
                  </a:solidFill>
                </a:uFill>
                <a:hlinkClick r:id="rId4"/>
              </a:rPr>
              <a:t>https://learn.k20center.ou.edu/strategy/197</a:t>
            </a:r>
          </a:p>
          <a:p>
            <a:pPr indent="-457200">
              <a:spcBef>
                <a:spcPts val="0"/>
              </a:spcBef>
              <a:defRPr sz="1200"/>
            </a:pPr>
            <a:r>
              <a:rPr lang="en-US" sz="1100" dirty="0"/>
              <a:t>K20 Center. (n.d.). Collaborative word clouds. Strategies. </a:t>
            </a:r>
            <a:r>
              <a:rPr lang="en-US" sz="1100" u="sng" dirty="0">
                <a:solidFill>
                  <a:srgbClr val="5D94C1"/>
                </a:solidFill>
                <a:uFill>
                  <a:solidFill>
                    <a:srgbClr val="5D94C1"/>
                  </a:solidFill>
                </a:uFill>
                <a:hlinkClick r:id="rId5"/>
              </a:rPr>
              <a:t>https://learn.k20center.ou.edu/strategy/103</a:t>
            </a:r>
          </a:p>
          <a:p>
            <a:pPr indent="-457200">
              <a:spcBef>
                <a:spcPts val="0"/>
              </a:spcBef>
              <a:defRPr sz="1200"/>
            </a:pPr>
            <a:r>
              <a:rPr lang="en-US" sz="1100" dirty="0"/>
              <a:t>K20 Center. (n.d.). First turn/last turn</a:t>
            </a:r>
            <a:r>
              <a:rPr lang="en-US" sz="1100" i="1" dirty="0"/>
              <a:t>.</a:t>
            </a:r>
            <a:r>
              <a:rPr lang="en-US" sz="1100" dirty="0"/>
              <a:t> Strategies. </a:t>
            </a:r>
            <a:r>
              <a:rPr lang="en-US" sz="1100" u="sng" dirty="0">
                <a:solidFill>
                  <a:srgbClr val="5D94C1"/>
                </a:solidFill>
                <a:uFill>
                  <a:solidFill>
                    <a:srgbClr val="5D94C1"/>
                  </a:solidFill>
                </a:uFill>
                <a:hlinkClick r:id="rId6"/>
              </a:rPr>
              <a:t>https://learn.k20center.ou.edu/strategy/50</a:t>
            </a:r>
          </a:p>
          <a:p>
            <a:pPr indent="-457200">
              <a:spcBef>
                <a:spcPts val="0"/>
              </a:spcBef>
              <a:defRPr sz="1200"/>
            </a:pPr>
            <a:r>
              <a:rPr lang="en-US" sz="1100" dirty="0"/>
              <a:t>K20 Center. (n.d.). I think/we think. Strategies. </a:t>
            </a:r>
            <a:r>
              <a:rPr lang="en-US" sz="1100" u="sng" dirty="0">
                <a:solidFill>
                  <a:srgbClr val="5D94C1"/>
                </a:solidFill>
                <a:uFill>
                  <a:solidFill>
                    <a:srgbClr val="5D94C1"/>
                  </a:solidFill>
                </a:uFill>
                <a:hlinkClick r:id="rId7"/>
              </a:rPr>
              <a:t>https://learn.k20center.ou.edu/strategy/141</a:t>
            </a:r>
          </a:p>
          <a:p>
            <a:pPr indent="-457200">
              <a:spcBef>
                <a:spcPts val="0"/>
              </a:spcBef>
              <a:defRPr sz="1200"/>
            </a:pPr>
            <a:r>
              <a:rPr lang="en-US" sz="1100" dirty="0"/>
              <a:t>K20 Center. (n.d.). This session will be a success if... Strategies. </a:t>
            </a:r>
            <a:r>
              <a:rPr lang="en-US" sz="1100" u="sng" dirty="0">
                <a:solidFill>
                  <a:srgbClr val="5D94C1"/>
                </a:solidFill>
                <a:uFill>
                  <a:solidFill>
                    <a:srgbClr val="5D94C1"/>
                  </a:solidFill>
                </a:uFill>
                <a:hlinkClick r:id="rId8"/>
              </a:rPr>
              <a:t>https://learn.k20center.ou.edu/strategy/122</a:t>
            </a:r>
          </a:p>
          <a:p>
            <a:pPr>
              <a:spcBef>
                <a:spcPts val="0"/>
              </a:spcBef>
              <a:defRPr sz="1200"/>
            </a:pPr>
            <a:r>
              <a:rPr lang="en-US" sz="1100" dirty="0"/>
              <a:t>K20 Center. (2016, July 18). Whys and Norms - K20 LEARN. [Video]. YouTube. </a:t>
            </a:r>
            <a:r>
              <a:rPr lang="en-US" sz="1100" u="sng" dirty="0">
                <a:solidFill>
                  <a:srgbClr val="5D94C1"/>
                </a:solidFill>
                <a:uFill>
                  <a:solidFill>
                    <a:srgbClr val="5D94C1"/>
                  </a:solidFill>
                </a:uFill>
                <a:hlinkClick r:id="rId9"/>
              </a:rPr>
              <a:t>https://www.youtube.com/watch?v=ERt_L_QURWg</a:t>
            </a:r>
          </a:p>
          <a:p>
            <a:pPr indent="-457200">
              <a:spcBef>
                <a:spcPts val="0"/>
              </a:spcBef>
              <a:defRPr sz="1200"/>
            </a:pPr>
            <a:r>
              <a:rPr lang="en-US" sz="1100" dirty="0"/>
              <a:t>Lindauer, B. (2014, Sept 25). First turn-last turn. [Video]. YouTube. https://www.youtube.com/watch?v=chbBSQpaY0I</a:t>
            </a:r>
          </a:p>
          <a:p>
            <a:pPr indent="-457200">
              <a:spcBef>
                <a:spcPts val="0"/>
              </a:spcBef>
              <a:defRPr sz="1200"/>
            </a:pPr>
            <a:r>
              <a:rPr lang="en-US" sz="1100" dirty="0"/>
              <a:t>Orlando, J. (2017, Mar16). What research tells us about online discussion. </a:t>
            </a:r>
            <a:r>
              <a:rPr lang="en-US" sz="1100" i="1" dirty="0"/>
              <a:t>Faculty Focus. </a:t>
            </a:r>
            <a:r>
              <a:rPr lang="en-US" sz="1100" u="sng" dirty="0">
                <a:solidFill>
                  <a:srgbClr val="5D94C1"/>
                </a:solidFill>
                <a:uFill>
                  <a:solidFill>
                    <a:srgbClr val="5D94C1"/>
                  </a:solidFill>
                </a:uFill>
                <a:hlinkClick r:id="rId10"/>
              </a:rPr>
              <a:t>https://www.facultyfocus.com/articles/online-education/research-tells-us-online-discussion/</a:t>
            </a:r>
          </a:p>
          <a:p>
            <a:pPr indent="-457200">
              <a:spcBef>
                <a:spcPts val="0"/>
              </a:spcBef>
              <a:defRPr sz="1200"/>
            </a:pPr>
            <a:r>
              <a:rPr lang="en-US" sz="1100" dirty="0"/>
              <a:t>Robins, S. (2015, July 10). Teacherless online classroom-Discussion bored (sic). [Video]. YouTube.  </a:t>
            </a:r>
            <a:r>
              <a:rPr lang="en-US" sz="1100" u="sng" dirty="0">
                <a:solidFill>
                  <a:srgbClr val="5D94C1"/>
                </a:solidFill>
                <a:uFill>
                  <a:solidFill>
                    <a:srgbClr val="5D94C1"/>
                  </a:solidFill>
                </a:uFill>
                <a:hlinkClick r:id="rId11"/>
              </a:rPr>
              <a:t>https://www.youtube.com/watch?v=oqVTr8MZicQ&amp;feature=youtu.be</a:t>
            </a:r>
          </a:p>
          <a:p>
            <a:pPr indent="-457200">
              <a:spcBef>
                <a:spcPts val="0"/>
              </a:spcBef>
              <a:defRPr sz="1200"/>
            </a:pPr>
            <a:r>
              <a:rPr lang="en-US" sz="1100" dirty="0"/>
              <a:t>Young, J. (2020, Oct 1). Sudden shift to online learning revealed gaps in digital literacy, study finds. </a:t>
            </a:r>
            <a:r>
              <a:rPr lang="en-US" sz="1100" dirty="0" err="1"/>
              <a:t>EdSurge</a:t>
            </a:r>
            <a:r>
              <a:rPr lang="en-US" sz="1100" dirty="0"/>
              <a:t>. </a:t>
            </a:r>
            <a:r>
              <a:rPr lang="en-US" sz="1100" u="sng" dirty="0">
                <a:solidFill>
                  <a:srgbClr val="5D94C1"/>
                </a:solidFill>
                <a:uFill>
                  <a:solidFill>
                    <a:srgbClr val="5D94C1"/>
                  </a:solidFill>
                </a:uFill>
                <a:hlinkClick r:id="rId12"/>
              </a:rPr>
              <a:t>https://www.edsurge.com/news/2020-10-01-sudden-shift-to-online-learning-revealed-gaps-in-digital-literacy-study-finds</a:t>
            </a:r>
          </a:p>
          <a:p>
            <a:pPr marL="64008" indent="0">
              <a:spcBef>
                <a:spcPts val="0"/>
              </a:spcBef>
              <a:buNone/>
              <a:defRPr sz="1200"/>
            </a:pPr>
            <a:endParaRPr lang="en-US" sz="1100" dirty="0"/>
          </a:p>
        </p:txBody>
      </p:sp>
    </p:spTree>
    <p:extLst>
      <p:ext uri="{BB962C8B-B14F-4D97-AF65-F5344CB8AC3E}">
        <p14:creationId xmlns:p14="http://schemas.microsoft.com/office/powerpoint/2010/main" val="1221318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D682-DDED-2611-5B9E-CC913B688527}"/>
            </a:ext>
          </a:extLst>
        </p:cNvPr>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35BCDB68-5974-3C13-968F-A5845C081178}"/>
              </a:ext>
            </a:extLst>
          </p:cNvPr>
          <p:cNvSpPr>
            <a:spLocks noGrp="1" noChangeArrowheads="1"/>
          </p:cNvSpPr>
          <p:nvPr>
            <p:ph idx="4294967295"/>
          </p:nvPr>
        </p:nvSpPr>
        <p:spPr>
          <a:xfrm>
            <a:off x="628650" y="940593"/>
            <a:ext cx="3400526" cy="3262312"/>
          </a:xfrm>
        </p:spPr>
        <p:txBody>
          <a:bodyPr/>
          <a:lstStyle/>
          <a:p>
            <a:pPr marL="64008" indent="0">
              <a:buNone/>
            </a:pPr>
            <a:r>
              <a:rPr lang="en-US" altLang="en-US" sz="2800" dirty="0"/>
              <a:t>Quick Poll:</a:t>
            </a:r>
          </a:p>
          <a:p>
            <a:pPr marL="64008" indent="0">
              <a:buNone/>
            </a:pPr>
            <a:r>
              <a:rPr lang="en-US" altLang="en-US" sz="2800" dirty="0"/>
              <a:t>On a scale of 1-5, how do you identify with this image?</a:t>
            </a:r>
          </a:p>
          <a:p>
            <a:r>
              <a:rPr lang="en-US" altLang="en-US" sz="2800" dirty="0"/>
              <a:t>1 – Not at all</a:t>
            </a:r>
          </a:p>
          <a:p>
            <a:r>
              <a:rPr lang="en-US" altLang="en-US" sz="2800" dirty="0"/>
              <a:t>5 – Completely</a:t>
            </a:r>
            <a:br>
              <a:rPr lang="en-US" altLang="en-US" sz="2800" dirty="0"/>
            </a:br>
            <a:r>
              <a:rPr lang="en-US" altLang="en-US" sz="2800" dirty="0"/>
              <a:t>Identify </a:t>
            </a:r>
          </a:p>
        </p:txBody>
      </p:sp>
      <p:pic>
        <p:nvPicPr>
          <p:cNvPr id="4" name="Google Shape;75;p19" descr="Google Shape;75;p19">
            <a:extLst>
              <a:ext uri="{FF2B5EF4-FFF2-40B4-BE49-F238E27FC236}">
                <a16:creationId xmlns:a16="http://schemas.microsoft.com/office/drawing/2014/main" id="{C37DEA0F-7E30-0678-36E5-133A7408F109}"/>
              </a:ext>
            </a:extLst>
          </p:cNvPr>
          <p:cNvPicPr>
            <a:picLocks noChangeAspect="1"/>
          </p:cNvPicPr>
          <p:nvPr/>
        </p:nvPicPr>
        <p:blipFill>
          <a:blip r:embed="rId3"/>
          <a:stretch>
            <a:fillRect/>
          </a:stretch>
        </p:blipFill>
        <p:spPr>
          <a:xfrm>
            <a:off x="4512024" y="722469"/>
            <a:ext cx="3169669" cy="3698561"/>
          </a:xfrm>
          <a:prstGeom prst="rect">
            <a:avLst/>
          </a:prstGeom>
          <a:ln w="12700">
            <a:miter lim="400000"/>
          </a:ln>
        </p:spPr>
      </p:pic>
    </p:spTree>
    <p:extLst>
      <p:ext uri="{BB962C8B-B14F-4D97-AF65-F5344CB8AC3E}">
        <p14:creationId xmlns:p14="http://schemas.microsoft.com/office/powerpoint/2010/main" val="2088674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9197-1773-FA97-DEBC-E7009E883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746D42-3BD9-F838-329A-73BE3A0C2278}"/>
              </a:ext>
            </a:extLst>
          </p:cNvPr>
          <p:cNvSpPr>
            <a:spLocks noGrp="1"/>
          </p:cNvSpPr>
          <p:nvPr>
            <p:ph type="title"/>
          </p:nvPr>
        </p:nvSpPr>
        <p:spPr/>
        <p:txBody>
          <a:bodyPr rtlCol="0">
            <a:normAutofit/>
          </a:bodyPr>
          <a:lstStyle/>
          <a:p>
            <a:pPr fontAlgn="auto">
              <a:spcAft>
                <a:spcPts val="0"/>
              </a:spcAft>
              <a:defRPr/>
            </a:pPr>
            <a:r>
              <a:rPr lang="en-US" dirty="0"/>
              <a:t>This PD Will Be A Success If…</a:t>
            </a:r>
          </a:p>
        </p:txBody>
      </p:sp>
      <p:sp>
        <p:nvSpPr>
          <p:cNvPr id="25602" name="Content Placeholder 2">
            <a:extLst>
              <a:ext uri="{FF2B5EF4-FFF2-40B4-BE49-F238E27FC236}">
                <a16:creationId xmlns:a16="http://schemas.microsoft.com/office/drawing/2014/main" id="{71AB0D81-930C-D782-6F92-697D1F7D0AAE}"/>
              </a:ext>
            </a:extLst>
          </p:cNvPr>
          <p:cNvSpPr>
            <a:spLocks noGrp="1" noChangeArrowheads="1"/>
          </p:cNvSpPr>
          <p:nvPr>
            <p:ph idx="4294967295"/>
          </p:nvPr>
        </p:nvSpPr>
        <p:spPr>
          <a:xfrm>
            <a:off x="628650" y="1370013"/>
            <a:ext cx="4389241" cy="3262312"/>
          </a:xfrm>
        </p:spPr>
        <p:txBody>
          <a:bodyPr/>
          <a:lstStyle/>
          <a:p>
            <a:r>
              <a:rPr lang="en-US" altLang="en-US" dirty="0"/>
              <a:t>Take a moment to complete the above sentence. </a:t>
            </a:r>
          </a:p>
          <a:p>
            <a:r>
              <a:rPr lang="en-US" sz="2800" dirty="0"/>
              <a:t>Please share your sentence with us.</a:t>
            </a:r>
          </a:p>
          <a:p>
            <a:pPr marL="64008" indent="0">
              <a:buNone/>
            </a:pPr>
            <a:endParaRPr lang="en-US" altLang="en-US" dirty="0"/>
          </a:p>
        </p:txBody>
      </p:sp>
      <p:pic>
        <p:nvPicPr>
          <p:cNvPr id="4" name="Picture 3">
            <a:extLst>
              <a:ext uri="{FF2B5EF4-FFF2-40B4-BE49-F238E27FC236}">
                <a16:creationId xmlns:a16="http://schemas.microsoft.com/office/drawing/2014/main" id="{6DF7A8D2-8D3E-2B34-682C-3AA743B265B3}"/>
              </a:ext>
            </a:extLst>
          </p:cNvPr>
          <p:cNvPicPr>
            <a:picLocks noChangeAspect="1"/>
          </p:cNvPicPr>
          <p:nvPr/>
        </p:nvPicPr>
        <p:blipFill>
          <a:blip r:embed="rId3"/>
          <a:stretch>
            <a:fillRect/>
          </a:stretch>
        </p:blipFill>
        <p:spPr>
          <a:xfrm>
            <a:off x="4773668" y="1370013"/>
            <a:ext cx="4129878" cy="1874414"/>
          </a:xfrm>
          <a:prstGeom prst="rect">
            <a:avLst/>
          </a:prstGeom>
        </p:spPr>
      </p:pic>
    </p:spTree>
    <p:extLst>
      <p:ext uri="{BB962C8B-B14F-4D97-AF65-F5344CB8AC3E}">
        <p14:creationId xmlns:p14="http://schemas.microsoft.com/office/powerpoint/2010/main" val="2365571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3">
            <a:extLst>
              <a:ext uri="{FF2B5EF4-FFF2-40B4-BE49-F238E27FC236}">
                <a16:creationId xmlns:a16="http://schemas.microsoft.com/office/drawing/2014/main" id="{1C1DB67A-4418-8D73-6089-D989CE677E90}"/>
              </a:ext>
            </a:extLst>
          </p:cNvPr>
          <p:cNvSpPr>
            <a:spLocks noGrp="1" noChangeArrowheads="1"/>
          </p:cNvSpPr>
          <p:nvPr>
            <p:ph type="title"/>
          </p:nvPr>
        </p:nvSpPr>
        <p:spPr>
          <a:xfrm>
            <a:off x="623888" y="560388"/>
            <a:ext cx="7886700" cy="2139950"/>
          </a:xfrm>
        </p:spPr>
        <p:txBody>
          <a:bodyPr/>
          <a:lstStyle/>
          <a:p>
            <a:r>
              <a:rPr lang="en-US" altLang="en-US" dirty="0"/>
              <a:t>Essential Questions</a:t>
            </a:r>
          </a:p>
        </p:txBody>
      </p:sp>
      <p:sp>
        <p:nvSpPr>
          <p:cNvPr id="23554" name="Text Placeholder 4">
            <a:extLst>
              <a:ext uri="{FF2B5EF4-FFF2-40B4-BE49-F238E27FC236}">
                <a16:creationId xmlns:a16="http://schemas.microsoft.com/office/drawing/2014/main" id="{F01DC99E-0FC2-0634-50E3-612982742493}"/>
              </a:ext>
            </a:extLst>
          </p:cNvPr>
          <p:cNvSpPr>
            <a:spLocks noGrp="1" noChangeArrowheads="1"/>
          </p:cNvSpPr>
          <p:nvPr>
            <p:ph type="body" sz="quarter" idx="10"/>
          </p:nvPr>
        </p:nvSpPr>
        <p:spPr>
          <a:xfrm>
            <a:off x="623888" y="2808288"/>
            <a:ext cx="7885112" cy="1397000"/>
          </a:xfrm>
        </p:spPr>
        <p:txBody>
          <a:bodyPr/>
          <a:lstStyle/>
          <a:p>
            <a:r>
              <a:rPr lang="en-US" altLang="en-US" dirty="0"/>
              <a:t>What does discussion look like in an online ELA classroom?</a:t>
            </a:r>
          </a:p>
          <a:p>
            <a:r>
              <a:rPr lang="en-US" altLang="en-US" dirty="0"/>
              <a:t>What does active engagement in discussion look like online?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a:extLst>
              <a:ext uri="{FF2B5EF4-FFF2-40B4-BE49-F238E27FC236}">
                <a16:creationId xmlns:a16="http://schemas.microsoft.com/office/drawing/2014/main" id="{7A133F9F-8BD4-BFCE-947E-74745460EF13}"/>
              </a:ext>
            </a:extLst>
          </p:cNvPr>
          <p:cNvSpPr>
            <a:spLocks noGrp="1" noChangeArrowheads="1"/>
          </p:cNvSpPr>
          <p:nvPr>
            <p:ph type="title"/>
          </p:nvPr>
        </p:nvSpPr>
        <p:spPr>
          <a:xfrm>
            <a:off x="623888" y="560388"/>
            <a:ext cx="7886700" cy="2139950"/>
          </a:xfrm>
        </p:spPr>
        <p:txBody>
          <a:bodyPr/>
          <a:lstStyle/>
          <a:p>
            <a:r>
              <a:rPr lang="en-US" altLang="en-US" dirty="0"/>
              <a:t>Learning Objective</a:t>
            </a:r>
          </a:p>
        </p:txBody>
      </p:sp>
      <p:sp>
        <p:nvSpPr>
          <p:cNvPr id="5" name="Text Placeholder 4">
            <a:extLst>
              <a:ext uri="{FF2B5EF4-FFF2-40B4-BE49-F238E27FC236}">
                <a16:creationId xmlns:a16="http://schemas.microsoft.com/office/drawing/2014/main" id="{4928C0DD-EBA7-945F-414B-0577DA3BB329}"/>
              </a:ext>
            </a:extLst>
          </p:cNvPr>
          <p:cNvSpPr>
            <a:spLocks noGrp="1"/>
          </p:cNvSpPr>
          <p:nvPr>
            <p:ph type="body" sz="quarter" idx="10"/>
          </p:nvPr>
        </p:nvSpPr>
        <p:spPr>
          <a:xfrm>
            <a:off x="623888" y="2808288"/>
            <a:ext cx="7885112" cy="1397000"/>
          </a:xfrm>
        </p:spPr>
        <p:txBody>
          <a:bodyPr rtlCol="0">
            <a:normAutofit/>
          </a:bodyPr>
          <a:lstStyle/>
          <a:p>
            <a:pPr fontAlgn="auto">
              <a:spcAft>
                <a:spcPts val="0"/>
              </a:spcAft>
              <a:defRPr/>
            </a:pPr>
            <a:r>
              <a:rPr lang="en-US" dirty="0"/>
              <a:t>Implement a variety of synchronous and asynchronous discussion strategies to improve and enhance substantive student conversations.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11CD8-D9BB-BC4B-FD94-B6149C8A5AC7}"/>
              </a:ext>
            </a:extLst>
          </p:cNvPr>
          <p:cNvSpPr>
            <a:spLocks noGrp="1"/>
          </p:cNvSpPr>
          <p:nvPr>
            <p:ph type="title"/>
          </p:nvPr>
        </p:nvSpPr>
        <p:spPr/>
        <p:txBody>
          <a:bodyPr rtlCol="0">
            <a:normAutofit/>
          </a:bodyPr>
          <a:lstStyle/>
          <a:p>
            <a:pPr fontAlgn="auto">
              <a:spcAft>
                <a:spcPts val="0"/>
              </a:spcAft>
              <a:defRPr/>
            </a:pPr>
            <a:r>
              <a:rPr lang="en-US" dirty="0"/>
              <a:t>Cognitive Load: A Consideration</a:t>
            </a:r>
          </a:p>
        </p:txBody>
      </p:sp>
      <p:sp>
        <p:nvSpPr>
          <p:cNvPr id="25602" name="Content Placeholder 2">
            <a:extLst>
              <a:ext uri="{FF2B5EF4-FFF2-40B4-BE49-F238E27FC236}">
                <a16:creationId xmlns:a16="http://schemas.microsoft.com/office/drawing/2014/main" id="{67D3FB85-4C05-9AF8-0E54-BE7EB078D8F0}"/>
              </a:ext>
            </a:extLst>
          </p:cNvPr>
          <p:cNvSpPr>
            <a:spLocks noGrp="1" noChangeArrowheads="1"/>
          </p:cNvSpPr>
          <p:nvPr>
            <p:ph idx="4294967295"/>
          </p:nvPr>
        </p:nvSpPr>
        <p:spPr/>
        <p:txBody>
          <a:bodyPr/>
          <a:lstStyle/>
          <a:p>
            <a:pPr marL="64008" indent="0" algn="ctr">
              <a:buNone/>
            </a:pPr>
            <a:r>
              <a:rPr lang="en-US" altLang="en-US" sz="2300" dirty="0"/>
              <a:t>New Tech Tools + New Academic Skills + Communication Skills =</a:t>
            </a:r>
          </a:p>
          <a:p>
            <a:pPr marL="64008" indent="0" algn="ctr">
              <a:buNone/>
            </a:pPr>
            <a:r>
              <a:rPr lang="en-US" altLang="en-US" sz="3200" dirty="0"/>
              <a:t>3 x Cognitive Load</a:t>
            </a:r>
          </a:p>
          <a:p>
            <a:pPr marL="64008" indent="0" algn="ctr">
              <a:buNone/>
            </a:pPr>
            <a:r>
              <a:rPr lang="en-US" altLang="en-US" sz="2300" dirty="0"/>
              <a:t>Consider teaching the new tech tool first in a non-taxing activity.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C0E7-1737-BC14-1526-56CDB07A9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E2C17-626F-73FC-8523-43EC1F9D0D85}"/>
              </a:ext>
            </a:extLst>
          </p:cNvPr>
          <p:cNvSpPr>
            <a:spLocks noGrp="1"/>
          </p:cNvSpPr>
          <p:nvPr>
            <p:ph type="title"/>
          </p:nvPr>
        </p:nvSpPr>
        <p:spPr>
          <a:xfrm>
            <a:off x="754063" y="4329113"/>
            <a:ext cx="7635875" cy="573087"/>
          </a:xfrm>
        </p:spPr>
        <p:txBody>
          <a:bodyPr rtlCol="0">
            <a:normAutofit fontScale="90000"/>
          </a:bodyPr>
          <a:lstStyle/>
          <a:p>
            <a:pPr fontAlgn="auto">
              <a:defRPr/>
            </a:pPr>
            <a:r>
              <a:rPr lang="en-US" dirty="0">
                <a:hlinkClick r:id="rId4"/>
              </a:rPr>
              <a:t>Teacherless Online Classroom</a:t>
            </a:r>
            <a:endParaRPr lang="en-US" dirty="0"/>
          </a:p>
        </p:txBody>
      </p:sp>
      <p:pic>
        <p:nvPicPr>
          <p:cNvPr id="3" name="Online Media 2" title="Teacherless Online Classroom - Discussion Bored">
            <a:hlinkClick r:id="" action="ppaction://media"/>
            <a:extLst>
              <a:ext uri="{FF2B5EF4-FFF2-40B4-BE49-F238E27FC236}">
                <a16:creationId xmlns:a16="http://schemas.microsoft.com/office/drawing/2014/main" id="{7F61AC7B-BE4C-61DF-2CC1-C7D24AAF0E0B}"/>
              </a:ext>
            </a:extLst>
          </p:cNvPr>
          <p:cNvPicPr>
            <a:picLocks noRot="1" noChangeAspect="1"/>
          </p:cNvPicPr>
          <p:nvPr>
            <a:videoFile r:link="rId1"/>
          </p:nvPr>
        </p:nvPicPr>
        <p:blipFill>
          <a:blip r:embed="rId5"/>
          <a:stretch>
            <a:fillRect/>
          </a:stretch>
        </p:blipFill>
        <p:spPr>
          <a:xfrm>
            <a:off x="1011332" y="383597"/>
            <a:ext cx="7121335" cy="4023213"/>
          </a:xfrm>
          <a:prstGeom prst="rect">
            <a:avLst/>
          </a:prstGeom>
        </p:spPr>
      </p:pic>
    </p:spTree>
    <p:extLst>
      <p:ext uri="{BB962C8B-B14F-4D97-AF65-F5344CB8AC3E}">
        <p14:creationId xmlns:p14="http://schemas.microsoft.com/office/powerpoint/2010/main" val="78097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2B26-FCD9-A404-30E9-31727F023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F8604-04EA-7FA6-E44A-A22C96C35CEB}"/>
              </a:ext>
            </a:extLst>
          </p:cNvPr>
          <p:cNvSpPr>
            <a:spLocks noGrp="1"/>
          </p:cNvSpPr>
          <p:nvPr>
            <p:ph type="title"/>
          </p:nvPr>
        </p:nvSpPr>
        <p:spPr/>
        <p:txBody>
          <a:bodyPr rtlCol="0">
            <a:normAutofit/>
          </a:bodyPr>
          <a:lstStyle/>
          <a:p>
            <a:pPr fontAlgn="auto">
              <a:spcAft>
                <a:spcPts val="0"/>
              </a:spcAft>
              <a:defRPr/>
            </a:pPr>
            <a:r>
              <a:rPr lang="en-US" dirty="0"/>
              <a:t>Discussion Strategies</a:t>
            </a:r>
          </a:p>
        </p:txBody>
      </p:sp>
      <p:sp>
        <p:nvSpPr>
          <p:cNvPr id="25602" name="Content Placeholder 2">
            <a:extLst>
              <a:ext uri="{FF2B5EF4-FFF2-40B4-BE49-F238E27FC236}">
                <a16:creationId xmlns:a16="http://schemas.microsoft.com/office/drawing/2014/main" id="{2475F74F-F9FB-BE3F-7BE5-C7717CE461B9}"/>
              </a:ext>
            </a:extLst>
          </p:cNvPr>
          <p:cNvSpPr>
            <a:spLocks noGrp="1" noChangeArrowheads="1"/>
          </p:cNvSpPr>
          <p:nvPr>
            <p:ph idx="4294967295"/>
          </p:nvPr>
        </p:nvSpPr>
        <p:spPr/>
        <p:txBody>
          <a:bodyPr/>
          <a:lstStyle/>
          <a:p>
            <a:r>
              <a:rPr lang="en-US" altLang="en-US" dirty="0"/>
              <a:t>Collaborative Word Clouds</a:t>
            </a:r>
          </a:p>
          <a:p>
            <a:r>
              <a:rPr lang="en-US" altLang="en-US" dirty="0"/>
              <a:t>Chalk Talk</a:t>
            </a:r>
          </a:p>
          <a:p>
            <a:r>
              <a:rPr lang="en-US" altLang="en-US" dirty="0"/>
              <a:t>I Think/We Think</a:t>
            </a:r>
          </a:p>
          <a:p>
            <a:r>
              <a:rPr lang="en-US" altLang="en-US" dirty="0"/>
              <a:t>First Turn/Last Turn</a:t>
            </a:r>
          </a:p>
        </p:txBody>
      </p:sp>
    </p:spTree>
    <p:extLst>
      <p:ext uri="{BB962C8B-B14F-4D97-AF65-F5344CB8AC3E}">
        <p14:creationId xmlns:p14="http://schemas.microsoft.com/office/powerpoint/2010/main" val="267233160"/>
      </p:ext>
    </p:extLst>
  </p:cSld>
  <p:clrMapOvr>
    <a:masterClrMapping/>
  </p:clrMapOvr>
</p:sld>
</file>

<file path=ppt/theme/theme1.xml><?xml version="1.0" encoding="utf-8"?>
<a:theme xmlns:a="http://schemas.openxmlformats.org/drawingml/2006/main" name="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CD69D3D-9E24-4AE7-A6A6-95472C009F98}" vid="{02DC2DEC-ED14-46D2-92D2-CE7973B77C9B}"/>
    </a:ext>
  </a:extLst>
</a:theme>
</file>

<file path=ppt/theme/theme2.xml><?xml version="1.0" encoding="utf-8"?>
<a:theme xmlns:a="http://schemas.openxmlformats.org/drawingml/2006/main" name="1_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CD69D3D-9E24-4AE7-A6A6-95472C009F98}" vid="{92F950AD-31EE-4ABC-AB96-5F978758D647}"/>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Slides (25)—Template</Template>
  <TotalTime>49</TotalTime>
  <Words>4081</Words>
  <Application>Microsoft Office PowerPoint</Application>
  <PresentationFormat>On-screen Show (16:9)</PresentationFormat>
  <Paragraphs>314</Paragraphs>
  <Slides>28</Slides>
  <Notes>27</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Aptos Display</vt:lpstr>
      <vt:lpstr>Arial</vt:lpstr>
      <vt:lpstr>Arial Black</vt:lpstr>
      <vt:lpstr>Calibri</vt:lpstr>
      <vt:lpstr>Caveat Brush</vt:lpstr>
      <vt:lpstr>Courier New</vt:lpstr>
      <vt:lpstr>Impact</vt:lpstr>
      <vt:lpstr>System Font Regular</vt:lpstr>
      <vt:lpstr>Wingdings</vt:lpstr>
      <vt:lpstr>Custom Design</vt:lpstr>
      <vt:lpstr>1_Custom Design</vt:lpstr>
      <vt:lpstr>PowerPoint Presentation</vt:lpstr>
      <vt:lpstr>Discussion Strategies for Online Learning (ELA) </vt:lpstr>
      <vt:lpstr>PowerPoint Presentation</vt:lpstr>
      <vt:lpstr>This PD Will Be A Success If…</vt:lpstr>
      <vt:lpstr>Essential Questions</vt:lpstr>
      <vt:lpstr>Learning Objective</vt:lpstr>
      <vt:lpstr>Cognitive Load: A Consideration</vt:lpstr>
      <vt:lpstr>Teacherless Online Classroom</vt:lpstr>
      <vt:lpstr>Discussion Strategies</vt:lpstr>
      <vt:lpstr>Collaborative Word Clouds</vt:lpstr>
      <vt:lpstr>What is one word to describe the theme of the novel Seedfolks?</vt:lpstr>
      <vt:lpstr>PowerPoint Presentation</vt:lpstr>
      <vt:lpstr>Collaborative Word Clouds</vt:lpstr>
      <vt:lpstr>Chalk Talk</vt:lpstr>
      <vt:lpstr>Chalk Talk Steps</vt:lpstr>
      <vt:lpstr> What is your takeaway from the video?</vt:lpstr>
      <vt:lpstr>PowerPoint Presentation</vt:lpstr>
      <vt:lpstr>Chalk Talk</vt:lpstr>
      <vt:lpstr>I Think/We Think Steps</vt:lpstr>
      <vt:lpstr>What are your takeaways from the reading?</vt:lpstr>
      <vt:lpstr>I Think/We Think Example</vt:lpstr>
      <vt:lpstr>I Think/We Think</vt:lpstr>
      <vt:lpstr>First Turn/Last Turn Steps</vt:lpstr>
      <vt:lpstr>First Turn/Last Turn</vt:lpstr>
      <vt:lpstr>First Turn/Last Turn </vt:lpstr>
      <vt:lpstr>Share Out in the Chat</vt:lpstr>
      <vt:lpstr>PowerPoint Presentation</vt:lpstr>
      <vt:lpstr>Resources</vt:lpstr>
    </vt:vector>
  </TitlesOfParts>
  <Manager/>
  <Company>University of Oklahoma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Lieu, Mary</dc:creator>
  <cp:keywords/>
  <dc:description/>
  <cp:lastModifiedBy>Lieu, Mary</cp:lastModifiedBy>
  <cp:revision>2</cp:revision>
  <dcterms:created xsi:type="dcterms:W3CDTF">2026-04-23T17:59:42Z</dcterms:created>
  <dcterms:modified xsi:type="dcterms:W3CDTF">2026-04-23T18:48:50Z</dcterms:modified>
  <cp:category/>
</cp:coreProperties>
</file>