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8"/>
  </p:notesMasterIdLst>
  <p:sldIdLst>
    <p:sldId id="256" r:id="rId3"/>
    <p:sldId id="257" r:id="rId4"/>
    <p:sldId id="262" r:id="rId5"/>
    <p:sldId id="272" r:id="rId6"/>
    <p:sldId id="260" r:id="rId7"/>
    <p:sldId id="273" r:id="rId8"/>
    <p:sldId id="274" r:id="rId9"/>
    <p:sldId id="277" r:id="rId10"/>
    <p:sldId id="279" r:id="rId11"/>
    <p:sldId id="278" r:id="rId12"/>
    <p:sldId id="280" r:id="rId13"/>
    <p:sldId id="281" r:id="rId14"/>
    <p:sldId id="275" r:id="rId15"/>
    <p:sldId id="283" r:id="rId16"/>
    <p:sldId id="282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286"/>
  </p:normalViewPr>
  <p:slideViewPr>
    <p:cSldViewPr snapToGrid="0">
      <p:cViewPr varScale="1">
        <p:scale>
          <a:sx n="192" d="100"/>
          <a:sy n="192" d="100"/>
        </p:scale>
        <p:origin x="72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I4imt0dXg&amp;feature=youtu.b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Mentimeter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Tech tool.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https://learn.k20center.ou.edu/tech-tool/645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057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S-I-T (Surprising, interesting, troubling). Strategies. https://learn.k20center.ou.edu/strategy/926</a:t>
            </a:r>
            <a:endParaRPr lang="en-US" sz="1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21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18099-9410-8E4D-6537-063BF3E1A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3F33A6-6AC5-47D9-CD03-B9CF1741BE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B5872-0572-D8A4-1CE6-B39E04655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Now that you have been introduced to the strategy, you are going to practice how to use this in the classroom. You will view a document discussing </a:t>
            </a:r>
            <a:r>
              <a:rPr lang="en-US" altLang="en-US" dirty="0"/>
              <a:t>Laws and Practices Shaping the Lives of Women in 1848</a:t>
            </a:r>
            <a:r>
              <a:rPr lang="en-US" sz="1400" dirty="0"/>
              <a:t>. You will first read through this information and find one S-I-T.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4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Honeycomb harvest. Strategies. https://learn.k20center.ou.edu/strategy/61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8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Edutopia. (2018, Nov. 16). Encouraging academic conversations with talk moves.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https://www.youtube.com/watch?v=kSI4imt0dXg&amp;feature=youtu.be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7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4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SI4imt0dXg?feature=oembed" TargetMode="External"/><Relationship Id="rId5" Type="http://schemas.openxmlformats.org/officeDocument/2006/relationships/hyperlink" Target="https://www.youtube.com/watch?v=kSI4imt0dXg&amp;feature=youtu.be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CF6CD-399B-5CD8-7D84-19E29FBF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57CA-0CAB-D979-7951-53168A59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Honeycomb Harvest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2B5EFC8-C1D4-2CA4-2B3A-866C39413F8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sz="2400" dirty="0"/>
              <a:t>This strategy is designed to help students understand logical relationships among words and concepts.</a:t>
            </a:r>
          </a:p>
          <a:p>
            <a:r>
              <a:rPr lang="en-US" altLang="en-US" sz="2000" dirty="0"/>
              <a:t>Give students a set of hexagons containing different concepts related to the content they are studying.</a:t>
            </a:r>
          </a:p>
          <a:p>
            <a:r>
              <a:rPr lang="en-US" altLang="en-US" sz="2000" dirty="0"/>
              <a:t>Have students work individually or in groups to arrange the hexagons so the sides of related hexagons touch.</a:t>
            </a:r>
          </a:p>
          <a:p>
            <a:r>
              <a:rPr lang="en-US" altLang="en-US" sz="2000" dirty="0"/>
              <a:t>Ask students to justify their arrangements.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E8C45-A7AF-817B-8673-A00D914D6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83" y="280066"/>
            <a:ext cx="1053633" cy="10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A9D0-60BC-91A1-C7D9-1DAD7100E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7;gb21ecf36ba_0_40">
            <a:extLst>
              <a:ext uri="{FF2B5EF4-FFF2-40B4-BE49-F238E27FC236}">
                <a16:creationId xmlns:a16="http://schemas.microsoft.com/office/drawing/2014/main" id="{55B388C4-711E-A2EA-C9E3-42E4094D6E8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1362" y="1307308"/>
            <a:ext cx="3985067" cy="274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3693F-B0CB-249A-B734-D98A4AEA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Honeycomb Harvest Sample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EB14B4E-78EF-B6BD-DDF6-7C0787DE0B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582591" cy="3141265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can the Honeycomb Harvest Strategy foster discourse in your classroom?</a:t>
            </a:r>
          </a:p>
        </p:txBody>
      </p:sp>
    </p:spTree>
    <p:extLst>
      <p:ext uri="{BB962C8B-B14F-4D97-AF65-F5344CB8AC3E}">
        <p14:creationId xmlns:p14="http://schemas.microsoft.com/office/powerpoint/2010/main" val="11988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8115F-220A-055E-D6E9-723835939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C17B-FA22-77EC-ABE3-F2452A5B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Say Something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79BC5B9-4725-2E62-03F2-A91E7B12DDB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136231" cy="3262312"/>
          </a:xfrm>
        </p:spPr>
        <p:txBody>
          <a:bodyPr/>
          <a:lstStyle/>
          <a:p>
            <a:r>
              <a:rPr lang="en-US" altLang="en-US" sz="2200" dirty="0"/>
              <a:t>Say Something is a strategy that helps students participate effectively in academic conversations with their peers.</a:t>
            </a:r>
          </a:p>
          <a:p>
            <a:r>
              <a:rPr lang="en-US" altLang="en-US" sz="2200" dirty="0"/>
              <a:t>Sentence starters prompt students to express their ideas, ask questions, and support their claims with evidence.</a:t>
            </a:r>
          </a:p>
        </p:txBody>
      </p:sp>
      <p:pic>
        <p:nvPicPr>
          <p:cNvPr id="3" name="Online Media 2" title="Encouraging Academic Conversations With Talk Moves">
            <a:hlinkClick r:id="" action="ppaction://media"/>
            <a:extLst>
              <a:ext uri="{FF2B5EF4-FFF2-40B4-BE49-F238E27FC236}">
                <a16:creationId xmlns:a16="http://schemas.microsoft.com/office/drawing/2014/main" id="{58715B31-CBAE-ADA5-CAD6-BB4C635D8C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4178" y="1471374"/>
            <a:ext cx="3754835" cy="212130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09E66-9490-3D21-1B6C-5D570542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171" y="3592675"/>
            <a:ext cx="255684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hlinkClick r:id="rId5"/>
              </a:rPr>
              <a:t>Encouraging Academic Conversations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408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8A98-FFEC-8B59-1C94-30E925BE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11F1-C618-4836-798D-7715AB75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Say Something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E3E32FB-4449-9DA7-2B16-27CBE777D0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839955" cy="3262312"/>
          </a:xfrm>
        </p:spPr>
        <p:txBody>
          <a:bodyPr/>
          <a:lstStyle/>
          <a:p>
            <a:r>
              <a:rPr lang="en-US" altLang="en-US" dirty="0"/>
              <a:t>Use sentence starters to prompt classroom conversation.</a:t>
            </a:r>
          </a:p>
          <a:p>
            <a:pPr lvl="1"/>
            <a:r>
              <a:rPr lang="en-US" altLang="en-US" dirty="0"/>
              <a:t>Using some of the starters below, examine the poem by Langston Hughes on the next slide.</a:t>
            </a: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FAADE226-18B3-D874-B4BD-59E570A4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97" y="491752"/>
            <a:ext cx="3384811" cy="4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9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5EC65-BD8E-8955-6673-449000ED9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0;p25">
            <a:extLst>
              <a:ext uri="{FF2B5EF4-FFF2-40B4-BE49-F238E27FC236}">
                <a16:creationId xmlns:a16="http://schemas.microsoft.com/office/drawing/2014/main" id="{B5BAA985-4580-A41A-DBAD-24760B2FDD9F}"/>
              </a:ext>
            </a:extLst>
          </p:cNvPr>
          <p:cNvSpPr txBox="1"/>
          <p:nvPr/>
        </p:nvSpPr>
        <p:spPr>
          <a:xfrm>
            <a:off x="2016468" y="386281"/>
            <a:ext cx="5111064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Say Something foster discourse in your classroom? 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5C0029-DF79-F242-2E12-9ECD82523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64901"/>
              </p:ext>
            </p:extLst>
          </p:nvPr>
        </p:nvGraphicFramePr>
        <p:xfrm>
          <a:off x="1841946" y="1369670"/>
          <a:ext cx="5460108" cy="329247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730054">
                  <a:extLst>
                    <a:ext uri="{9D8B030D-6E8A-4147-A177-3AD203B41FA5}">
                      <a16:colId xmlns:a16="http://schemas.microsoft.com/office/drawing/2014/main" val="4060732028"/>
                    </a:ext>
                  </a:extLst>
                </a:gridCol>
                <a:gridCol w="2730054">
                  <a:extLst>
                    <a:ext uri="{9D8B030D-6E8A-4147-A177-3AD203B41FA5}">
                      <a16:colId xmlns:a16="http://schemas.microsoft.com/office/drawing/2014/main" val="3153790087"/>
                    </a:ext>
                  </a:extLst>
                </a:gridCol>
              </a:tblGrid>
              <a:tr h="5670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I, TOO [am America]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</a:rPr>
                        <a:t>By Langston Hughes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9" marR="63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82298"/>
                  </a:ext>
                </a:extLst>
              </a:tr>
              <a:tr h="2725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I, too, sing America.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I am the darker brother.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They send me to eat in the kitchen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When company comes,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But I laugh,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And eat well,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And grow strong.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980000"/>
                          </a:solidFill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9" marR="630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Tomorrow,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I’ll be at the table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When company comes.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Nobody’ll dare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Say to me,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“Eat in the kitchen,"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Then.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Besides,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They’ll see how beautiful I am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And be ashamed—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I, too, am America.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80000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9" marR="63069" marT="0" marB="0"/>
                </a:tc>
                <a:extLst>
                  <a:ext uri="{0D108BD9-81ED-4DB2-BD59-A6C34878D82A}">
                    <a16:rowId xmlns:a16="http://schemas.microsoft.com/office/drawing/2014/main" val="146904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07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8E043-846A-29E3-4F28-2F89EF088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F9E0-9B19-2BA2-A603-06E5EB4F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0D47D23-0470-F5B2-39CD-5D2F9B1EF5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Which of today’s strategies can you implement in your classroom? Why?</a:t>
            </a:r>
          </a:p>
          <a:p>
            <a:r>
              <a:rPr lang="en-US" altLang="en-US" dirty="0"/>
              <a:t>How can these strategies be effective in promoting discourse? Explain.</a:t>
            </a:r>
          </a:p>
          <a:p>
            <a:r>
              <a:rPr lang="en-US" altLang="en-US" dirty="0"/>
              <a:t>How can you modify these strategies to work with your students? Explain.</a:t>
            </a:r>
          </a:p>
        </p:txBody>
      </p:sp>
    </p:spTree>
    <p:extLst>
      <p:ext uri="{BB962C8B-B14F-4D97-AF65-F5344CB8AC3E}">
        <p14:creationId xmlns:p14="http://schemas.microsoft.com/office/powerpoint/2010/main" val="385407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Discourse in Social Studies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K20 Center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0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247900"/>
            <a:ext cx="7885112" cy="1397000"/>
          </a:xfrm>
        </p:spPr>
        <p:txBody>
          <a:bodyPr/>
          <a:lstStyle/>
          <a:p>
            <a:r>
              <a:rPr lang="en-US" altLang="en-US" dirty="0"/>
              <a:t>Why is discourse important to social studies instruction?</a:t>
            </a:r>
          </a:p>
          <a:p>
            <a:r>
              <a:rPr lang="en-US" altLang="en-US" dirty="0"/>
              <a:t>How do we foster meaningful discourse in the social studies classroom?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DC29A-21FF-11C7-A96F-37C6F2C7D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05F5489C-FB85-FE7D-AEBE-4CC87B360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0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93982529-F8BD-FFC4-6402-7FF3A724771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247900"/>
            <a:ext cx="8019292" cy="1397000"/>
          </a:xfrm>
        </p:spPr>
        <p:txBody>
          <a:bodyPr/>
          <a:lstStyle/>
          <a:p>
            <a:r>
              <a:rPr lang="en-US" altLang="en-US" sz="2400" dirty="0"/>
              <a:t>Participants will explore instructional strategies and resources that promote discourse in the social studies classroom.</a:t>
            </a:r>
          </a:p>
          <a:p>
            <a:r>
              <a:rPr lang="en-US" altLang="en-US" sz="2400" dirty="0"/>
              <a:t>Participants will analyze how these instructional strategies and resources promote discourse in the social studies classroom.</a:t>
            </a:r>
          </a:p>
        </p:txBody>
      </p:sp>
    </p:spTree>
    <p:extLst>
      <p:ext uri="{BB962C8B-B14F-4D97-AF65-F5344CB8AC3E}">
        <p14:creationId xmlns:p14="http://schemas.microsoft.com/office/powerpoint/2010/main" val="190068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Classroom Discourse?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What words or phrases would you use to describe “discourse” as it relates to the social studies classroom?</a:t>
            </a:r>
          </a:p>
          <a:p>
            <a:r>
              <a:rPr lang="en-US" altLang="en-US" dirty="0"/>
              <a:t>Go to menti.com and use the code to submit your responses.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BDA30-1ED7-6525-88F3-CDBE1B1D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4D1A-C8DE-7CC4-221E-F051E62D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Classroom Discourse?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423255D-FF0B-FB24-060F-B385DE82467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Classroom discourse encompasses a variety of written and spoken forms of communication.</a:t>
            </a:r>
          </a:p>
          <a:p>
            <a:r>
              <a:rPr lang="en-US" altLang="en-US" dirty="0"/>
              <a:t>Classroom discourse includes students’ engaging in expressing their ideas, discussing their reasoning, and representing their thinking.</a:t>
            </a:r>
          </a:p>
          <a:p>
            <a:pPr marL="64008" indent="0">
              <a:buNone/>
            </a:pPr>
            <a:r>
              <a:rPr lang="en-US" altLang="en-US" b="1" dirty="0"/>
              <a:t>Discourse is talking, listening, writing, reflecting, and representing.</a:t>
            </a:r>
          </a:p>
        </p:txBody>
      </p:sp>
    </p:spTree>
    <p:extLst>
      <p:ext uri="{BB962C8B-B14F-4D97-AF65-F5344CB8AC3E}">
        <p14:creationId xmlns:p14="http://schemas.microsoft.com/office/powerpoint/2010/main" val="348383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82100-1720-2011-F52B-DA4C8C895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7CCB-634A-D09A-D3EF-57763816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 is Classroom Discourse Important?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B56463B-07FC-D988-708B-6E2D7280FD1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820839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2000" dirty="0"/>
              <a:t>Authentic discourse incorporates the following dynamics into the classroom: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sz="1800" dirty="0"/>
              <a:t>Students develop a deeper understanding of the content.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sz="1800" dirty="0"/>
              <a:t>Students participate authentically in content-centered discussions.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sz="1800" dirty="0"/>
              <a:t>Classroom is student-centered.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sz="1800" dirty="0"/>
              <a:t>Students share ideas and respond to the ideas of others.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sz="1800" dirty="0"/>
              <a:t>Students use higher-order thinking skills, such as organizing, synthesizing, and interpreting.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sz="1800" dirty="0"/>
              <a:t>Students express their ideas by constructing supported explanations of their thinking, both written and verbal.</a:t>
            </a:r>
          </a:p>
        </p:txBody>
      </p:sp>
    </p:spTree>
    <p:extLst>
      <p:ext uri="{BB962C8B-B14F-4D97-AF65-F5344CB8AC3E}">
        <p14:creationId xmlns:p14="http://schemas.microsoft.com/office/powerpoint/2010/main" val="334254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14D82-88B7-4169-8B81-84C14F5C6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5E44-9034-B26F-50A2-9D69627E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S-I-T: Surprising, Interesting, Troubling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2420F60-081B-62E0-E37C-EE9FA5C406F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904434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S-I-T provides tools students can use to analyze texts, videos, or images.</a:t>
            </a:r>
          </a:p>
          <a:p>
            <a:r>
              <a:rPr lang="en-US" altLang="en-US" sz="2400" dirty="0"/>
              <a:t>Give students a text, video, or image.  Based on their observations and analyses, have them identify one </a:t>
            </a:r>
            <a:r>
              <a:rPr lang="en-US" altLang="en-US" sz="2400" u="sng" dirty="0"/>
              <a:t>surprising</a:t>
            </a:r>
            <a:r>
              <a:rPr lang="en-US" altLang="en-US" sz="2400" dirty="0"/>
              <a:t> fact or idea, one </a:t>
            </a:r>
            <a:r>
              <a:rPr lang="en-US" altLang="en-US" sz="2400" u="sng" dirty="0"/>
              <a:t>interesting</a:t>
            </a:r>
            <a:r>
              <a:rPr lang="en-US" altLang="en-US" sz="2400" dirty="0"/>
              <a:t> fact or idea, and one </a:t>
            </a:r>
            <a:r>
              <a:rPr lang="en-US" altLang="en-US" sz="2400" u="sng" dirty="0"/>
              <a:t>troubling</a:t>
            </a:r>
            <a:r>
              <a:rPr lang="en-US" altLang="en-US" sz="2400" dirty="0"/>
              <a:t> fact or idea.</a:t>
            </a:r>
          </a:p>
          <a:p>
            <a:r>
              <a:rPr lang="en-US" altLang="en-US" sz="2400" dirty="0"/>
              <a:t>Ask students to share their ideas and reasoning with small groups and/or the whole class.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A6CE5-18E6-E9E8-F5B1-808E0F5FB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733" y="1014810"/>
            <a:ext cx="2016184" cy="22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4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18B1F-90DD-E3DA-FB0B-F543ACC5F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3A7D-01C2-5590-2FF6-0731AC57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S-I-T: Surprising, Interesting, Troubling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0B3038E-F215-06C8-FCA6-6600B422A3D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49" y="1370013"/>
            <a:ext cx="8169623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Using the handout “Laws and Practices Shaping the Lives of Women in 1848,” write down an idea or fact that affects you in the following ways:</a:t>
            </a:r>
          </a:p>
          <a:p>
            <a:r>
              <a:rPr lang="en-US" altLang="en-US" sz="2400" dirty="0"/>
              <a:t>One fact or idea that </a:t>
            </a:r>
            <a:r>
              <a:rPr lang="en-US" altLang="en-US" sz="2400" b="1" i="1" dirty="0"/>
              <a:t>surprises</a:t>
            </a:r>
            <a:r>
              <a:rPr lang="en-US" altLang="en-US" sz="2400" dirty="0"/>
              <a:t> you.</a:t>
            </a:r>
          </a:p>
          <a:p>
            <a:r>
              <a:rPr lang="en-US" altLang="en-US" sz="2400" dirty="0"/>
              <a:t>One fact or idea that </a:t>
            </a:r>
            <a:r>
              <a:rPr lang="en-US" altLang="en-US" sz="2400" b="1" i="1" dirty="0"/>
              <a:t>interests</a:t>
            </a:r>
            <a:r>
              <a:rPr lang="en-US" altLang="en-US" sz="2400" dirty="0"/>
              <a:t> you.</a:t>
            </a:r>
          </a:p>
          <a:p>
            <a:r>
              <a:rPr lang="en-US" altLang="en-US" sz="2400" dirty="0"/>
              <a:t>One fact or idea that </a:t>
            </a:r>
            <a:r>
              <a:rPr lang="en-US" altLang="en-US" sz="2400" b="1" i="1" dirty="0"/>
              <a:t>troubles</a:t>
            </a:r>
            <a:r>
              <a:rPr lang="en-US" altLang="en-US" sz="2400" dirty="0"/>
              <a:t> you.</a:t>
            </a:r>
          </a:p>
          <a:p>
            <a:pPr marL="64008" indent="0">
              <a:buNone/>
            </a:pPr>
            <a:r>
              <a:rPr lang="en-US" altLang="en-US" sz="2400" b="1" dirty="0"/>
              <a:t>How can the S-I-T strategy foster discourse in your classroom?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F093C-172A-FF42-C89D-C78ACB7E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447" y="1820430"/>
            <a:ext cx="2365293" cy="25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078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33</TotalTime>
  <Words>845</Words>
  <Application>Microsoft Office PowerPoint</Application>
  <PresentationFormat>On-screen Show (16:9)</PresentationFormat>
  <Paragraphs>83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Discourse in Social Studies</vt:lpstr>
      <vt:lpstr>Essential Questions</vt:lpstr>
      <vt:lpstr>Learning Objectives</vt:lpstr>
      <vt:lpstr>What is Classroom Discourse?</vt:lpstr>
      <vt:lpstr>What is Classroom Discourse?</vt:lpstr>
      <vt:lpstr>Why is Classroom Discourse Important?</vt:lpstr>
      <vt:lpstr>S-I-T: Surprising, Interesting, Troubling</vt:lpstr>
      <vt:lpstr>S-I-T: Surprising, Interesting, Troubling</vt:lpstr>
      <vt:lpstr>Honeycomb Harvest</vt:lpstr>
      <vt:lpstr>Honeycomb Harvest Sample</vt:lpstr>
      <vt:lpstr>Say Something</vt:lpstr>
      <vt:lpstr>Say Something</vt:lpstr>
      <vt:lpstr>PowerPoint Presentation</vt:lpstr>
      <vt:lpstr>Reflection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2</cp:revision>
  <dcterms:created xsi:type="dcterms:W3CDTF">2026-04-16T22:16:24Z</dcterms:created>
  <dcterms:modified xsi:type="dcterms:W3CDTF">2026-04-21T17:57:32Z</dcterms:modified>
  <cp:category/>
</cp:coreProperties>
</file>