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83664" r:id="rId5"/>
  </p:sldMasterIdLst>
  <p:notesMasterIdLst>
    <p:notesMasterId r:id="rId21"/>
  </p:notesMasterIdLst>
  <p:sldIdLst>
    <p:sldId id="256" r:id="rId6"/>
    <p:sldId id="257" r:id="rId7"/>
    <p:sldId id="270" r:id="rId8"/>
    <p:sldId id="271" r:id="rId9"/>
    <p:sldId id="258" r:id="rId10"/>
    <p:sldId id="259" r:id="rId11"/>
    <p:sldId id="260" r:id="rId12"/>
    <p:sldId id="261" r:id="rId13"/>
    <p:sldId id="262" r:id="rId14"/>
    <p:sldId id="264" r:id="rId15"/>
    <p:sldId id="274" r:id="rId16"/>
    <p:sldId id="267" r:id="rId17"/>
    <p:sldId id="275" r:id="rId18"/>
    <p:sldId id="278" r:id="rId19"/>
    <p:sldId id="269" r:id="rId20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2"/>
      <p:bold r:id="rId23"/>
      <p:italic r:id="rId24"/>
      <p:boldItalic r:id="rId25"/>
    </p:embeddedFont>
    <p:embeddedFont>
      <p:font typeface="Georgia" panose="02040502050405020303" pitchFamily="18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i5SguNN7m8AiBmuv8FNOS5OM2p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40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34" Type="http://customschemas.google.com/relationships/presentationmetadata" Target="meta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4.fnt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3.fntdata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5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SI4imt0dXg&amp;feature=youtu.be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b21ecf36ba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b21ecf36ba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1ecf36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b21ecf36b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21ecf36b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21ecf36b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21ecf36b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21ecf36b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21ecf36b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b21ecf36b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1ecf36b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21ecf36b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1ecf36b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b21ecf36b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21ecf36b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b21ecf36b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Edutopia. (2018, Nov. 16). Encouraging academic conversations with talk moves. </a:t>
            </a:r>
            <a:r>
              <a:rPr lang="en-US" dirty="0">
                <a:hlinkClick r:id="rId3"/>
              </a:rPr>
              <a:t>https://www.youtube.com/watch?v=kSI4imt0dXg&amp;feature=youtu.be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Google Shape;50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Google Shape;55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Google Shape;59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Google Shape;6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70" name="Google Shape;7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Google Shape;13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0" name="Google Shape;20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4" name="Google Shape;24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8" name="Google Shape;2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Google Shape;3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Google Shape;4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SI4imt0dXg?feature=oembed" TargetMode="Externa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21ecf36ba_0_30"/>
          <p:cNvSpPr txBox="1">
            <a:spLocks noGrp="1"/>
          </p:cNvSpPr>
          <p:nvPr>
            <p:ph type="title"/>
          </p:nvPr>
        </p:nvSpPr>
        <p:spPr>
          <a:xfrm>
            <a:off x="225511" y="528067"/>
            <a:ext cx="8087497" cy="682896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sz="3200" dirty="0"/>
            </a:br>
            <a:r>
              <a:rPr lang="en-US" sz="3000" b="1" dirty="0"/>
              <a:t>Honeycomb Harvest</a:t>
            </a:r>
            <a:endParaRPr sz="3000" b="1" dirty="0"/>
          </a:p>
        </p:txBody>
      </p:sp>
      <p:sp>
        <p:nvSpPr>
          <p:cNvPr id="122" name="Google Shape;122;gb21ecf36ba_0_30"/>
          <p:cNvSpPr txBox="1">
            <a:spLocks noGrp="1"/>
          </p:cNvSpPr>
          <p:nvPr>
            <p:ph type="body" idx="1"/>
          </p:nvPr>
        </p:nvSpPr>
        <p:spPr>
          <a:xfrm>
            <a:off x="441754" y="1266259"/>
            <a:ext cx="5699554" cy="288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spcBef>
                <a:spcPts val="520"/>
              </a:spcBef>
              <a:spcAft>
                <a:spcPts val="0"/>
              </a:spcAft>
              <a:buClrTx/>
              <a:buSzPct val="100000"/>
              <a:buNone/>
            </a:pPr>
            <a:r>
              <a:rPr lang="en-US" sz="1800" dirty="0">
                <a:solidFill>
                  <a:schemeClr val="tx1"/>
                </a:solidFill>
              </a:rPr>
              <a:t>This strategy is designed to help students understand logical relationships among words and concepts. </a:t>
            </a:r>
          </a:p>
          <a:p>
            <a:pPr>
              <a:buSzPct val="100000"/>
            </a:pPr>
            <a:r>
              <a:rPr lang="en-US" sz="1800" dirty="0"/>
              <a:t>Give students a set of hexagons containing different concepts related to the content they are studying.</a:t>
            </a:r>
            <a:endParaRPr sz="1800"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800" dirty="0"/>
              <a:t>Have students work individually or in groups to arrange the hexagons so the sides of related hexagons touch.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800" dirty="0"/>
              <a:t>Ask students to justify their arrangements.</a:t>
            </a:r>
            <a:endParaRPr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A30BF6-CB56-49DC-A4C9-11E4DB928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80000">
            <a:off x="6427392" y="1003986"/>
            <a:ext cx="1812952" cy="2888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727C-9B09-421C-A69A-30D583C5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0612"/>
            <a:ext cx="8229600" cy="857250"/>
          </a:xfrm>
        </p:spPr>
        <p:txBody>
          <a:bodyPr/>
          <a:lstStyle/>
          <a:p>
            <a:r>
              <a:rPr lang="en-US" sz="3000" b="1" dirty="0"/>
              <a:t>Honeycomb Harvest Sample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1435E-1623-4BEF-8A0A-9AF07546B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102841"/>
            <a:ext cx="7528354" cy="3640609"/>
          </a:xfrm>
        </p:spPr>
        <p:txBody>
          <a:bodyPr/>
          <a:lstStyle/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b="1" dirty="0"/>
          </a:p>
          <a:p>
            <a:pPr marL="63500" indent="0">
              <a:buNone/>
            </a:pPr>
            <a:endParaRPr lang="en-US" sz="1800" b="1" dirty="0"/>
          </a:p>
          <a:p>
            <a:pPr marL="63500" indent="0">
              <a:buNone/>
            </a:pPr>
            <a:r>
              <a:rPr lang="en-US" sz="1700" b="1" dirty="0"/>
              <a:t>How can the Honeycomb Harvest Strategy foster discourse in your classroom? </a:t>
            </a:r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</p:txBody>
      </p:sp>
      <p:pic>
        <p:nvPicPr>
          <p:cNvPr id="4" name="Google Shape;127;gb21ecf36ba_0_40">
            <a:extLst>
              <a:ext uri="{FF2B5EF4-FFF2-40B4-BE49-F238E27FC236}">
                <a16:creationId xmlns:a16="http://schemas.microsoft.com/office/drawing/2014/main" id="{16156309-1737-4446-B1EB-716C86C524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541505" y="1210962"/>
            <a:ext cx="5579076" cy="29592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605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21ecf36ba_0_51"/>
          <p:cNvSpPr txBox="1">
            <a:spLocks noGrp="1"/>
          </p:cNvSpPr>
          <p:nvPr>
            <p:ph type="title"/>
          </p:nvPr>
        </p:nvSpPr>
        <p:spPr>
          <a:xfrm>
            <a:off x="485002" y="528066"/>
            <a:ext cx="8201797" cy="540793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/>
              <a:t>Say Something</a:t>
            </a:r>
            <a:endParaRPr sz="3200" b="1" dirty="0"/>
          </a:p>
        </p:txBody>
      </p:sp>
      <p:sp>
        <p:nvSpPr>
          <p:cNvPr id="139" name="Google Shape;139;gb21ecf36ba_0_51"/>
          <p:cNvSpPr txBox="1">
            <a:spLocks noGrp="1"/>
          </p:cNvSpPr>
          <p:nvPr>
            <p:ph type="body" idx="1"/>
          </p:nvPr>
        </p:nvSpPr>
        <p:spPr>
          <a:xfrm>
            <a:off x="410862" y="1181005"/>
            <a:ext cx="7472749" cy="35625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endParaRPr lang="en-US" sz="18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1700" dirty="0"/>
              <a:t>Say Something is a strategy that helps students participate effectively in academic conversations with their peers.</a:t>
            </a:r>
            <a:endParaRPr sz="17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1700" dirty="0"/>
              <a:t>Sentence starters prompt students to express their ideas, ask questions, and support their claims with evidence.</a:t>
            </a:r>
            <a:endParaRPr sz="1700" dirty="0"/>
          </a:p>
        </p:txBody>
      </p:sp>
      <p:pic>
        <p:nvPicPr>
          <p:cNvPr id="2" name="Online Media 1" title="Encouraging Academic Conversations With Talk Moves">
            <a:hlinkClick r:id="" action="ppaction://media"/>
            <a:extLst>
              <a:ext uri="{FF2B5EF4-FFF2-40B4-BE49-F238E27FC236}">
                <a16:creationId xmlns:a16="http://schemas.microsoft.com/office/drawing/2014/main" id="{AD59DD7A-FE7C-4390-8DA2-26F6E301960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31437" y="1181005"/>
            <a:ext cx="3731495" cy="2108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8414CD-E6CA-4539-B944-62B40823B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577864"/>
          </a:xfrm>
        </p:spPr>
        <p:txBody>
          <a:bodyPr/>
          <a:lstStyle/>
          <a:p>
            <a:r>
              <a:rPr lang="en-US" dirty="0"/>
              <a:t>Say Something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7E7D7A-5D60-478A-AE5E-9226FD422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20230"/>
            <a:ext cx="4008330" cy="3778078"/>
          </a:xfrm>
        </p:spPr>
        <p:txBody>
          <a:bodyPr/>
          <a:lstStyle/>
          <a:p>
            <a:r>
              <a:rPr lang="en-US" sz="1800" dirty="0"/>
              <a:t>Use sentence starters to prompt classroom conversation.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Using some of the starters below, examine the poem by Langston Hughes on the next slide</a:t>
            </a:r>
            <a:r>
              <a:rPr lang="en-US" sz="1000" dirty="0"/>
              <a:t>.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dirty="0"/>
          </a:p>
          <a:p>
            <a:pPr marL="63500" indent="0">
              <a:buNone/>
            </a:pPr>
            <a:endParaRPr lang="en-US" sz="1800" b="1" dirty="0"/>
          </a:p>
          <a:p>
            <a:pPr marL="63500" indent="0">
              <a:buNone/>
            </a:pPr>
            <a:endParaRPr lang="en-US" sz="1800" b="1" dirty="0"/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BBF49B26-E260-4AF6-846A-B671D0A07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472" y="546208"/>
            <a:ext cx="3216447" cy="406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17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67B9EA-9591-4461-9E47-60ECC26B6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381206"/>
              </p:ext>
            </p:extLst>
          </p:nvPr>
        </p:nvGraphicFramePr>
        <p:xfrm>
          <a:off x="2079814" y="1018488"/>
          <a:ext cx="5460108" cy="329247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730054">
                  <a:extLst>
                    <a:ext uri="{9D8B030D-6E8A-4147-A177-3AD203B41FA5}">
                      <a16:colId xmlns:a16="http://schemas.microsoft.com/office/drawing/2014/main" val="4060732028"/>
                    </a:ext>
                  </a:extLst>
                </a:gridCol>
                <a:gridCol w="2730054">
                  <a:extLst>
                    <a:ext uri="{9D8B030D-6E8A-4147-A177-3AD203B41FA5}">
                      <a16:colId xmlns:a16="http://schemas.microsoft.com/office/drawing/2014/main" val="3153790087"/>
                    </a:ext>
                  </a:extLst>
                </a:gridCol>
              </a:tblGrid>
              <a:tr h="56703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effectLst/>
                        </a:rPr>
                        <a:t>I, TOO [am America]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</a:rPr>
                        <a:t>By Langston Hughes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69" marR="6306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482298"/>
                  </a:ext>
                </a:extLst>
              </a:tr>
              <a:tr h="27254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I, too, sing America.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I am the darker brother.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They send me to eat in the kitchen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When company comes,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But I laugh,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And eat well,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And grow strong.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000" b="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980000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69" marR="630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Tomorrow,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I’ll be at the table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When company comes.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Nobody’ll dare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Say to me,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“Eat in the kitchen,"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Then.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Besides,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They’ll see how beautiful I am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And be ashamed—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I, too, am America.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980000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69" marR="63069" marT="0" marB="0"/>
                </a:tc>
                <a:extLst>
                  <a:ext uri="{0D108BD9-81ED-4DB2-BD59-A6C34878D82A}">
                    <a16:rowId xmlns:a16="http://schemas.microsoft.com/office/drawing/2014/main" val="146904462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813998D-FBA0-4419-B0A0-2DA2ABC42C8A}"/>
              </a:ext>
            </a:extLst>
          </p:cNvPr>
          <p:cNvSpPr txBox="1"/>
          <p:nvPr/>
        </p:nvSpPr>
        <p:spPr>
          <a:xfrm>
            <a:off x="929846" y="4432413"/>
            <a:ext cx="56501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0" indent="0">
              <a:buNone/>
            </a:pPr>
            <a:r>
              <a:rPr lang="en-US" sz="1400" b="1" dirty="0"/>
              <a:t>How can Say Something foster discourse in your classroom? </a:t>
            </a:r>
          </a:p>
        </p:txBody>
      </p:sp>
    </p:spTree>
    <p:extLst>
      <p:ext uri="{BB962C8B-B14F-4D97-AF65-F5344CB8AC3E}">
        <p14:creationId xmlns:p14="http://schemas.microsoft.com/office/powerpoint/2010/main" val="70573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21ecf36ba_0_6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Reflection</a:t>
            </a:r>
            <a:endParaRPr b="1" dirty="0"/>
          </a:p>
        </p:txBody>
      </p:sp>
      <p:sp>
        <p:nvSpPr>
          <p:cNvPr id="151" name="Google Shape;151;gb21ecf36ba_0_6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74295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000" dirty="0"/>
              <a:t>Which of today’s strategies can you implement in your classroom? Why?</a:t>
            </a:r>
            <a:endParaRPr sz="20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000" dirty="0"/>
              <a:t>How can these strategies be effective in promoting discourse? Explain.</a:t>
            </a:r>
            <a:endParaRPr sz="20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000" dirty="0"/>
              <a:t>How can you modify these strategies to work with your students? Explain.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b="1" dirty="0"/>
              <a:t>Discourse in Social Studies</a:t>
            </a:r>
            <a:endParaRPr sz="3600" b="1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AA65-B10A-4AE4-94B4-DCEB047BE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AA1A3-0CF4-49B2-9CC5-27E24F037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378" y="2028498"/>
            <a:ext cx="6969211" cy="1996716"/>
          </a:xfrm>
        </p:spPr>
        <p:txBody>
          <a:bodyPr/>
          <a:lstStyle/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Why is discourse important to social studies instruction?</a:t>
            </a:r>
          </a:p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How do we foster meaningful discourse in the social studies classroom?</a:t>
            </a:r>
          </a:p>
        </p:txBody>
      </p:sp>
    </p:spTree>
    <p:extLst>
      <p:ext uri="{BB962C8B-B14F-4D97-AF65-F5344CB8AC3E}">
        <p14:creationId xmlns:p14="http://schemas.microsoft.com/office/powerpoint/2010/main" val="2149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40D09-E91C-4B3B-851E-54301D288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250" y="394428"/>
            <a:ext cx="7772400" cy="1021842"/>
          </a:xfrm>
        </p:spPr>
        <p:txBody>
          <a:bodyPr/>
          <a:lstStyle/>
          <a:p>
            <a:r>
              <a:rPr lang="en-US" dirty="0"/>
              <a:t>Learning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5EBEF-88F7-4069-BF8F-D227BF4B1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4746" y="1416269"/>
            <a:ext cx="7198800" cy="2778849"/>
          </a:xfrm>
        </p:spPr>
        <p:txBody>
          <a:bodyPr/>
          <a:lstStyle/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Participants will explore instructional strategies and resources that promote discourse in the social studies classroom.</a:t>
            </a:r>
          </a:p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Participants will analyze how these instructional strategies and resources promote discourse in the social studies classroom.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31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1ecf36ba_0_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What is Classroom Discourse?</a:t>
            </a:r>
            <a:endParaRPr b="1" dirty="0"/>
          </a:p>
        </p:txBody>
      </p:sp>
      <p:sp>
        <p:nvSpPr>
          <p:cNvPr id="86" name="Google Shape;86;gb21ecf36ba_0_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dirty="0"/>
              <a:t>What words or phrases would you use to describe ‘</a:t>
            </a:r>
            <a:r>
              <a:rPr lang="en-US" i="1" dirty="0"/>
              <a:t>discourse</a:t>
            </a:r>
            <a:r>
              <a:rPr lang="en-US" dirty="0"/>
              <a:t>’ as it relates to the social studies classroom?</a:t>
            </a:r>
            <a:endParaRPr dirty="0"/>
          </a:p>
          <a:p>
            <a:pPr marL="914400" indent="-457200"/>
            <a:endParaRPr dirty="0"/>
          </a:p>
          <a:p>
            <a:r>
              <a:rPr lang="en-US" dirty="0"/>
              <a:t>Go to menti.com and use the code to submit your responses.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b21ecf36ba_0_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What is Classroom Discourse?</a:t>
            </a:r>
            <a:endParaRPr b="1" dirty="0"/>
          </a:p>
        </p:txBody>
      </p:sp>
      <p:sp>
        <p:nvSpPr>
          <p:cNvPr id="92" name="Google Shape;92;gb21ecf36ba_0_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7593227" cy="337988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Classroom discourse encompasses a variety of written and spoken forms of communication. </a:t>
            </a:r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Classroom discourse includes students’ engaging in expressing their ideas, discussing their reasoning, and representing their thinking.</a:t>
            </a:r>
            <a:endParaRPr sz="2400"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63500" lvl="0" indent="0" algn="l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sz="2400" b="1" dirty="0"/>
              <a:t>Discourse is talking, listening, writing, reflecting, and representing.</a:t>
            </a:r>
            <a:endParaRPr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1ecf36ba_0_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Why is Classroom Discourse Important?</a:t>
            </a:r>
            <a:endParaRPr b="1"/>
          </a:p>
        </p:txBody>
      </p:sp>
      <p:sp>
        <p:nvSpPr>
          <p:cNvPr id="98" name="Google Shape;98;gb21ecf36ba_0_1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7942305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0650" lvl="0" indent="0" rtl="0">
              <a:lnSpc>
                <a:spcPts val="2040"/>
              </a:lnSpc>
              <a:spcBef>
                <a:spcPts val="520"/>
              </a:spcBef>
              <a:spcAft>
                <a:spcPts val="0"/>
              </a:spcAft>
              <a:buSzPts val="1700"/>
              <a:buNone/>
            </a:pPr>
            <a:r>
              <a:rPr lang="en-US" sz="1700" b="1" dirty="0"/>
              <a:t>Authentic discourse incorporates the following dynamics into the classroom</a:t>
            </a:r>
            <a:r>
              <a:rPr lang="en-US" sz="1700" dirty="0"/>
              <a:t>:</a:t>
            </a:r>
          </a:p>
          <a:p>
            <a:pPr marL="120650" lvl="0" indent="0" rtl="0">
              <a:lnSpc>
                <a:spcPts val="2040"/>
              </a:lnSpc>
              <a:spcBef>
                <a:spcPts val="520"/>
              </a:spcBef>
              <a:spcAft>
                <a:spcPts val="0"/>
              </a:spcAft>
              <a:buSzPts val="1700"/>
              <a:buNone/>
            </a:pPr>
            <a:endParaRPr lang="en-US" sz="1700" dirty="0"/>
          </a:p>
          <a:p>
            <a:pPr marL="463550" lvl="0" indent="-342900" rtl="0">
              <a:lnSpc>
                <a:spcPts val="2040"/>
              </a:lnSpc>
              <a:spcBef>
                <a:spcPts val="52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Students develop a deeper understanding of the content.</a:t>
            </a:r>
            <a:endParaRPr sz="800" dirty="0"/>
          </a:p>
          <a:p>
            <a:pPr marL="463550" lvl="0" indent="-342900" rtl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Students participate authentically in content-centered discussions.</a:t>
            </a:r>
            <a:endParaRPr sz="1700" dirty="0"/>
          </a:p>
          <a:p>
            <a:pPr marL="463550" lvl="0" indent="-342900" rtl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Classroom is student-centered.</a:t>
            </a:r>
            <a:endParaRPr sz="1700" dirty="0"/>
          </a:p>
          <a:p>
            <a:pPr marL="463550" lvl="0" indent="-342900" rtl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Students share ideas and respond to the ideas of others.</a:t>
            </a:r>
            <a:endParaRPr sz="1700" dirty="0"/>
          </a:p>
          <a:p>
            <a:pPr marL="463550" lvl="0" indent="-342900" rtl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Students use higher-order thinking skills, such as organizing, synthesizing, and interpreting.</a:t>
            </a:r>
            <a:endParaRPr sz="1700" dirty="0"/>
          </a:p>
          <a:p>
            <a:pPr marL="463550" lvl="0" indent="-342900" rtl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700"/>
              <a:buFont typeface="+mj-lt"/>
              <a:buAutoNum type="arabicPeriod"/>
            </a:pPr>
            <a:r>
              <a:rPr lang="en-US" sz="1700" dirty="0"/>
              <a:t>Students express their ideas by constructing supported explanations of their thinking, both written and verbal. </a:t>
            </a:r>
            <a:endParaRPr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21ecf36ba_0_15"/>
          <p:cNvSpPr txBox="1">
            <a:spLocks noGrp="1"/>
          </p:cNvSpPr>
          <p:nvPr>
            <p:ph type="title"/>
          </p:nvPr>
        </p:nvSpPr>
        <p:spPr>
          <a:xfrm>
            <a:off x="457200" y="91707"/>
            <a:ext cx="6187646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/>
              <a:t>S-I-T: Surprising, Interesting, Troubling</a:t>
            </a:r>
            <a:endParaRPr sz="3000" b="1" dirty="0"/>
          </a:p>
        </p:txBody>
      </p:sp>
      <p:sp>
        <p:nvSpPr>
          <p:cNvPr id="104" name="Google Shape;104;gb21ecf36ba_0_15"/>
          <p:cNvSpPr txBox="1">
            <a:spLocks noGrp="1"/>
          </p:cNvSpPr>
          <p:nvPr>
            <p:ph type="body" idx="1"/>
          </p:nvPr>
        </p:nvSpPr>
        <p:spPr>
          <a:xfrm>
            <a:off x="407774" y="1204784"/>
            <a:ext cx="5965224" cy="353872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6200" lvl="0" indent="0" algn="l" rtl="0">
              <a:spcBef>
                <a:spcPts val="520"/>
              </a:spcBef>
              <a:spcAft>
                <a:spcPts val="0"/>
              </a:spcAft>
              <a:buSzPts val="2400"/>
              <a:buNone/>
            </a:pPr>
            <a:r>
              <a:rPr lang="en-US" sz="1800" dirty="0"/>
              <a:t>S-I-T provides tools students can use to analyze texts, videos, or images.</a:t>
            </a:r>
          </a:p>
          <a:p>
            <a:pPr marL="76200" lvl="0" indent="0" algn="l" rtl="0">
              <a:spcBef>
                <a:spcPts val="520"/>
              </a:spcBef>
              <a:spcAft>
                <a:spcPts val="0"/>
              </a:spcAft>
              <a:buSzPts val="2400"/>
              <a:buNone/>
            </a:pPr>
            <a:endParaRPr sz="18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Tx/>
              <a:buSzPts val="2400"/>
              <a:buChar char="•"/>
            </a:pPr>
            <a:r>
              <a:rPr lang="en-US" sz="1800" dirty="0"/>
              <a:t>Give students a text, video, or image.  Based on their observations and analyses, have them identify one </a:t>
            </a:r>
            <a:r>
              <a:rPr lang="en-US" sz="1800" u="sng" dirty="0"/>
              <a:t>surprising</a:t>
            </a:r>
            <a:r>
              <a:rPr lang="en-US" sz="1800" dirty="0"/>
              <a:t> fact or idea, one </a:t>
            </a:r>
            <a:r>
              <a:rPr lang="en-US" sz="1800" u="sng" dirty="0"/>
              <a:t>interesting</a:t>
            </a:r>
            <a:r>
              <a:rPr lang="en-US" sz="1800" dirty="0"/>
              <a:t> fact or idea, and one </a:t>
            </a:r>
            <a:r>
              <a:rPr lang="en-US" sz="1800" u="sng" dirty="0"/>
              <a:t>troubling</a:t>
            </a:r>
            <a:r>
              <a:rPr lang="en-US" sz="1800" dirty="0"/>
              <a:t> fact or idea.</a:t>
            </a:r>
            <a:endParaRPr sz="18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Tx/>
              <a:buSzPts val="2400"/>
              <a:buChar char="•"/>
            </a:pPr>
            <a:r>
              <a:rPr lang="en-US" sz="1800" dirty="0"/>
              <a:t>Ask students to share their ideas and reasoning with small groups and/or the whole class.</a:t>
            </a:r>
            <a:endParaRPr sz="1800" dirty="0"/>
          </a:p>
        </p:txBody>
      </p:sp>
      <p:pic>
        <p:nvPicPr>
          <p:cNvPr id="5" name="Picture 4">
            <a:hlinkClick r:id="rId3"/>
            <a:extLst>
              <a:ext uri="{FF2B5EF4-FFF2-40B4-BE49-F238E27FC236}">
                <a16:creationId xmlns:a16="http://schemas.microsoft.com/office/drawing/2014/main" id="{BE5B8B6E-98CD-45E1-8DEC-F8BF8531A0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65107">
            <a:off x="6491891" y="1002427"/>
            <a:ext cx="2008015" cy="290725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1ecf36ba_0_20"/>
          <p:cNvSpPr txBox="1">
            <a:spLocks noGrp="1"/>
          </p:cNvSpPr>
          <p:nvPr>
            <p:ph type="title"/>
          </p:nvPr>
        </p:nvSpPr>
        <p:spPr>
          <a:xfrm>
            <a:off x="457200" y="166631"/>
            <a:ext cx="6141307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/>
              <a:t>S-I-T: Surprising, Interesting, Troubling</a:t>
            </a:r>
            <a:endParaRPr sz="3000" b="1" dirty="0"/>
          </a:p>
        </p:txBody>
      </p:sp>
      <p:sp>
        <p:nvSpPr>
          <p:cNvPr id="110" name="Google Shape;110;gb21ecf36ba_0_20"/>
          <p:cNvSpPr txBox="1">
            <a:spLocks noGrp="1"/>
          </p:cNvSpPr>
          <p:nvPr>
            <p:ph type="body" idx="1"/>
          </p:nvPr>
        </p:nvSpPr>
        <p:spPr>
          <a:xfrm>
            <a:off x="438621" y="1114888"/>
            <a:ext cx="6348328" cy="36795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lvl="0" indent="0" algn="l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sz="1800" dirty="0">
                <a:solidFill>
                  <a:schemeClr val="tx1"/>
                </a:solidFill>
              </a:rPr>
              <a:t>Using the handout “Laws and Practices Shaping the Lives of Women in 1848,” write down an idea or fact which affects you in the following ways:</a:t>
            </a:r>
            <a:endParaRPr sz="1800" dirty="0">
              <a:solidFill>
                <a:schemeClr val="tx1"/>
              </a:solidFill>
            </a:endParaRPr>
          </a:p>
          <a:p>
            <a:pPr marL="914400" lvl="1" indent="-370205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One fact or idea that </a:t>
            </a:r>
            <a:r>
              <a:rPr lang="en-US" b="1" i="1" dirty="0">
                <a:solidFill>
                  <a:schemeClr val="tx1"/>
                </a:solidFill>
              </a:rPr>
              <a:t>surprises</a:t>
            </a:r>
            <a:r>
              <a:rPr lang="en-US" dirty="0">
                <a:solidFill>
                  <a:schemeClr val="tx1"/>
                </a:solidFill>
              </a:rPr>
              <a:t> you.</a:t>
            </a:r>
            <a:endParaRPr dirty="0">
              <a:solidFill>
                <a:schemeClr val="tx1"/>
              </a:solidFill>
            </a:endParaRPr>
          </a:p>
          <a:p>
            <a:pPr marL="914400" lvl="1" indent="-370205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One fact or idea that </a:t>
            </a:r>
            <a:r>
              <a:rPr lang="en-US" b="1" i="1" dirty="0">
                <a:solidFill>
                  <a:schemeClr val="tx1"/>
                </a:solidFill>
              </a:rPr>
              <a:t>interests</a:t>
            </a:r>
            <a:r>
              <a:rPr lang="en-US" dirty="0">
                <a:solidFill>
                  <a:schemeClr val="tx1"/>
                </a:solidFill>
              </a:rPr>
              <a:t> you. </a:t>
            </a:r>
            <a:endParaRPr dirty="0">
              <a:solidFill>
                <a:schemeClr val="tx1"/>
              </a:solidFill>
            </a:endParaRPr>
          </a:p>
          <a:p>
            <a:pPr marL="914400" lvl="1" indent="-370205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One fact or idea that </a:t>
            </a:r>
            <a:r>
              <a:rPr lang="en-US" b="1" i="1" dirty="0">
                <a:solidFill>
                  <a:schemeClr val="tx1"/>
                </a:solidFill>
              </a:rPr>
              <a:t>troubles</a:t>
            </a:r>
            <a:r>
              <a:rPr lang="en-US" dirty="0">
                <a:solidFill>
                  <a:schemeClr val="tx1"/>
                </a:solidFill>
              </a:rPr>
              <a:t> you. </a:t>
            </a:r>
          </a:p>
          <a:p>
            <a:pPr marL="544195" lvl="1" indent="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44195" lvl="1" indent="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44195" lvl="1" indent="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223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86995" indent="0">
              <a:spcBef>
                <a:spcPts val="0"/>
              </a:spcBef>
              <a:buClr>
                <a:schemeClr val="tx1"/>
              </a:buClr>
              <a:buSzPts val="2230"/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86995" indent="0">
              <a:spcBef>
                <a:spcPts val="0"/>
              </a:spcBef>
              <a:buClr>
                <a:schemeClr val="tx1"/>
              </a:buClr>
              <a:buSzPts val="2230"/>
              <a:buNone/>
            </a:pPr>
            <a:r>
              <a:rPr lang="en-US" sz="1800" b="1" dirty="0">
                <a:solidFill>
                  <a:schemeClr val="tx1"/>
                </a:solidFill>
              </a:rPr>
              <a:t>How can the S-I-T strategy foster discourse in your classroom?</a:t>
            </a:r>
            <a:endParaRPr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EBA1FB-5259-4CBE-B3AC-26DD0CD828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EE50D6-F500-4AA6-AE21-5F4F551C81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EEEA16-B770-4C7A-93A2-5B8B60E758FA}">
  <ds:schemaRefs>
    <ds:schemaRef ds:uri="d06b737b-b789-4524-96b5-d3d460658ae2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966e68ee-ec3c-4f12-bd4f-fedbbec8de0b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711</Words>
  <Application>Microsoft Office PowerPoint</Application>
  <PresentationFormat>On-screen Show (16:9)</PresentationFormat>
  <Paragraphs>113</Paragraphs>
  <Slides>15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Wingdings</vt:lpstr>
      <vt:lpstr>Constantia</vt:lpstr>
      <vt:lpstr>Georgia</vt:lpstr>
      <vt:lpstr>Noto Sans Symbols</vt:lpstr>
      <vt:lpstr>Calibri</vt:lpstr>
      <vt:lpstr>Arial</vt:lpstr>
      <vt:lpstr>LEARN theme</vt:lpstr>
      <vt:lpstr>LEARN theme</vt:lpstr>
      <vt:lpstr>PowerPoint Presentation</vt:lpstr>
      <vt:lpstr>Discourse in Social Studies</vt:lpstr>
      <vt:lpstr>Essential Questions</vt:lpstr>
      <vt:lpstr>Learning Goals</vt:lpstr>
      <vt:lpstr>What is Classroom Discourse?</vt:lpstr>
      <vt:lpstr>What is Classroom Discourse?</vt:lpstr>
      <vt:lpstr>Why is Classroom Discourse Important?</vt:lpstr>
      <vt:lpstr>S-I-T: Surprising, Interesting, Troubling</vt:lpstr>
      <vt:lpstr>S-I-T: Surprising, Interesting, Troubling</vt:lpstr>
      <vt:lpstr>      Honeycomb Harvest</vt:lpstr>
      <vt:lpstr>Honeycomb Harvest Sample</vt:lpstr>
      <vt:lpstr>Say Something</vt:lpstr>
      <vt:lpstr>Say Something</vt:lpstr>
      <vt:lpstr>PowerPoint Presentation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Bracken, Pam</cp:lastModifiedBy>
  <cp:revision>12</cp:revision>
  <dcterms:modified xsi:type="dcterms:W3CDTF">2024-05-21T17:38:09Z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