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1" r:id="rId1"/>
    <p:sldMasterId id="2147483681" r:id="rId2"/>
  </p:sldMasterIdLst>
  <p:notesMasterIdLst>
    <p:notesMasterId r:id="rId18"/>
  </p:notesMasterIdLst>
  <p:sldIdLst>
    <p:sldId id="256" r:id="rId3"/>
    <p:sldId id="257" r:id="rId4"/>
    <p:sldId id="262" r:id="rId5"/>
    <p:sldId id="272" r:id="rId6"/>
    <p:sldId id="260" r:id="rId7"/>
    <p:sldId id="273" r:id="rId8"/>
    <p:sldId id="274" r:id="rId9"/>
    <p:sldId id="277" r:id="rId10"/>
    <p:sldId id="279" r:id="rId11"/>
    <p:sldId id="278" r:id="rId12"/>
    <p:sldId id="280" r:id="rId13"/>
    <p:sldId id="281" r:id="rId14"/>
    <p:sldId id="275" r:id="rId15"/>
    <p:sldId id="283" r:id="rId16"/>
    <p:sldId id="282" r:id="rId17"/>
  </p:sldIdLst>
  <p:sldSz cx="9144000" cy="5143500" type="screen16x9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5pPr>
    <a:lvl6pPr marL="22860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6pPr>
    <a:lvl7pPr marL="27432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7pPr>
    <a:lvl8pPr marL="32004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8pPr>
    <a:lvl9pPr marL="36576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EDF182F-1DE7-4F13-8AA3-002D9E3B458A}">
  <a:tblStyle styleId="{BEDF182F-1DE7-4F13-8AA3-002D9E3B458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71" autoAdjust="0"/>
    <p:restoredTop sz="94286"/>
  </p:normalViewPr>
  <p:slideViewPr>
    <p:cSldViewPr snapToGrid="0">
      <p:cViewPr varScale="1">
        <p:scale>
          <a:sx n="192" d="100"/>
          <a:sy n="192" d="100"/>
        </p:scale>
        <p:origin x="728" y="1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Google Shape;3;n">
            <a:extLst>
              <a:ext uri="{FF2B5EF4-FFF2-40B4-BE49-F238E27FC236}">
                <a16:creationId xmlns:a16="http://schemas.microsoft.com/office/drawing/2014/main" id="{8624FC82-B5A2-5FA3-CBF3-BCBFA34F9D9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>
              <a:gd name="T0" fmla="*/ 0 w 120000"/>
              <a:gd name="T1" fmla="*/ 0 h 120000"/>
              <a:gd name="T2" fmla="*/ 120000 w 120000"/>
              <a:gd name="T3" fmla="*/ 0 h 120000"/>
              <a:gd name="T4" fmla="*/ 120000 w 120000"/>
              <a:gd name="T5" fmla="*/ 120000 h 120000"/>
              <a:gd name="T6" fmla="*/ 0 w 120000"/>
              <a:gd name="T7" fmla="*/ 120000 h 120000"/>
              <a:gd name="T8" fmla="*/ 0 w 120000"/>
              <a:gd name="T9" fmla="*/ 0 h 12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Google Shape;4;n">
            <a:extLst>
              <a:ext uri="{FF2B5EF4-FFF2-40B4-BE49-F238E27FC236}">
                <a16:creationId xmlns:a16="http://schemas.microsoft.com/office/drawing/2014/main" id="{8976970C-9707-70A8-F003-735290520F14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457200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1pPr>
    <a:lvl2pPr marL="914400" lvl="1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2pPr>
    <a:lvl3pPr marL="1371600" lvl="2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3pPr>
    <a:lvl4pPr marL="1828800" lvl="3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4pPr>
    <a:lvl5pPr marL="2286000" lvl="4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tech-tool/645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kSI4imt0dXg&amp;feature=youtu.be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Google Shape;38;p:notes">
            <a:extLst>
              <a:ext uri="{FF2B5EF4-FFF2-40B4-BE49-F238E27FC236}">
                <a16:creationId xmlns:a16="http://schemas.microsoft.com/office/drawing/2014/main" id="{9366B4A2-DBA3-CFE8-53CE-BFEE9562E40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21506" name="Google Shape;39;p:notes">
            <a:extLst>
              <a:ext uri="{FF2B5EF4-FFF2-40B4-BE49-F238E27FC236}">
                <a16:creationId xmlns:a16="http://schemas.microsoft.com/office/drawing/2014/main" id="{3F2534ED-FEAD-412D-0543-27B7B303B0D9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100"/>
            </a:pPr>
            <a:endParaRPr lang="en-US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K20 Center. (n.d.).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Mentimeter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. Tech tool. 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hlinkClick r:id="rId3"/>
              </a:rPr>
              <a:t>https://learn.k20center.ou.edu/tech-tool/645</a:t>
            </a:r>
            <a:endParaRPr lang="en-US" b="0" i="0" u="none" strike="noStrike" dirty="0">
              <a:solidFill>
                <a:srgbClr val="00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1905764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02714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K20 Center. (n.d.). S-I-T (Surprising, interesting, troubling). Strategies. https://learn.k20center.ou.edu/strategy/926</a:t>
            </a:r>
            <a:endParaRPr lang="en-US" sz="1400" b="1" dirty="0"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442104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718099-9410-8E4D-6537-063BF3E1A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23F33A6-6AC5-47D9-CD03-B9CF1741BE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BEB5872-0572-D8A4-1CE6-B39E04655F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400" dirty="0"/>
              <a:t>Now that you have been introduced to the strategy, you are going to practice how to use this in the classroom. You will view a document discussing </a:t>
            </a:r>
            <a:r>
              <a:rPr lang="en-US" altLang="en-US" dirty="0"/>
              <a:t>Laws and Practices Shaping the Lives of Women in 1848</a:t>
            </a:r>
            <a:r>
              <a:rPr lang="en-US" sz="1400" dirty="0"/>
              <a:t>. You will first read through this information and find one S-I-T. 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sz="140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35446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K20 Center. (n.d.). Honeycomb harvest. Strategies. https://learn.k20center.ou.edu/strategy/61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99853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dirty="0"/>
              <a:t>Edutopia. (2018, Nov. 16). Encouraging academic conversations with talk moves. </a:t>
            </a:r>
            <a:r>
              <a:rPr lang="en-US" u="sng" dirty="0">
                <a:solidFill>
                  <a:schemeClr val="hlink"/>
                </a:solidFill>
                <a:hlinkClick r:id="rId3"/>
              </a:rPr>
              <a:t>https://www.youtube.com/watch?v=kSI4imt0dXg&amp;feature=youtu.be</a:t>
            </a:r>
            <a:endParaRPr lang="en-US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57728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16462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710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3;p3" title="k20center-logo-variations_K20 Bug - White.png">
            <a:extLst>
              <a:ext uri="{FF2B5EF4-FFF2-40B4-BE49-F238E27FC236}">
                <a16:creationId xmlns:a16="http://schemas.microsoft.com/office/drawing/2014/main" id="{07A283A7-4BAE-5607-F552-FF9DE8E501F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623888" y="2807732"/>
            <a:ext cx="7885113" cy="1397000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1pPr>
            <a:lvl2pPr marL="36576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2pPr>
            <a:lvl3pPr marL="82296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3pPr>
            <a:lvl4pPr marL="137160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4pPr>
            <a:lvl5pPr marL="182880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32459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With Cover Imag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3;p3" title="k20center-logo-variations_K20 Bug - White.png">
            <a:extLst>
              <a:ext uri="{FF2B5EF4-FFF2-40B4-BE49-F238E27FC236}">
                <a16:creationId xmlns:a16="http://schemas.microsoft.com/office/drawing/2014/main" id="{07A283A7-4BAE-5607-F552-FF9DE8E501F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69666" y="559689"/>
            <a:ext cx="4940921" cy="213995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3569073" y="2807732"/>
            <a:ext cx="4939927" cy="13970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1pPr>
            <a:lvl2pPr marL="36576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2pPr>
            <a:lvl3pPr marL="82296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3pPr>
            <a:lvl4pPr marL="137160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4pPr>
            <a:lvl5pPr marL="182880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0446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ssential Question(s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3;p3" title="k20center-logo-variations_K20 Bug - White.png">
            <a:extLst>
              <a:ext uri="{FF2B5EF4-FFF2-40B4-BE49-F238E27FC236}">
                <a16:creationId xmlns:a16="http://schemas.microsoft.com/office/drawing/2014/main" id="{5D844917-401A-C607-900F-8340B4453A33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623888" y="2807732"/>
            <a:ext cx="7885113" cy="1397000"/>
          </a:xfrm>
          <a:prstGeom prst="rect">
            <a:avLst/>
          </a:prstGeo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17575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(s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3;p3" title="k20center-logo-variations_K20 Bug - White.png">
            <a:extLst>
              <a:ext uri="{FF2B5EF4-FFF2-40B4-BE49-F238E27FC236}">
                <a16:creationId xmlns:a16="http://schemas.microsoft.com/office/drawing/2014/main" id="{2190A501-5ACD-F178-69EF-6D3C6116E867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623888" y="2807732"/>
            <a:ext cx="7885113" cy="1397000"/>
          </a:xfrm>
          <a:prstGeom prst="rect">
            <a:avLst/>
          </a:prstGeo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931420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29;p7" title="k20center-logo-variations_K20 - Bug Color.png">
            <a:extLst>
              <a:ext uri="{FF2B5EF4-FFF2-40B4-BE49-F238E27FC236}">
                <a16:creationId xmlns:a16="http://schemas.microsoft.com/office/drawing/2014/main" id="{7A36BC56-4BFB-F2FB-2704-1CEB5D4A557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8649" y="1370013"/>
            <a:ext cx="7886699" cy="3262312"/>
          </a:xfrm>
          <a:prstGeom prst="rect">
            <a:avLst/>
          </a:prstGeom>
        </p:spPr>
        <p:txBody>
          <a:bodyPr/>
          <a:lstStyle>
            <a:lvl1pPr marL="228600" indent="-228600">
              <a:buFont typeface="+mj-lt"/>
              <a:buAutoNum type="arabicPeriod"/>
              <a:defRPr/>
            </a:lvl1pPr>
            <a:lvl2pPr marL="685800" indent="-320040">
              <a:buFont typeface="+mj-lt"/>
              <a:buAutoNum type="alphaLcPeriod"/>
              <a:defRPr/>
            </a:lvl2pPr>
            <a:lvl3pPr marL="1143000" indent="-320040">
              <a:buFont typeface="+mj-lt"/>
              <a:buAutoNum type="romanLcPeriod"/>
              <a:defRPr/>
            </a:lvl3pPr>
            <a:lvl4pPr marL="1600200" indent="-228600">
              <a:lnSpc>
                <a:spcPct val="100000"/>
              </a:lnSpc>
              <a:buSzPct val="120000"/>
              <a:buFont typeface="Arial" panose="020B0604020202020204" pitchFamily="34" charset="0"/>
              <a:buChar char="•"/>
              <a:defRPr/>
            </a:lvl4pPr>
            <a:lvl5pPr marL="2057400" indent="-228600">
              <a:lnSpc>
                <a:spcPct val="100000"/>
              </a:lnSpc>
              <a:buFont typeface="Courier New" panose="02070309020205020404" pitchFamily="49" charset="0"/>
              <a:buChar char="o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5648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Content -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9;p7" title="k20center-logo-variations_K20 - Bug Color.png">
            <a:extLst>
              <a:ext uri="{FF2B5EF4-FFF2-40B4-BE49-F238E27FC236}">
                <a16:creationId xmlns:a16="http://schemas.microsoft.com/office/drawing/2014/main" id="{D51A9934-4731-CF7D-01F8-8F8BC4047EE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31308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t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29;p7" title="k20center-logo-variations_K20 - Bug Color.png">
            <a:extLst>
              <a:ext uri="{FF2B5EF4-FFF2-40B4-BE49-F238E27FC236}">
                <a16:creationId xmlns:a16="http://schemas.microsoft.com/office/drawing/2014/main" id="{CC1A804E-1971-8E34-9464-0A90A0072EB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  <a:prstGeom prst="rect">
            <a:avLst/>
          </a:prstGeom>
        </p:spPr>
        <p:txBody>
          <a:bodyPr/>
          <a:lstStyle>
            <a:lvl1pPr marL="228600" indent="-320040">
              <a:buFont typeface="+mj-lt"/>
              <a:buAutoNum type="arabicPeriod"/>
              <a:defRPr/>
            </a:lvl1pPr>
            <a:lvl2pPr marL="685800" indent="-320040">
              <a:buFont typeface="+mj-lt"/>
              <a:buAutoNum type="alphaLcPeriod"/>
              <a:defRPr/>
            </a:lvl2pPr>
            <a:lvl3pPr marL="1143000" indent="-320040">
              <a:buFont typeface="+mj-lt"/>
              <a:buAutoNum type="romanLcPeriod"/>
              <a:defRPr/>
            </a:lvl3pPr>
            <a:lvl4pPr marL="1600200" indent="-320040">
              <a:lnSpc>
                <a:spcPct val="100000"/>
              </a:lnSpc>
              <a:buSzPct val="120000"/>
              <a:buFont typeface="Arial" panose="020B0604020202020204" pitchFamily="34" charset="0"/>
              <a:buChar char="•"/>
              <a:defRPr/>
            </a:lvl4pPr>
            <a:lvl5pPr marL="2057400" indent="-320040">
              <a:lnSpc>
                <a:spcPct val="100000"/>
              </a:lnSpc>
              <a:buFont typeface="Courier New" panose="02070309020205020404" pitchFamily="49" charset="0"/>
              <a:buChar char="o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60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tructional Strateg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9;p7" title="k20center-logo-variations_K20 - Bug Color.png">
            <a:extLst>
              <a:ext uri="{FF2B5EF4-FFF2-40B4-BE49-F238E27FC236}">
                <a16:creationId xmlns:a16="http://schemas.microsoft.com/office/drawing/2014/main" id="{5D168AF4-32E4-74C0-4A18-039BCF6D6B8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0850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4B20552E-7342-E84A-F371-1971A3F6C44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32;p8"/>
          <p:cNvSpPr txBox="1">
            <a:spLocks noGrp="1"/>
          </p:cNvSpPr>
          <p:nvPr>
            <p:ph type="title"/>
          </p:nvPr>
        </p:nvSpPr>
        <p:spPr>
          <a:xfrm>
            <a:off x="754050" y="4329575"/>
            <a:ext cx="7635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lIns="91425" tIns="91425" rIns="91425" bIns="91425" anchor="t">
            <a:normAutofit/>
          </a:bodyPr>
          <a:lstStyle>
            <a:lvl1pPr lv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1800"/>
              <a:buFont typeface="Calibri"/>
              <a:buNone/>
              <a:defRPr sz="1800">
                <a:solidFill>
                  <a:srgbClr val="27578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69048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29;p7" title="k20center-logo-variations_K20 - Bug Color.png">
            <a:extLst>
              <a:ext uri="{FF2B5EF4-FFF2-40B4-BE49-F238E27FC236}">
                <a16:creationId xmlns:a16="http://schemas.microsoft.com/office/drawing/2014/main" id="{AD6EEF45-89C6-035A-7767-7ED289963CD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937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29;p7" title="k20center-logo-variations_K20 - Bug Color.png">
            <a:extLst>
              <a:ext uri="{FF2B5EF4-FFF2-40B4-BE49-F238E27FC236}">
                <a16:creationId xmlns:a16="http://schemas.microsoft.com/office/drawing/2014/main" id="{C972B790-E0EA-1D94-2E39-E91EBF32EFA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28245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3;p3" title="k20center-logo-variations_K20 Bug - White.png">
            <a:extLst>
              <a:ext uri="{FF2B5EF4-FFF2-40B4-BE49-F238E27FC236}">
                <a16:creationId xmlns:a16="http://schemas.microsoft.com/office/drawing/2014/main" id="{A98AC9D7-ABC9-ABD1-C36A-7174189F79D4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2718689"/>
            <a:ext cx="7886700" cy="112553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029586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Blu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120B5383-12EC-4263-1497-9698C0CF58F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95F1D04-4812-04B5-3299-BCB12F584B19}"/>
              </a:ext>
            </a:extLst>
          </p:cNvPr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lang="en-US" kern="0">
              <a:sym typeface="Arial"/>
            </a:endParaRPr>
          </a:p>
        </p:txBody>
      </p:sp>
      <p:pic>
        <p:nvPicPr>
          <p:cNvPr id="5" name="Google Shape;13;p3" title="k20center-logo-variations_K20 Bug - White.png">
            <a:extLst>
              <a:ext uri="{FF2B5EF4-FFF2-40B4-BE49-F238E27FC236}">
                <a16:creationId xmlns:a16="http://schemas.microsoft.com/office/drawing/2014/main" id="{0201FEDF-1B17-4939-DD49-DF358C79259B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1496" y="521401"/>
            <a:ext cx="3867150" cy="410069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72110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Red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86F1E247-B682-7CCA-0967-E63908DD64C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492F45D-B2D5-2BE4-2F75-6C684136B567}"/>
              </a:ext>
            </a:extLst>
          </p:cNvPr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lang="en-US" kern="0">
              <a:sym typeface="Arial"/>
            </a:endParaRPr>
          </a:p>
        </p:txBody>
      </p:sp>
      <p:pic>
        <p:nvPicPr>
          <p:cNvPr id="5" name="Google Shape;13;p3" title="k20center-logo-variations_K20 Bug - White.png">
            <a:extLst>
              <a:ext uri="{FF2B5EF4-FFF2-40B4-BE49-F238E27FC236}">
                <a16:creationId xmlns:a16="http://schemas.microsoft.com/office/drawing/2014/main" id="{80D6DD3C-71EE-3C73-DDA5-5CEF6C3263A1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1496" y="521401"/>
            <a:ext cx="3867150" cy="410069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33065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AF74F841-FC3F-3B0B-3269-2B1C811007C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215865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" type="title">
  <p:cSld name="Cover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3379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092A09B7-DA10-1158-CAB4-8798C3E2F8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C7CF834B-CD39-B870-A33D-BB16E7C46C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 </a:t>
            </a:r>
          </a:p>
          <a:p>
            <a:pPr lvl="1"/>
            <a:r>
              <a:rPr lang="en-US" altLang="en-US" dirty="0"/>
              <a:t>Second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15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0" r:id="rId13"/>
    <p:sldLayoutId id="2147483711" r:id="rId14"/>
    <p:sldLayoutId id="2147483712" r:id="rId15"/>
    <p:sldLayoutId id="2147483713" r:id="rId16"/>
    <p:sldLayoutId id="2147483714" r:id="rId17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9pPr>
    </p:titleStyle>
    <p:bodyStyle>
      <a:lvl1pPr marL="457200" indent="-393192" algn="l" rtl="0" eaLnBrk="1" fontAlgn="base" hangingPunct="1">
        <a:spcBef>
          <a:spcPts val="520"/>
        </a:spcBef>
        <a:spcAft>
          <a:spcPct val="0"/>
        </a:spcAft>
        <a:buClr>
          <a:srgbClr val="971D20"/>
        </a:buClr>
        <a:buSzPct val="100000"/>
        <a:buFont typeface="System Font Regular"/>
        <a:buChar char="●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914400" indent="-356616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Font typeface="Courier New" panose="02070309020205020404" pitchFamily="49" charset="0"/>
        <a:buChar char="o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371600" indent="-338328" algn="l" rtl="0" eaLnBrk="1" fontAlgn="base" hangingPunct="1">
        <a:spcBef>
          <a:spcPts val="340"/>
        </a:spcBef>
        <a:spcAft>
          <a:spcPct val="0"/>
        </a:spcAft>
        <a:buClr>
          <a:srgbClr val="E8BF3C"/>
        </a:buClr>
        <a:buFont typeface="Wingdings" pitchFamily="2" charset="2"/>
        <a:buChar char="§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828800" indent="-320040" algn="l" rtl="0" eaLnBrk="1" fontAlgn="base" hangingPunct="1">
        <a:lnSpc>
          <a:spcPct val="90000"/>
        </a:lnSpc>
        <a:spcBef>
          <a:spcPts val="300"/>
        </a:spcBef>
        <a:spcAft>
          <a:spcPct val="0"/>
        </a:spcAft>
        <a:buClr>
          <a:srgbClr val="971D20"/>
        </a:buClr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286000" indent="-310896" algn="l" rtl="0" eaLnBrk="1" fontAlgn="base" hangingPunct="1">
        <a:lnSpc>
          <a:spcPct val="90000"/>
        </a:lnSpc>
        <a:spcBef>
          <a:spcPts val="270"/>
        </a:spcBef>
        <a:spcAft>
          <a:spcPct val="0"/>
        </a:spcAft>
        <a:buClr>
          <a:schemeClr val="accent1"/>
        </a:buClr>
        <a:buSzPct val="80000"/>
        <a:buFont typeface="Courier New" panose="02070309020205020404" pitchFamily="49" charset="0"/>
        <a:buChar char="o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>
            <a:extLst>
              <a:ext uri="{FF2B5EF4-FFF2-40B4-BE49-F238E27FC236}">
                <a16:creationId xmlns:a16="http://schemas.microsoft.com/office/drawing/2014/main" id="{DBC93EE6-7CCD-518F-84C9-A4397115C5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Text Placeholder 2">
            <a:extLst>
              <a:ext uri="{FF2B5EF4-FFF2-40B4-BE49-F238E27FC236}">
                <a16:creationId xmlns:a16="http://schemas.microsoft.com/office/drawing/2014/main" id="{4DDC3D1B-4E0E-1D9F-CB2D-3C12C36432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pic>
        <p:nvPicPr>
          <p:cNvPr id="7" name="Google Shape;29;p7" title="k20center-logo-variations_K20 - Bug Color.png">
            <a:extLst>
              <a:ext uri="{FF2B5EF4-FFF2-40B4-BE49-F238E27FC236}">
                <a16:creationId xmlns:a16="http://schemas.microsoft.com/office/drawing/2014/main" id="{A6C23A54-FCC8-0F9D-1665-130E35DC754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9pPr>
    </p:titleStyle>
    <p:bodyStyle>
      <a:lvl1pPr marL="228600" indent="-393192" algn="l" rtl="0" fontAlgn="base">
        <a:spcBef>
          <a:spcPts val="520"/>
        </a:spcBef>
        <a:spcAft>
          <a:spcPct val="0"/>
        </a:spcAft>
        <a:buClr>
          <a:srgbClr val="971D20"/>
        </a:buClr>
        <a:buFont typeface="Aptos Display" panose="020B0004020202020204" pitchFamily="34" charset="0"/>
        <a:buAutoNum type="arabicPeriod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914400" indent="-356616" algn="l" rtl="0" fontAlgn="base">
        <a:spcBef>
          <a:spcPts val="400"/>
        </a:spcBef>
        <a:spcAft>
          <a:spcPct val="0"/>
        </a:spcAft>
        <a:buClr>
          <a:schemeClr val="accent1"/>
        </a:buClr>
        <a:buFont typeface="Aptos Display" panose="020B0004020202020204" pitchFamily="34" charset="0"/>
        <a:buAutoNum type="alphaLcPeriod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371600" indent="-338328" algn="l" rtl="0" fontAlgn="base">
        <a:spcBef>
          <a:spcPts val="340"/>
        </a:spcBef>
        <a:spcAft>
          <a:spcPct val="0"/>
        </a:spcAft>
        <a:buClr>
          <a:srgbClr val="E8BF3C"/>
        </a:buClr>
        <a:buFont typeface="Aptos Display" panose="020B0004020202020204" pitchFamily="34" charset="0"/>
        <a:buAutoNum type="romanLcPeriod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828800" indent="-319088" algn="l" rtl="0" fontAlgn="base">
        <a:spcBef>
          <a:spcPts val="300"/>
        </a:spcBef>
        <a:spcAft>
          <a:spcPct val="0"/>
        </a:spcAft>
        <a:buClr>
          <a:srgbClr val="971D20"/>
        </a:buClr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286000" indent="-310896" algn="l" rtl="0" fontAlgn="base">
        <a:spcBef>
          <a:spcPts val="270"/>
        </a:spcBef>
        <a:spcAft>
          <a:spcPct val="0"/>
        </a:spcAft>
        <a:buClr>
          <a:schemeClr val="accent1"/>
        </a:buClr>
        <a:buSzPct val="75000"/>
        <a:buFont typeface="Courier New" panose="02070309020205020404" pitchFamily="49" charset="0"/>
        <a:buChar char="o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kSI4imt0dXg?feature=oembed" TargetMode="External"/><Relationship Id="rId5" Type="http://schemas.openxmlformats.org/officeDocument/2006/relationships/hyperlink" Target="https://www.youtube.com/watch?v=kSI4imt0dXg&amp;feature=youtu.be" TargetMode="External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3">
            <a:extLst>
              <a:ext uri="{FF2B5EF4-FFF2-40B4-BE49-F238E27FC236}">
                <a16:creationId xmlns:a16="http://schemas.microsoft.com/office/drawing/2014/main" id="{D39454A6-31F6-9DC3-BE75-39D080090E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3888" y="560388"/>
            <a:ext cx="7886700" cy="2139950"/>
          </a:xfrm>
        </p:spPr>
        <p:txBody>
          <a:bodyPr/>
          <a:lstStyle/>
          <a:p>
            <a:r>
              <a:rPr lang="en-US" altLang="en-US" dirty="0"/>
              <a:t>Discourse in Social Studies</a:t>
            </a:r>
          </a:p>
        </p:txBody>
      </p:sp>
      <p:sp>
        <p:nvSpPr>
          <p:cNvPr id="22530" name="Text Placeholder 4">
            <a:extLst>
              <a:ext uri="{FF2B5EF4-FFF2-40B4-BE49-F238E27FC236}">
                <a16:creationId xmlns:a16="http://schemas.microsoft.com/office/drawing/2014/main" id="{019E2450-727C-5F8C-E55D-223CCB11F23B}"/>
              </a:ext>
            </a:extLst>
          </p:cNvPr>
          <p:cNvSpPr>
            <a:spLocks noGrp="1" noChangeArrowheads="1"/>
          </p:cNvSpPr>
          <p:nvPr>
            <p:ph type="body" sz="quarter" idx="10"/>
          </p:nvPr>
        </p:nvSpPr>
        <p:spPr>
          <a:xfrm>
            <a:off x="623888" y="2808288"/>
            <a:ext cx="7885112" cy="1397000"/>
          </a:xfrm>
        </p:spPr>
        <p:txBody>
          <a:bodyPr/>
          <a:lstStyle/>
          <a:p>
            <a:r>
              <a:rPr lang="en-US" altLang="en-US" dirty="0"/>
              <a:t>K20 Center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3">
            <a:extLst>
              <a:ext uri="{FF2B5EF4-FFF2-40B4-BE49-F238E27FC236}">
                <a16:creationId xmlns:a16="http://schemas.microsoft.com/office/drawing/2014/main" id="{1C1DB67A-4418-8D73-6089-D989CE677E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3888" y="0"/>
            <a:ext cx="7886700" cy="2139950"/>
          </a:xfrm>
        </p:spPr>
        <p:txBody>
          <a:bodyPr/>
          <a:lstStyle/>
          <a:p>
            <a:r>
              <a:rPr lang="en-US" altLang="en-US" dirty="0"/>
              <a:t>Essential Questions</a:t>
            </a:r>
          </a:p>
        </p:txBody>
      </p:sp>
      <p:sp>
        <p:nvSpPr>
          <p:cNvPr id="23554" name="Text Placeholder 4">
            <a:extLst>
              <a:ext uri="{FF2B5EF4-FFF2-40B4-BE49-F238E27FC236}">
                <a16:creationId xmlns:a16="http://schemas.microsoft.com/office/drawing/2014/main" id="{F01DC99E-0FC2-0634-50E3-612982742493}"/>
              </a:ext>
            </a:extLst>
          </p:cNvPr>
          <p:cNvSpPr>
            <a:spLocks noGrp="1" noChangeArrowheads="1"/>
          </p:cNvSpPr>
          <p:nvPr>
            <p:ph type="body" sz="quarter" idx="10"/>
          </p:nvPr>
        </p:nvSpPr>
        <p:spPr>
          <a:xfrm>
            <a:off x="623888" y="2247900"/>
            <a:ext cx="7885112" cy="1397000"/>
          </a:xfrm>
        </p:spPr>
        <p:txBody>
          <a:bodyPr/>
          <a:lstStyle/>
          <a:p>
            <a:r>
              <a:rPr lang="en-US" altLang="en-US" dirty="0"/>
              <a:t>Why is discourse important to social studies instruction?</a:t>
            </a:r>
          </a:p>
          <a:p>
            <a:r>
              <a:rPr lang="en-US" altLang="en-US" dirty="0"/>
              <a:t>How do we foster meaningful discourse in the social studies classroom?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DDC29A-21FF-11C7-A96F-37C6F2C7D7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3">
            <a:extLst>
              <a:ext uri="{FF2B5EF4-FFF2-40B4-BE49-F238E27FC236}">
                <a16:creationId xmlns:a16="http://schemas.microsoft.com/office/drawing/2014/main" id="{05F5489C-FB85-FE7D-AEBE-4CC87B3609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3888" y="0"/>
            <a:ext cx="7886700" cy="2139950"/>
          </a:xfrm>
        </p:spPr>
        <p:txBody>
          <a:bodyPr/>
          <a:lstStyle/>
          <a:p>
            <a:r>
              <a:rPr lang="en-US" altLang="en-US" dirty="0"/>
              <a:t>Learning Objectives</a:t>
            </a:r>
          </a:p>
        </p:txBody>
      </p:sp>
      <p:sp>
        <p:nvSpPr>
          <p:cNvPr id="23554" name="Text Placeholder 4">
            <a:extLst>
              <a:ext uri="{FF2B5EF4-FFF2-40B4-BE49-F238E27FC236}">
                <a16:creationId xmlns:a16="http://schemas.microsoft.com/office/drawing/2014/main" id="{93982529-F8BD-FFC4-6402-7FF3A724771F}"/>
              </a:ext>
            </a:extLst>
          </p:cNvPr>
          <p:cNvSpPr>
            <a:spLocks noGrp="1" noChangeArrowheads="1"/>
          </p:cNvSpPr>
          <p:nvPr>
            <p:ph type="body" sz="quarter" idx="10"/>
          </p:nvPr>
        </p:nvSpPr>
        <p:spPr>
          <a:xfrm>
            <a:off x="623888" y="2247900"/>
            <a:ext cx="8019292" cy="1397000"/>
          </a:xfrm>
        </p:spPr>
        <p:txBody>
          <a:bodyPr/>
          <a:lstStyle/>
          <a:p>
            <a:r>
              <a:rPr lang="en-US" altLang="en-US" sz="2400" dirty="0"/>
              <a:t>Participants will explore instructional strategies and resources that promote discourse in the social studies classroom.</a:t>
            </a:r>
          </a:p>
          <a:p>
            <a:r>
              <a:rPr lang="en-US" altLang="en-US" sz="2400" dirty="0"/>
              <a:t>Participants will analyze how these instructional strategies and resources promote discourse in the social studies classroom.</a:t>
            </a:r>
          </a:p>
        </p:txBody>
      </p:sp>
    </p:spTree>
    <p:extLst>
      <p:ext uri="{BB962C8B-B14F-4D97-AF65-F5344CB8AC3E}">
        <p14:creationId xmlns:p14="http://schemas.microsoft.com/office/powerpoint/2010/main" val="19006872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11CD8-D9BB-BC4B-FD94-B6149C8A5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What is Classroom Discourse?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67D3FB85-4C05-9AF8-0E54-BE7EB078D8F0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r>
              <a:rPr lang="en-US" altLang="en-US" dirty="0"/>
              <a:t>What words or phrases would you use to describe “discourse” as it relates to the social studies classroom?</a:t>
            </a:r>
          </a:p>
          <a:p>
            <a:r>
              <a:rPr lang="en-US" altLang="en-US" dirty="0"/>
              <a:t>Go to menti.com and use the code to submit your responses.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DBDA30-1ED7-6525-88F3-CDBE1B1D11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C4D1A-C8DE-7CC4-221E-F051E62D7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What is Classroom Discourse?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A423255D-FF0B-FB24-060F-B385DE824672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r>
              <a:rPr lang="en-US" altLang="en-US" dirty="0"/>
              <a:t>Classroom discourse encompasses a variety of written and spoken forms of communication.</a:t>
            </a:r>
          </a:p>
          <a:p>
            <a:r>
              <a:rPr lang="en-US" altLang="en-US" dirty="0"/>
              <a:t>Classroom discourse includes students’ engaging in expressing their ideas, discussing their reasoning, and representing their thinking.</a:t>
            </a:r>
          </a:p>
          <a:p>
            <a:pPr marL="64008" indent="0">
              <a:buNone/>
            </a:pPr>
            <a:r>
              <a:rPr lang="en-US" altLang="en-US" b="1" dirty="0"/>
              <a:t>Discourse is talking, listening, writing, reflecting, and representing.</a:t>
            </a:r>
          </a:p>
        </p:txBody>
      </p:sp>
    </p:spTree>
    <p:extLst>
      <p:ext uri="{BB962C8B-B14F-4D97-AF65-F5344CB8AC3E}">
        <p14:creationId xmlns:p14="http://schemas.microsoft.com/office/powerpoint/2010/main" val="34838385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782100-1720-2011-F52B-DA4C8C895E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0F7CCB-634A-D09A-D3EF-57763816B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Why is Classroom Discourse Important?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1B56463B-07FC-D988-708B-6E2D7280FD1A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628650" y="1370013"/>
            <a:ext cx="8208396" cy="3262312"/>
          </a:xfrm>
        </p:spPr>
        <p:txBody>
          <a:bodyPr/>
          <a:lstStyle/>
          <a:p>
            <a:pPr marL="64008" indent="0">
              <a:buNone/>
            </a:pPr>
            <a:r>
              <a:rPr lang="en-US" altLang="en-US" sz="2000" dirty="0"/>
              <a:t>Authentic discourse incorporates the following dynamics into the classroom:</a:t>
            </a:r>
          </a:p>
          <a:p>
            <a:pPr marL="578358" indent="-514350">
              <a:buFont typeface="+mj-lt"/>
              <a:buAutoNum type="arabicPeriod"/>
            </a:pPr>
            <a:r>
              <a:rPr lang="en-US" altLang="en-US" sz="1800" dirty="0"/>
              <a:t>Students develop a deeper understanding of the content.</a:t>
            </a:r>
          </a:p>
          <a:p>
            <a:pPr marL="578358" indent="-514350">
              <a:buFont typeface="+mj-lt"/>
              <a:buAutoNum type="arabicPeriod"/>
            </a:pPr>
            <a:r>
              <a:rPr lang="en-US" altLang="en-US" sz="1800" dirty="0"/>
              <a:t>Students participate authentically in content-centered discussions.</a:t>
            </a:r>
          </a:p>
          <a:p>
            <a:pPr marL="578358" indent="-514350">
              <a:buFont typeface="+mj-lt"/>
              <a:buAutoNum type="arabicPeriod"/>
            </a:pPr>
            <a:r>
              <a:rPr lang="en-US" altLang="en-US" sz="1800" dirty="0"/>
              <a:t>Classroom is student-centered.</a:t>
            </a:r>
          </a:p>
          <a:p>
            <a:pPr marL="578358" indent="-514350">
              <a:buFont typeface="+mj-lt"/>
              <a:buAutoNum type="arabicPeriod"/>
            </a:pPr>
            <a:r>
              <a:rPr lang="en-US" altLang="en-US" sz="1800" dirty="0"/>
              <a:t>Students share ideas and respond to the ideas of others.</a:t>
            </a:r>
          </a:p>
          <a:p>
            <a:pPr marL="578358" indent="-514350">
              <a:buFont typeface="+mj-lt"/>
              <a:buAutoNum type="arabicPeriod"/>
            </a:pPr>
            <a:r>
              <a:rPr lang="en-US" altLang="en-US" sz="1800" dirty="0"/>
              <a:t>Students use higher-order thinking skills, such as organizing, synthesizing, and interpreting.</a:t>
            </a:r>
          </a:p>
          <a:p>
            <a:pPr marL="578358" indent="-514350">
              <a:buFont typeface="+mj-lt"/>
              <a:buAutoNum type="arabicPeriod"/>
            </a:pPr>
            <a:r>
              <a:rPr lang="en-US" altLang="en-US" sz="1800" dirty="0"/>
              <a:t>Students express their ideas by constructing supported explanations of their thinking, both written and verbal.</a:t>
            </a:r>
          </a:p>
        </p:txBody>
      </p:sp>
    </p:spTree>
    <p:extLst>
      <p:ext uri="{BB962C8B-B14F-4D97-AF65-F5344CB8AC3E}">
        <p14:creationId xmlns:p14="http://schemas.microsoft.com/office/powerpoint/2010/main" val="33425415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514D82-88B7-4169-8B81-84C14F5C67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35E44-9034-B26F-50A2-9D69627EEB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S-I-T: Surprising, Interesting, Troubling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12420F60-081B-62E0-E37C-EE9FA5C406FF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628650" y="1370013"/>
            <a:ext cx="6904434" cy="3262312"/>
          </a:xfrm>
        </p:spPr>
        <p:txBody>
          <a:bodyPr/>
          <a:lstStyle/>
          <a:p>
            <a:pPr marL="64008" indent="0">
              <a:buNone/>
            </a:pPr>
            <a:r>
              <a:rPr lang="en-US" altLang="en-US" dirty="0"/>
              <a:t>S-I-T provides tools students can use to analyze texts, videos, or images.</a:t>
            </a:r>
          </a:p>
          <a:p>
            <a:r>
              <a:rPr lang="en-US" altLang="en-US" sz="2400" dirty="0"/>
              <a:t>Give students a text, video, or image.  Based on their observations and analyses, have them identify one </a:t>
            </a:r>
            <a:r>
              <a:rPr lang="en-US" altLang="en-US" sz="2400" u="sng" dirty="0"/>
              <a:t>surprising</a:t>
            </a:r>
            <a:r>
              <a:rPr lang="en-US" altLang="en-US" sz="2400" dirty="0"/>
              <a:t> fact or idea, one </a:t>
            </a:r>
            <a:r>
              <a:rPr lang="en-US" altLang="en-US" sz="2400" u="sng" dirty="0"/>
              <a:t>interesting</a:t>
            </a:r>
            <a:r>
              <a:rPr lang="en-US" altLang="en-US" sz="2400" dirty="0"/>
              <a:t> fact or idea, and one </a:t>
            </a:r>
            <a:r>
              <a:rPr lang="en-US" altLang="en-US" sz="2400" u="sng" dirty="0"/>
              <a:t>troubling</a:t>
            </a:r>
            <a:r>
              <a:rPr lang="en-US" altLang="en-US" sz="2400" dirty="0"/>
              <a:t> fact or idea.</a:t>
            </a:r>
          </a:p>
          <a:p>
            <a:r>
              <a:rPr lang="en-US" altLang="en-US" sz="2400" dirty="0"/>
              <a:t>Ask students to share their ideas and reasoning with small groups and/or the whole class.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5A6CE5-18E6-E9E8-F5B1-808E0F5FBF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2733" y="1014810"/>
            <a:ext cx="2016184" cy="2210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8417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018B1F-90DD-E3DA-FB0B-F543ACC5F6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F43A7D-01C2-5590-2FF6-0731AC576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S-I-T: Surprising, Interesting, Troubling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40B3038E-F215-06C8-FCA6-6600B422A3D0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628649" y="1370013"/>
            <a:ext cx="8169623" cy="3262312"/>
          </a:xfrm>
        </p:spPr>
        <p:txBody>
          <a:bodyPr/>
          <a:lstStyle/>
          <a:p>
            <a:pPr marL="64008" indent="0">
              <a:buNone/>
            </a:pPr>
            <a:r>
              <a:rPr lang="en-US" altLang="en-US" dirty="0"/>
              <a:t>Using the handout “Laws and Practices Shaping the Lives of Women in 1848,” write down an idea or fact that affects you in the following ways:</a:t>
            </a:r>
          </a:p>
          <a:p>
            <a:r>
              <a:rPr lang="en-US" altLang="en-US" sz="2400" dirty="0"/>
              <a:t>One fact or idea that </a:t>
            </a:r>
            <a:r>
              <a:rPr lang="en-US" altLang="en-US" sz="2400" b="1" i="1" dirty="0"/>
              <a:t>surprises</a:t>
            </a:r>
            <a:r>
              <a:rPr lang="en-US" altLang="en-US" sz="2400" dirty="0"/>
              <a:t> you.</a:t>
            </a:r>
          </a:p>
          <a:p>
            <a:r>
              <a:rPr lang="en-US" altLang="en-US" sz="2400" dirty="0"/>
              <a:t>One fact or idea that </a:t>
            </a:r>
            <a:r>
              <a:rPr lang="en-US" altLang="en-US" sz="2400" b="1" i="1" dirty="0"/>
              <a:t>interests</a:t>
            </a:r>
            <a:r>
              <a:rPr lang="en-US" altLang="en-US" sz="2400" dirty="0"/>
              <a:t> you.</a:t>
            </a:r>
          </a:p>
          <a:p>
            <a:r>
              <a:rPr lang="en-US" altLang="en-US" sz="2400" dirty="0"/>
              <a:t>One fact or idea that </a:t>
            </a:r>
            <a:r>
              <a:rPr lang="en-US" altLang="en-US" sz="2400" b="1" i="1" dirty="0"/>
              <a:t>troubles</a:t>
            </a:r>
            <a:r>
              <a:rPr lang="en-US" altLang="en-US" sz="2400" dirty="0"/>
              <a:t> you.</a:t>
            </a:r>
          </a:p>
          <a:p>
            <a:pPr marL="64008" indent="0">
              <a:buNone/>
            </a:pPr>
            <a:r>
              <a:rPr lang="en-US" altLang="en-US" sz="2400" b="1" dirty="0"/>
              <a:t>How can the S-I-T strategy foster discourse in your classroom?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34F093C-172A-FF42-C89D-C78ACB7EBD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7447" y="1820430"/>
            <a:ext cx="2365293" cy="2593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4078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3CF6CD-399B-5CD8-7D84-19E29FBFBA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2857CA-0CAB-D979-7951-53168A59D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Honeycomb Harvest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62B5EFC8-C1D4-2CA4-2B3A-866C39413F8B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pPr marL="64008" indent="0">
              <a:buNone/>
            </a:pPr>
            <a:r>
              <a:rPr lang="en-US" altLang="en-US" sz="2400" dirty="0"/>
              <a:t>This strategy is designed to help students understand logical relationships among words and concepts.</a:t>
            </a:r>
          </a:p>
          <a:p>
            <a:r>
              <a:rPr lang="en-US" altLang="en-US" sz="2000" dirty="0"/>
              <a:t>Give students a set of hexagons containing different concepts related to the content they are studying.</a:t>
            </a:r>
          </a:p>
          <a:p>
            <a:r>
              <a:rPr lang="en-US" altLang="en-US" sz="2000" dirty="0"/>
              <a:t>Have students work individually or in groups to arrange the hexagons so the sides of related hexagons touch.</a:t>
            </a:r>
          </a:p>
          <a:p>
            <a:r>
              <a:rPr lang="en-US" altLang="en-US" sz="2000" dirty="0"/>
              <a:t>Ask students to justify their arrangements.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29E8C45-A7AF-817B-8673-A00D914D6F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3883" y="280066"/>
            <a:ext cx="1053633" cy="1087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353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16A9D0-60BC-91A1-C7D9-1DAD7100E3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127;gb21ecf36ba_0_40">
            <a:extLst>
              <a:ext uri="{FF2B5EF4-FFF2-40B4-BE49-F238E27FC236}">
                <a16:creationId xmlns:a16="http://schemas.microsoft.com/office/drawing/2014/main" id="{55B388C4-711E-A2EA-C9E3-42E4094D6E88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221362" y="1307308"/>
            <a:ext cx="3985067" cy="274319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D3693F-B0CB-249A-B734-D98A4AEAD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Honeycomb Harvest Sample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3EB14B4E-78EF-B6BD-DDF6-7C0787DE0BA2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628650" y="1370013"/>
            <a:ext cx="3582591" cy="3141265"/>
          </a:xfrm>
        </p:spPr>
        <p:txBody>
          <a:bodyPr/>
          <a:lstStyle/>
          <a:p>
            <a:pPr marL="64008" indent="0">
              <a:buNone/>
            </a:pPr>
            <a:r>
              <a:rPr lang="en-US" altLang="en-US" dirty="0"/>
              <a:t>How can the Honeycomb Harvest Strategy foster discourse in your classroom?</a:t>
            </a:r>
          </a:p>
        </p:txBody>
      </p:sp>
    </p:spTree>
    <p:extLst>
      <p:ext uri="{BB962C8B-B14F-4D97-AF65-F5344CB8AC3E}">
        <p14:creationId xmlns:p14="http://schemas.microsoft.com/office/powerpoint/2010/main" val="1198828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18115F-220A-055E-D6E9-7238359393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EC17B-FA22-77EC-ABE3-F2452A5BD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Say Something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879BC5B9-4725-2E62-03F2-A91E7B12DDBE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628650" y="1370013"/>
            <a:ext cx="4136231" cy="3262312"/>
          </a:xfrm>
        </p:spPr>
        <p:txBody>
          <a:bodyPr/>
          <a:lstStyle/>
          <a:p>
            <a:r>
              <a:rPr lang="en-US" altLang="en-US" sz="2200" dirty="0"/>
              <a:t>Say Something is a strategy that helps students participate effectively in academic conversations with their peers.</a:t>
            </a:r>
          </a:p>
          <a:p>
            <a:r>
              <a:rPr lang="en-US" altLang="en-US" sz="2200" dirty="0"/>
              <a:t>Sentence starters prompt students to express their ideas, ask questions, and support their claims with evidence.</a:t>
            </a:r>
          </a:p>
        </p:txBody>
      </p:sp>
      <p:pic>
        <p:nvPicPr>
          <p:cNvPr id="3" name="Online Media 2" title="Encouraging Academic Conversations With Talk Moves">
            <a:hlinkClick r:id="" action="ppaction://media"/>
            <a:extLst>
              <a:ext uri="{FF2B5EF4-FFF2-40B4-BE49-F238E27FC236}">
                <a16:creationId xmlns:a16="http://schemas.microsoft.com/office/drawing/2014/main" id="{58715B31-CBAE-ADA5-CAD6-BB4C635D8C4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4854178" y="1471374"/>
            <a:ext cx="3754835" cy="2121301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FC09E66-9490-3D21-1B6C-5D570542C4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53171" y="3592675"/>
            <a:ext cx="2556847" cy="39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457200" indent="-393192" algn="l" rtl="0" eaLnBrk="1" fontAlgn="base" hangingPunct="1">
              <a:spcBef>
                <a:spcPts val="520"/>
              </a:spcBef>
              <a:spcAft>
                <a:spcPct val="0"/>
              </a:spcAft>
              <a:buClr>
                <a:srgbClr val="971D20"/>
              </a:buClr>
              <a:buSzPct val="100000"/>
              <a:buFont typeface="System Font Regular"/>
              <a:buChar char="●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914400" indent="-356616" algn="l" rtl="0" eaLnBrk="1" fontAlgn="base" hangingPunct="1">
              <a:spcBef>
                <a:spcPts val="400"/>
              </a:spcBef>
              <a:spcAft>
                <a:spcPct val="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371600" indent="-338328" algn="l" rtl="0" eaLnBrk="1" fontAlgn="base" hangingPunct="1">
              <a:spcBef>
                <a:spcPts val="340"/>
              </a:spcBef>
              <a:spcAft>
                <a:spcPct val="0"/>
              </a:spcAft>
              <a:buClr>
                <a:srgbClr val="E8BF3C"/>
              </a:buClr>
              <a:buFont typeface="Wingdings" pitchFamily="2" charset="2"/>
              <a:buChar char="§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828800" indent="-320040" algn="l" rtl="0" eaLnBrk="1" fontAlgn="base" hangingPunct="1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Clr>
                <a:srgbClr val="971D20"/>
              </a:buClr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286000" indent="-310896" algn="l" rtl="0" eaLnBrk="1" fontAlgn="base" hangingPunct="1">
              <a:lnSpc>
                <a:spcPct val="90000"/>
              </a:lnSpc>
              <a:spcBef>
                <a:spcPts val="27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anose="02070309020205020404" pitchFamily="49" charset="0"/>
              <a:buChar char="o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4008" indent="0" algn="ctr">
              <a:buNone/>
            </a:pPr>
            <a:r>
              <a:rPr lang="en-US" altLang="en-US" sz="1800" dirty="0">
                <a:hlinkClick r:id="rId5"/>
              </a:rPr>
              <a:t>Encouraging Academic Conversations</a:t>
            </a:r>
            <a:endParaRPr lang="en-US" altLang="en-US" sz="1800" dirty="0"/>
          </a:p>
        </p:txBody>
      </p:sp>
    </p:spTree>
    <p:extLst>
      <p:ext uri="{BB962C8B-B14F-4D97-AF65-F5344CB8AC3E}">
        <p14:creationId xmlns:p14="http://schemas.microsoft.com/office/powerpoint/2010/main" val="3340807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278A98-FFEC-8B59-1C94-30E925BEBE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9911F1-C618-4836-798D-7715AB753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Say Something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EE3E32FB-4449-9DA7-2B16-27CBE777D075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628650" y="1370013"/>
            <a:ext cx="3839955" cy="3262312"/>
          </a:xfrm>
        </p:spPr>
        <p:txBody>
          <a:bodyPr/>
          <a:lstStyle/>
          <a:p>
            <a:r>
              <a:rPr lang="en-US" altLang="en-US" dirty="0"/>
              <a:t>Use sentence starters to prompt classroom conversation.</a:t>
            </a:r>
          </a:p>
          <a:p>
            <a:pPr lvl="1"/>
            <a:r>
              <a:rPr lang="en-US" altLang="en-US" dirty="0"/>
              <a:t>Using some of the starters below, examine the poem by Langston Hughes on the next slide.</a:t>
            </a:r>
          </a:p>
        </p:txBody>
      </p:sp>
      <p:pic>
        <p:nvPicPr>
          <p:cNvPr id="3" name="Picture 2" descr="image">
            <a:extLst>
              <a:ext uri="{FF2B5EF4-FFF2-40B4-BE49-F238E27FC236}">
                <a16:creationId xmlns:a16="http://schemas.microsoft.com/office/drawing/2014/main" id="{FAADE226-18B3-D874-B4BD-59E570A448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397" y="491752"/>
            <a:ext cx="3384811" cy="4282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57997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15EC65-BD8E-8955-6673-449000ED98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70;p25">
            <a:extLst>
              <a:ext uri="{FF2B5EF4-FFF2-40B4-BE49-F238E27FC236}">
                <a16:creationId xmlns:a16="http://schemas.microsoft.com/office/drawing/2014/main" id="{B5BAA985-4580-A41A-DBAD-24760B2FDD9F}"/>
              </a:ext>
            </a:extLst>
          </p:cNvPr>
          <p:cNvSpPr txBox="1"/>
          <p:nvPr/>
        </p:nvSpPr>
        <p:spPr>
          <a:xfrm>
            <a:off x="2016468" y="386281"/>
            <a:ext cx="5111064" cy="892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635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26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How can Say Something foster discourse in your classroom? </a:t>
            </a:r>
            <a:endParaRPr sz="2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215C0029-DF79-F242-2E12-9ECD825234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6564901"/>
              </p:ext>
            </p:extLst>
          </p:nvPr>
        </p:nvGraphicFramePr>
        <p:xfrm>
          <a:off x="1841946" y="1369670"/>
          <a:ext cx="5460108" cy="3292475"/>
        </p:xfrm>
        <a:graphic>
          <a:graphicData uri="http://schemas.openxmlformats.org/drawingml/2006/table">
            <a:tbl>
              <a:tblPr firstRow="1" firstCol="1" bandRow="1">
                <a:tableStyleId>{D7AC3CCA-C797-4891-BE02-D94E43425B78}</a:tableStyleId>
              </a:tblPr>
              <a:tblGrid>
                <a:gridCol w="2730054">
                  <a:extLst>
                    <a:ext uri="{9D8B030D-6E8A-4147-A177-3AD203B41FA5}">
                      <a16:colId xmlns:a16="http://schemas.microsoft.com/office/drawing/2014/main" val="4060732028"/>
                    </a:ext>
                  </a:extLst>
                </a:gridCol>
                <a:gridCol w="2730054">
                  <a:extLst>
                    <a:ext uri="{9D8B030D-6E8A-4147-A177-3AD203B41FA5}">
                      <a16:colId xmlns:a16="http://schemas.microsoft.com/office/drawing/2014/main" val="3153790087"/>
                    </a:ext>
                  </a:extLst>
                </a:gridCol>
              </a:tblGrid>
              <a:tr h="567034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 dirty="0">
                          <a:effectLst/>
                        </a:rPr>
                        <a:t>I, TOO [am America]</a:t>
                      </a:r>
                      <a:endParaRPr lang="en-US" sz="10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solidFill>
                            <a:srgbClr val="000000"/>
                          </a:solidFill>
                          <a:effectLst/>
                        </a:rPr>
                        <a:t>By Langston Hughes</a:t>
                      </a:r>
                      <a:endParaRPr lang="en-US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069" marR="63069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0482298"/>
                  </a:ext>
                </a:extLst>
              </a:tr>
              <a:tr h="272544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</a:rPr>
                        <a:t>I, too, sing America.</a:t>
                      </a:r>
                      <a:endParaRPr lang="en-US" sz="1000" b="0" dirty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</a:rPr>
                        <a:t> </a:t>
                      </a:r>
                      <a:endParaRPr lang="en-US" sz="1000" b="0" dirty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</a:rPr>
                        <a:t>I am the darker brother.</a:t>
                      </a:r>
                      <a:endParaRPr lang="en-US" sz="1000" b="0" dirty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</a:rPr>
                        <a:t>They send me to eat in the kitchen</a:t>
                      </a:r>
                      <a:endParaRPr lang="en-US" sz="1000" b="0" dirty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</a:rPr>
                        <a:t>When company comes,</a:t>
                      </a:r>
                      <a:endParaRPr lang="en-US" sz="1000" b="0" dirty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</a:rPr>
                        <a:t>But I laugh,</a:t>
                      </a:r>
                      <a:endParaRPr lang="en-US" sz="1000" b="0" dirty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</a:rPr>
                        <a:t>And eat well,</a:t>
                      </a:r>
                      <a:endParaRPr lang="en-US" sz="1000" b="0" dirty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</a:rPr>
                        <a:t>And grow strong.</a:t>
                      </a:r>
                      <a:endParaRPr lang="en-US" sz="1000" b="0" dirty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</a:rPr>
                        <a:t> </a:t>
                      </a:r>
                      <a:endParaRPr lang="en-US" sz="1000" b="0" dirty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dirty="0">
                          <a:solidFill>
                            <a:srgbClr val="980000"/>
                          </a:solidFill>
                          <a:effectLst/>
                        </a:rPr>
                        <a:t> </a:t>
                      </a:r>
                      <a:endParaRPr lang="en-US" sz="1000" b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069" marR="6306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Tomorrow,</a:t>
                      </a:r>
                      <a:endParaRPr lang="en-US" sz="1000" dirty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I’ll be at the table</a:t>
                      </a:r>
                      <a:endParaRPr lang="en-US" sz="1000" dirty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When company comes.</a:t>
                      </a:r>
                      <a:endParaRPr lang="en-US" sz="1000" dirty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Nobody’ll dare</a:t>
                      </a:r>
                      <a:endParaRPr lang="en-US" sz="1000" dirty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Say to me,</a:t>
                      </a:r>
                      <a:endParaRPr lang="en-US" sz="1000" dirty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“Eat in the kitchen,"</a:t>
                      </a:r>
                      <a:endParaRPr lang="en-US" sz="1000" dirty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Then.</a:t>
                      </a:r>
                      <a:endParaRPr lang="en-US" sz="1000" dirty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Besides,</a:t>
                      </a:r>
                      <a:endParaRPr lang="en-US" sz="1000" dirty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They’ll see how beautiful I am</a:t>
                      </a:r>
                      <a:endParaRPr lang="en-US" sz="1000" dirty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And be ashamed—</a:t>
                      </a:r>
                      <a:endParaRPr lang="en-US" sz="1000" dirty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I, too, am America.</a:t>
                      </a:r>
                      <a:endParaRPr lang="en-US" sz="1000" dirty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solidFill>
                            <a:srgbClr val="980000"/>
                          </a:solidFill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069" marR="63069" marT="0" marB="0"/>
                </a:tc>
                <a:extLst>
                  <a:ext uri="{0D108BD9-81ED-4DB2-BD59-A6C34878D82A}">
                    <a16:rowId xmlns:a16="http://schemas.microsoft.com/office/drawing/2014/main" val="14690446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60725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F8E043-846A-29E3-4F28-2F89EF088A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52F9E0-9B19-2BA2-A603-06E5EB4FCA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Reflection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40D47D23-0470-F5B2-39CD-5D2F9B1EF513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r>
              <a:rPr lang="en-US" altLang="en-US" dirty="0"/>
              <a:t>Which of today’s strategies can you implement in your classroom? Why?</a:t>
            </a:r>
          </a:p>
          <a:p>
            <a:r>
              <a:rPr lang="en-US" altLang="en-US" dirty="0"/>
              <a:t>How can these strategies be effective in promoting discourse? Explain.</a:t>
            </a:r>
          </a:p>
          <a:p>
            <a:r>
              <a:rPr lang="en-US" altLang="en-US" dirty="0"/>
              <a:t>How can you modify these strategies to work with your students? Explain.</a:t>
            </a:r>
          </a:p>
        </p:txBody>
      </p:sp>
    </p:spTree>
    <p:extLst>
      <p:ext uri="{BB962C8B-B14F-4D97-AF65-F5344CB8AC3E}">
        <p14:creationId xmlns:p14="http://schemas.microsoft.com/office/powerpoint/2010/main" val="3854079962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LEARN 2025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285782"/>
      </a:accent1>
      <a:accent2>
        <a:srgbClr val="008CC9"/>
      </a:accent2>
      <a:accent3>
        <a:srgbClr val="971D20"/>
      </a:accent3>
      <a:accent4>
        <a:srgbClr val="E8BF3C"/>
      </a:accent4>
      <a:accent5>
        <a:srgbClr val="D30F7F"/>
      </a:accent5>
      <a:accent6>
        <a:srgbClr val="FFFFFF"/>
      </a:accent6>
      <a:hlink>
        <a:srgbClr val="288AC3"/>
      </a:hlink>
      <a:folHlink>
        <a:srgbClr val="288AC3"/>
      </a:folHlink>
    </a:clrScheme>
    <a:fontScheme name="Office 2007 - 20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2" id="{7CD69D3D-9E24-4AE7-A6A6-95472C009F98}" vid="{02DC2DEC-ED14-46D2-92D2-CE7973B77C9B}"/>
    </a:ext>
  </a:extLst>
</a:theme>
</file>

<file path=ppt/theme/theme2.xml><?xml version="1.0" encoding="utf-8"?>
<a:theme xmlns:a="http://schemas.openxmlformats.org/drawingml/2006/main" name="1_Custom Design">
  <a:themeElements>
    <a:clrScheme name="LEARN 2025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285782"/>
      </a:accent1>
      <a:accent2>
        <a:srgbClr val="008CC9"/>
      </a:accent2>
      <a:accent3>
        <a:srgbClr val="971D20"/>
      </a:accent3>
      <a:accent4>
        <a:srgbClr val="E8BF3C"/>
      </a:accent4>
      <a:accent5>
        <a:srgbClr val="D30F7F"/>
      </a:accent5>
      <a:accent6>
        <a:srgbClr val="FFFFFF"/>
      </a:accent6>
      <a:hlink>
        <a:srgbClr val="288AC3"/>
      </a:hlink>
      <a:folHlink>
        <a:srgbClr val="288AC3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2" id="{7CD69D3D-9E24-4AE7-A6A6-95472C009F98}" vid="{92F950AD-31EE-4ABC-AB96-5F978758D647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Slides (25)—Template</Template>
  <TotalTime>33</TotalTime>
  <Words>845</Words>
  <Application>Microsoft Office PowerPoint</Application>
  <PresentationFormat>On-screen Show (16:9)</PresentationFormat>
  <Paragraphs>83</Paragraphs>
  <Slides>15</Slides>
  <Notes>8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Aptos Display</vt:lpstr>
      <vt:lpstr>Arial</vt:lpstr>
      <vt:lpstr>Calibri</vt:lpstr>
      <vt:lpstr>Courier New</vt:lpstr>
      <vt:lpstr>System Font Regular</vt:lpstr>
      <vt:lpstr>Wingdings</vt:lpstr>
      <vt:lpstr>Custom Design</vt:lpstr>
      <vt:lpstr>1_Custom Design</vt:lpstr>
      <vt:lpstr>PowerPoint Presentation</vt:lpstr>
      <vt:lpstr>Discourse in Social Studies</vt:lpstr>
      <vt:lpstr>Essential Questions</vt:lpstr>
      <vt:lpstr>Learning Objectives</vt:lpstr>
      <vt:lpstr>What is Classroom Discourse?</vt:lpstr>
      <vt:lpstr>What is Classroom Discourse?</vt:lpstr>
      <vt:lpstr>Why is Classroom Discourse Important?</vt:lpstr>
      <vt:lpstr>S-I-T: Surprising, Interesting, Troubling</vt:lpstr>
      <vt:lpstr>S-I-T: Surprising, Interesting, Troubling</vt:lpstr>
      <vt:lpstr>Honeycomb Harvest</vt:lpstr>
      <vt:lpstr>Honeycomb Harvest Sample</vt:lpstr>
      <vt:lpstr>Say Something</vt:lpstr>
      <vt:lpstr>Say Something</vt:lpstr>
      <vt:lpstr>PowerPoint Presentation</vt:lpstr>
      <vt:lpstr>Reflection</vt:lpstr>
    </vt:vector>
  </TitlesOfParts>
  <Manager/>
  <Company>University of Oklahoma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Lieu, Mary</dc:creator>
  <cp:keywords/>
  <dc:description/>
  <cp:lastModifiedBy>Lieu, Mary</cp:lastModifiedBy>
  <cp:revision>2</cp:revision>
  <dcterms:created xsi:type="dcterms:W3CDTF">2026-04-16T22:16:24Z</dcterms:created>
  <dcterms:modified xsi:type="dcterms:W3CDTF">2026-04-21T17:57:32Z</dcterms:modified>
  <cp:category/>
</cp:coreProperties>
</file>