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  <p:sldMasterId id="2147483681" r:id="rId2"/>
  </p:sldMasterIdLst>
  <p:notesMasterIdLst>
    <p:notesMasterId r:id="rId11"/>
  </p:notesMasterIdLst>
  <p:sldIdLst>
    <p:sldId id="257" r:id="rId3"/>
    <p:sldId id="262" r:id="rId4"/>
    <p:sldId id="260" r:id="rId5"/>
    <p:sldId id="273" r:id="rId6"/>
    <p:sldId id="274" r:id="rId7"/>
    <p:sldId id="275" r:id="rId8"/>
    <p:sldId id="276" r:id="rId9"/>
    <p:sldId id="277" r:id="rId10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EDF182F-1DE7-4F13-8AA3-002D9E3B458A}">
  <a:tblStyle styleId="{BEDF182F-1DE7-4F13-8AA3-002D9E3B458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1" autoAdjust="0"/>
    <p:restoredTop sz="94286"/>
  </p:normalViewPr>
  <p:slideViewPr>
    <p:cSldViewPr snapToGrid="0">
      <p:cViewPr varScale="1">
        <p:scale>
          <a:sx n="197" d="100"/>
          <a:sy n="197" d="100"/>
        </p:scale>
        <p:origin x="5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3;n">
            <a:extLst>
              <a:ext uri="{FF2B5EF4-FFF2-40B4-BE49-F238E27FC236}">
                <a16:creationId xmlns:a16="http://schemas.microsoft.com/office/drawing/2014/main" id="{8624FC82-B5A2-5FA3-CBF3-BCBFA34F9D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Google Shape;4;n">
            <a:extLst>
              <a:ext uri="{FF2B5EF4-FFF2-40B4-BE49-F238E27FC236}">
                <a16:creationId xmlns:a16="http://schemas.microsoft.com/office/drawing/2014/main" id="{8976970C-9707-70A8-F003-735290520F1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learn.k20center.ou.edu/lesson/219" TargetMode="External"/><Relationship Id="rId3" Type="http://schemas.openxmlformats.org/officeDocument/2006/relationships/hyperlink" Target="https://learn.k20center.ou.edu/professional-learning/40" TargetMode="External"/><Relationship Id="rId7" Type="http://schemas.openxmlformats.org/officeDocument/2006/relationships/hyperlink" Target="https://learn.k20center.ou.edu/professional-learning/36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learn.k20center.ou.edu/professional-learning/24" TargetMode="External"/><Relationship Id="rId5" Type="http://schemas.openxmlformats.org/officeDocument/2006/relationships/hyperlink" Target="https://learn.k20center.ou.edu/professional-learning/1" TargetMode="External"/><Relationship Id="rId4" Type="http://schemas.openxmlformats.org/officeDocument/2006/relationships/hyperlink" Target="https://learn.k20center.ou.edu/professional-learning/16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Google Slides Link:  https://docs.google.com/presentation/d/1JqvoNN5gXOQ-Q9eV38yYVqOf4b5DXGv0-bEewT308Oc/copy</a:t>
            </a:r>
          </a:p>
        </p:txBody>
      </p:sp>
    </p:spTree>
    <p:extLst>
      <p:ext uri="{BB962C8B-B14F-4D97-AF65-F5344CB8AC3E}">
        <p14:creationId xmlns:p14="http://schemas.microsoft.com/office/powerpoint/2010/main" val="40766235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/>
              <a:t>“Always, Sometimes, or Never True” Statements</a:t>
            </a:r>
          </a:p>
          <a:p>
            <a:pPr marL="457200" lvl="0" indent="-304800" algn="l" rtl="0">
              <a:spcBef>
                <a:spcPts val="1000"/>
              </a:spcBef>
              <a:spcAft>
                <a:spcPts val="0"/>
              </a:spcAft>
              <a:buSzPts val="1200"/>
              <a:buAutoNum type="arabicPeriod"/>
            </a:pPr>
            <a:r>
              <a:rPr lang="en-US" sz="1800" dirty="0">
                <a:solidFill>
                  <a:srgbClr val="252B36"/>
                </a:solidFill>
                <a:highlight>
                  <a:srgbClr val="FFFFFF"/>
                </a:highlight>
              </a:rPr>
              <a:t>Student engagement describes a student's willingness to attend and participate in class, submit required work, and follow directions.</a:t>
            </a: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252B36"/>
              </a:buClr>
              <a:buSzPts val="1200"/>
              <a:buAutoNum type="arabicPeriod"/>
            </a:pPr>
            <a:r>
              <a:rPr lang="en-US" sz="1800" dirty="0">
                <a:solidFill>
                  <a:srgbClr val="252B36"/>
                </a:solidFill>
                <a:highlight>
                  <a:srgbClr val="FFFFFF"/>
                </a:highlight>
              </a:rPr>
              <a:t>A supportive environment with the inclusion of different learning approaches will increase student engagement.</a:t>
            </a: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252B36"/>
              </a:buClr>
              <a:buSzPts val="1200"/>
              <a:buAutoNum type="arabicPeriod"/>
            </a:pPr>
            <a:r>
              <a:rPr lang="en-US" sz="1800" dirty="0">
                <a:solidFill>
                  <a:srgbClr val="252B36"/>
                </a:solidFill>
                <a:highlight>
                  <a:srgbClr val="FFFFFF"/>
                </a:highlight>
              </a:rPr>
              <a:t>Students who feel like they can trust their teacher learn more from them.</a:t>
            </a: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252B36"/>
              </a:buClr>
              <a:buSzPts val="1200"/>
              <a:buAutoNum type="arabicPeriod"/>
            </a:pPr>
            <a:r>
              <a:rPr lang="en-US" sz="1800" dirty="0">
                <a:solidFill>
                  <a:srgbClr val="252B36"/>
                </a:solidFill>
                <a:highlight>
                  <a:srgbClr val="FFFFFF"/>
                </a:highlight>
              </a:rPr>
              <a:t>Students don't learn from people they don't like.</a:t>
            </a: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252B36"/>
              </a:buClr>
              <a:buSzPts val="1200"/>
              <a:buAutoNum type="arabicPeriod"/>
            </a:pPr>
            <a:r>
              <a:rPr lang="en-US" sz="1800" dirty="0">
                <a:solidFill>
                  <a:srgbClr val="252B36"/>
                </a:solidFill>
                <a:highlight>
                  <a:srgbClr val="FFFFFF"/>
                </a:highlight>
              </a:rPr>
              <a:t>Engaged students work harder.</a:t>
            </a: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52B36"/>
              </a:buClr>
              <a:buSzPts val="1200"/>
              <a:buAutoNum type="arabicPeriod"/>
            </a:pPr>
            <a:r>
              <a:rPr lang="en-US" sz="1800" dirty="0">
                <a:solidFill>
                  <a:srgbClr val="252B36"/>
                </a:solidFill>
                <a:highlight>
                  <a:srgbClr val="FFFFFF"/>
                </a:highlight>
              </a:rPr>
              <a:t>Involvement in extracurricular activities yields higher engagement in academics/school.</a:t>
            </a: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52B36"/>
              </a:buClr>
              <a:buSzPts val="1200"/>
              <a:buAutoNum type="arabicPeriod"/>
            </a:pPr>
            <a:r>
              <a:rPr lang="en-US" sz="1800" dirty="0">
                <a:solidFill>
                  <a:srgbClr val="252B36"/>
                </a:solidFill>
                <a:highlight>
                  <a:srgbClr val="FFFFFF"/>
                </a:highlight>
              </a:rPr>
              <a:t>Engagement in schooling is the same as engagement in learning.</a:t>
            </a: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52B36"/>
              </a:buClr>
              <a:buSzPts val="1200"/>
              <a:buAutoNum type="arabicPeriod"/>
            </a:pPr>
            <a:r>
              <a:rPr lang="en-US" sz="1800" dirty="0">
                <a:solidFill>
                  <a:srgbClr val="252B36"/>
                </a:solidFill>
                <a:highlight>
                  <a:srgbClr val="FFFFFF"/>
                </a:highlight>
              </a:rPr>
              <a:t>Teacher student relationships are the number one contributor to student engagement.</a:t>
            </a:r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52B36"/>
              </a:buClr>
              <a:buSzPts val="1200"/>
              <a:buAutoNum type="arabicPeriod"/>
            </a:pPr>
            <a:r>
              <a:rPr lang="en-US" sz="1800" dirty="0">
                <a:solidFill>
                  <a:srgbClr val="252B36"/>
                </a:solidFill>
                <a:highlight>
                  <a:srgbClr val="FFFFFF"/>
                </a:highlight>
              </a:rPr>
              <a:t>Group discussions increase participation.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rgbClr val="252B36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252B36"/>
                </a:solidFill>
                <a:highlight>
                  <a:srgbClr val="FFFFFF"/>
                </a:highlight>
              </a:rPr>
              <a:t>K20 Resources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/>
              <a:t>For Teacher Professional Learning</a:t>
            </a:r>
          </a:p>
          <a:p>
            <a:pPr marL="457200" lvl="0" indent="-298450" algn="l" rtl="0">
              <a:spcBef>
                <a:spcPts val="1000"/>
              </a:spcBef>
              <a:spcAft>
                <a:spcPts val="0"/>
              </a:spcAft>
              <a:buClr>
                <a:srgbClr val="991B1E"/>
              </a:buClr>
              <a:buSzPts val="1100"/>
              <a:buChar char="•"/>
            </a:pPr>
            <a:r>
              <a:rPr lang="en-US" sz="1800" dirty="0"/>
              <a:t>Growing Student Achievement Through Teacher-Student Relationships </a:t>
            </a:r>
            <a:br>
              <a:rPr lang="en-US" sz="1800" dirty="0"/>
            </a:br>
            <a:r>
              <a:rPr lang="en-US" sz="1800" u="sng" dirty="0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https://learn.k20center.ou.edu/professional-learning/40</a:t>
            </a:r>
            <a:endParaRPr lang="en-US" sz="1800" dirty="0"/>
          </a:p>
          <a:p>
            <a:pPr marL="457200" lvl="0" indent="-298450" algn="l" rtl="0">
              <a:spcBef>
                <a:spcPts val="1000"/>
              </a:spcBef>
              <a:spcAft>
                <a:spcPts val="0"/>
              </a:spcAft>
              <a:buClr>
                <a:srgbClr val="991B1E"/>
              </a:buClr>
              <a:buSzPts val="1100"/>
              <a:buChar char="•"/>
            </a:pPr>
            <a:r>
              <a:rPr lang="en-US" sz="1800" dirty="0"/>
              <a:t>Building a School and Classroom Community</a:t>
            </a:r>
            <a:br>
              <a:rPr lang="en-US" sz="1800" dirty="0"/>
            </a:br>
            <a:r>
              <a:rPr lang="en-US" sz="1800" u="sng" dirty="0">
                <a:solidFill>
                  <a:srgbClr val="1155CC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https://learn.k20center.ou.edu/professional-learning/16</a:t>
            </a:r>
            <a:endParaRPr lang="en-US" sz="1800" dirty="0"/>
          </a:p>
          <a:p>
            <a:pPr marL="457200" lvl="0" indent="-298450" algn="l" rtl="0">
              <a:spcBef>
                <a:spcPts val="1000"/>
              </a:spcBef>
              <a:spcAft>
                <a:spcPts val="0"/>
              </a:spcAft>
              <a:buClr>
                <a:srgbClr val="991B1E"/>
              </a:buClr>
              <a:buSzPts val="1100"/>
              <a:buChar char="•"/>
            </a:pPr>
            <a:r>
              <a:rPr lang="en-US" sz="1800" dirty="0"/>
              <a:t>Owning the Learning: Intentional Student Choice </a:t>
            </a:r>
            <a:br>
              <a:rPr lang="en-US" sz="1800" dirty="0"/>
            </a:br>
            <a:r>
              <a:rPr lang="en-US" sz="1800" u="sng" dirty="0">
                <a:solidFill>
                  <a:srgbClr val="1155CC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https://learn.k20center.ou.edu/professional-learning/1</a:t>
            </a:r>
            <a:endParaRPr lang="en-US" sz="1800" dirty="0"/>
          </a:p>
          <a:p>
            <a:pPr marL="457200" lvl="0" indent="-298450" algn="l" rtl="0">
              <a:spcBef>
                <a:spcPts val="1000"/>
              </a:spcBef>
              <a:spcAft>
                <a:spcPts val="0"/>
              </a:spcAft>
              <a:buClr>
                <a:srgbClr val="991B1E"/>
              </a:buClr>
              <a:buSzPts val="1100"/>
              <a:buChar char="•"/>
            </a:pPr>
            <a:r>
              <a:rPr lang="en-US" sz="1800" dirty="0"/>
              <a:t>Authenticity, It’s Not Just a Fairytale </a:t>
            </a:r>
            <a:br>
              <a:rPr lang="en-US" sz="1800" dirty="0"/>
            </a:br>
            <a:r>
              <a:rPr lang="en-US" sz="1800" u="sng" dirty="0">
                <a:solidFill>
                  <a:srgbClr val="1155CC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https://learn.k20center.ou.edu/professional-learning/24</a:t>
            </a:r>
            <a:endParaRPr lang="en-US" sz="1800" dirty="0"/>
          </a:p>
          <a:p>
            <a:pPr marL="457200" lvl="0" indent="-298450" algn="l" rtl="0">
              <a:spcBef>
                <a:spcPts val="1000"/>
              </a:spcBef>
              <a:spcAft>
                <a:spcPts val="0"/>
              </a:spcAft>
              <a:buClr>
                <a:srgbClr val="991B1E"/>
              </a:buClr>
              <a:buSzPts val="1100"/>
              <a:buChar char="•"/>
            </a:pPr>
            <a:r>
              <a:rPr lang="en-US" sz="1800" dirty="0"/>
              <a:t>Power Tools for Comprehension: Strategically Supporting Authentic Learning </a:t>
            </a:r>
            <a:br>
              <a:rPr lang="en-US" sz="1800" dirty="0"/>
            </a:br>
            <a:r>
              <a:rPr lang="en-US" sz="1800" u="sng" dirty="0">
                <a:solidFill>
                  <a:srgbClr val="1155CC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https://learn.k20center.ou.edu/professional-learning/36</a:t>
            </a:r>
            <a:endParaRPr lang="en-US" sz="1800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800" b="1" dirty="0">
                <a:latin typeface="Calibri"/>
                <a:ea typeface="Calibri"/>
                <a:cs typeface="Calibri"/>
                <a:sym typeface="Calibri"/>
              </a:rPr>
              <a:t>For Student Learning</a:t>
            </a:r>
          </a:p>
          <a:p>
            <a:pPr marL="457200" lvl="0" indent="-304800" algn="l" rtl="0">
              <a:spcBef>
                <a:spcPts val="1000"/>
              </a:spcBef>
              <a:spcAft>
                <a:spcPts val="0"/>
              </a:spcAft>
              <a:buClr>
                <a:srgbClr val="991B1E"/>
              </a:buClr>
              <a:buSzPts val="1200"/>
              <a:buChar char="•"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How Do My Choices Affect My Future? </a:t>
            </a:r>
            <a:br>
              <a:rPr lang="en-US" sz="1800" dirty="0"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 u="sng" dirty="0">
                <a:solidFill>
                  <a:srgbClr val="1155CC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https://learn.k20center.ou.edu/lesson/219</a:t>
            </a:r>
            <a:endParaRPr lang="en-US" sz="1800" dirty="0"/>
          </a:p>
          <a:p>
            <a:pPr marL="457200" lvl="0" indent="-298450" algn="l" rtl="0">
              <a:spcBef>
                <a:spcPts val="1000"/>
              </a:spcBef>
              <a:spcAft>
                <a:spcPts val="1000"/>
              </a:spcAft>
              <a:buClr>
                <a:srgbClr val="991B1E"/>
              </a:buClr>
              <a:buSzPts val="1100"/>
              <a:buChar char="•"/>
            </a:pPr>
            <a:r>
              <a:rPr lang="en-US" sz="1800" dirty="0"/>
              <a:t>Career-Focused Lessons (ICAP)</a:t>
            </a:r>
            <a:endParaRPr lang="en-US" sz="1800" dirty="0">
              <a:solidFill>
                <a:srgbClr val="252B36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924231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710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4B20552E-7342-E84A-F371-1971A3F6C44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32;p8"/>
          <p:cNvSpPr txBox="1">
            <a:spLocks noGrp="1"/>
          </p:cNvSpPr>
          <p:nvPr>
            <p:ph type="title"/>
          </p:nvPr>
        </p:nvSpPr>
        <p:spPr>
          <a:xfrm>
            <a:off x="754050" y="4329575"/>
            <a:ext cx="7635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rm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1800"/>
              <a:buFont typeface="Calibri"/>
              <a:buNone/>
              <a:defRPr sz="1800">
                <a:solidFill>
                  <a:srgbClr val="27578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6904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D6EEF45-89C6-035A-7767-7ED289963CD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393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C972B790-E0EA-1D94-2E39-E91EBF32EFA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824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Quot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3;p3" title="k20center-logo-variations_K20 Bug - White.png">
            <a:extLst>
              <a:ext uri="{FF2B5EF4-FFF2-40B4-BE49-F238E27FC236}">
                <a16:creationId xmlns:a16="http://schemas.microsoft.com/office/drawing/2014/main" id="{A98AC9D7-ABC9-ABD1-C36A-7174189F79D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718689"/>
            <a:ext cx="7886700" cy="11255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2958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120B5383-12EC-4263-1497-9698C0CF58F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95F1D04-4812-04B5-3299-BCB12F584B19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0201FEDF-1B17-4939-DD49-DF358C79259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211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86F1E247-B682-7CCA-0967-E63908DD64C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492F45D-B2D5-2BE4-2F75-6C684136B567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80D6DD3C-71EE-3C73-DDA5-5CEF6C3263A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306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AF74F841-FC3F-3B0B-3269-2B1C811007C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158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2459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With Cover Imag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666" y="559689"/>
            <a:ext cx="4940921" cy="213995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569073" y="2807732"/>
            <a:ext cx="4939927" cy="1397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446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sential Question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5D844917-401A-C607-900F-8340B4453A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757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2190A501-5ACD-F178-69EF-6D3C6116E86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93142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7A36BC56-4BFB-F2FB-2704-1CEB5D4A557E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649" y="1370013"/>
            <a:ext cx="7886699" cy="3262312"/>
          </a:xfrm>
          <a:prstGeom prst="rect">
            <a:avLst/>
          </a:prstGeom>
        </p:spPr>
        <p:txBody>
          <a:bodyPr/>
          <a:lstStyle>
            <a:lvl1pPr marL="228600" indent="-22860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22860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64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D51A9934-4731-CF7D-01F8-8F8BC4047EED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130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29;p7" title="k20center-logo-variations_K20 - Bug Color.png">
            <a:extLst>
              <a:ext uri="{FF2B5EF4-FFF2-40B4-BE49-F238E27FC236}">
                <a16:creationId xmlns:a16="http://schemas.microsoft.com/office/drawing/2014/main" id="{CC1A804E-1971-8E34-9464-0A90A0072EB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  <a:prstGeom prst="rect">
            <a:avLst/>
          </a:prstGeom>
        </p:spPr>
        <p:txBody>
          <a:bodyPr/>
          <a:lstStyle>
            <a:lvl1pPr marL="228600" indent="-32004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32004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32004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60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al Strat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5D168AF4-32E4-74C0-4A18-039BCF6D6B8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850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92A09B7-DA10-1158-CAB4-8798C3E2F8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7CF834B-CD39-B870-A33D-BB16E7C46C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 </a:t>
            </a:r>
          </a:p>
          <a:p>
            <a:pPr lvl="1"/>
            <a:r>
              <a:rPr lang="en-US" altLang="en-US" dirty="0"/>
              <a:t>Second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15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457200" indent="-393192" algn="l" rtl="0" eaLnBrk="1" fontAlgn="base" hangingPunct="1">
        <a:spcBef>
          <a:spcPts val="520"/>
        </a:spcBef>
        <a:spcAft>
          <a:spcPct val="0"/>
        </a:spcAft>
        <a:buClr>
          <a:srgbClr val="971D20"/>
        </a:buClr>
        <a:buSzPct val="100000"/>
        <a:buFont typeface="System Font Regular"/>
        <a:buChar char="●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eaLnBrk="1" fontAlgn="base" hangingPunct="1">
        <a:spcBef>
          <a:spcPts val="340"/>
        </a:spcBef>
        <a:spcAft>
          <a:spcPct val="0"/>
        </a:spcAft>
        <a:buClr>
          <a:srgbClr val="E8BF3C"/>
        </a:buClr>
        <a:buFont typeface="Wingdings" pitchFamily="2" charset="2"/>
        <a:buChar char="§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20040" algn="l" rtl="0" eaLnBrk="1" fontAlgn="base" hangingPunct="1">
        <a:lnSpc>
          <a:spcPct val="90000"/>
        </a:lnSpc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eaLnBrk="1" fontAlgn="base" hangingPunct="1">
        <a:lnSpc>
          <a:spcPct val="90000"/>
        </a:lnSpc>
        <a:spcBef>
          <a:spcPts val="270"/>
        </a:spcBef>
        <a:spcAft>
          <a:spcPct val="0"/>
        </a:spcAft>
        <a:buClr>
          <a:schemeClr val="accent1"/>
        </a:buClr>
        <a:buSzPct val="80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DBC93EE6-7CCD-518F-84C9-A4397115C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4DDC3D1B-4E0E-1D9F-CB2D-3C12C36432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6C23A54-FCC8-0F9D-1665-130E35DC754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228600" indent="-393192" algn="l" rtl="0" fontAlgn="base">
        <a:spcBef>
          <a:spcPts val="520"/>
        </a:spcBef>
        <a:spcAft>
          <a:spcPct val="0"/>
        </a:spcAft>
        <a:buClr>
          <a:srgbClr val="971D20"/>
        </a:buClr>
        <a:buFont typeface="Aptos Display" panose="020B0004020202020204" pitchFamily="34" charset="0"/>
        <a:buAutoNum type="arabi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fontAlgn="base">
        <a:spcBef>
          <a:spcPts val="400"/>
        </a:spcBef>
        <a:spcAft>
          <a:spcPct val="0"/>
        </a:spcAft>
        <a:buClr>
          <a:schemeClr val="accent1"/>
        </a:buClr>
        <a:buFont typeface="Aptos Display" panose="020B0004020202020204" pitchFamily="34" charset="0"/>
        <a:buAutoNum type="alpha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fontAlgn="base">
        <a:spcBef>
          <a:spcPts val="340"/>
        </a:spcBef>
        <a:spcAft>
          <a:spcPct val="0"/>
        </a:spcAft>
        <a:buClr>
          <a:srgbClr val="E8BF3C"/>
        </a:buClr>
        <a:buFont typeface="Aptos Display" panose="020B0004020202020204" pitchFamily="34" charset="0"/>
        <a:buAutoNum type="roman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19088" algn="l" rtl="0" fontAlgn="base"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fontAlgn="base">
        <a:spcBef>
          <a:spcPts val="270"/>
        </a:spcBef>
        <a:spcAft>
          <a:spcPct val="0"/>
        </a:spcAft>
        <a:buClr>
          <a:schemeClr val="accent1"/>
        </a:buClr>
        <a:buSzPct val="75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3">
            <a:extLst>
              <a:ext uri="{FF2B5EF4-FFF2-40B4-BE49-F238E27FC236}">
                <a16:creationId xmlns:a16="http://schemas.microsoft.com/office/drawing/2014/main" id="{D39454A6-31F6-9DC3-BE75-39D080090E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7" y="560388"/>
            <a:ext cx="8320088" cy="2139950"/>
          </a:xfrm>
        </p:spPr>
        <p:txBody>
          <a:bodyPr/>
          <a:lstStyle/>
          <a:p>
            <a:r>
              <a:rPr lang="en-US" altLang="en-US" dirty="0"/>
              <a:t>Aspects of Student Engagement</a:t>
            </a:r>
          </a:p>
        </p:txBody>
      </p:sp>
      <p:sp>
        <p:nvSpPr>
          <p:cNvPr id="22530" name="Text Placeholder 4">
            <a:extLst>
              <a:ext uri="{FF2B5EF4-FFF2-40B4-BE49-F238E27FC236}">
                <a16:creationId xmlns:a16="http://schemas.microsoft.com/office/drawing/2014/main" id="{019E2450-727C-5F8C-E55D-223CCB11F23B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623888" y="2808288"/>
            <a:ext cx="7885112" cy="1397000"/>
          </a:xfrm>
        </p:spPr>
        <p:txBody>
          <a:bodyPr/>
          <a:lstStyle/>
          <a:p>
            <a:r>
              <a:rPr lang="en-US" altLang="en-US" dirty="0"/>
              <a:t>Choice Board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FDB46E8-71D8-2C9E-222A-649D5829EEE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532" y="89297"/>
            <a:ext cx="2794396" cy="10787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53" name="Title 3">
            <a:extLst>
              <a:ext uri="{FF2B5EF4-FFF2-40B4-BE49-F238E27FC236}">
                <a16:creationId xmlns:a16="http://schemas.microsoft.com/office/drawing/2014/main" id="{1C1DB67A-4418-8D73-6089-D989CE677E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532" y="-1157292"/>
            <a:ext cx="7119962" cy="1931906"/>
          </a:xfrm>
        </p:spPr>
        <p:txBody>
          <a:bodyPr>
            <a:normAutofit/>
          </a:bodyPr>
          <a:lstStyle/>
          <a:p>
            <a:r>
              <a:rPr lang="en-US" altLang="en-US" sz="3600" dirty="0"/>
              <a:t>Instructions</a:t>
            </a:r>
          </a:p>
        </p:txBody>
      </p:sp>
      <p:sp>
        <p:nvSpPr>
          <p:cNvPr id="23554" name="Text Placeholder 4">
            <a:extLst>
              <a:ext uri="{FF2B5EF4-FFF2-40B4-BE49-F238E27FC236}">
                <a16:creationId xmlns:a16="http://schemas.microsoft.com/office/drawing/2014/main" id="{F01DC99E-0FC2-0634-50E3-612982742493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1" y="774614"/>
            <a:ext cx="9026128" cy="3066963"/>
          </a:xfrm>
        </p:spPr>
        <p:txBody>
          <a:bodyPr/>
          <a:lstStyle/>
          <a:p>
            <a:pPr marL="64008" indent="0">
              <a:buNone/>
            </a:pPr>
            <a:r>
              <a:rPr lang="en-US" altLang="en-US" sz="1500" dirty="0"/>
              <a:t>As a small group, represent your ideas about how to improve engagement in the scenario on the slide provided below. Slides are numbered by group.</a:t>
            </a:r>
          </a:p>
          <a:p>
            <a:pPr marL="64008" indent="0">
              <a:buNone/>
            </a:pPr>
            <a:r>
              <a:rPr lang="en-US" altLang="en-US" sz="2000" b="1" dirty="0"/>
              <a:t>Each group’s slide should include 3 of the 6 options:</a:t>
            </a:r>
          </a:p>
          <a:p>
            <a:pPr lvl="0" indent="-323850"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One of the 10 Always, Sometimes, or Never True statements, with an explanation of why it is or is not true in the case of this scenario.</a:t>
            </a:r>
          </a:p>
          <a:p>
            <a:pPr lvl="0" indent="-323850"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list of at least three actions that could be taken by the teacher to improve engagement in this scenario.</a:t>
            </a:r>
          </a:p>
          <a:p>
            <a:pPr lvl="0" indent="-323850"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Two found images that represent the specific scenario before engagement strategies have been implemented and after.</a:t>
            </a:r>
          </a:p>
          <a:p>
            <a:pPr lvl="0" indent="-323850"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crafted catchphrase or very short poem that summarizes the core significance or meaning of behavioral engagement.</a:t>
            </a:r>
          </a:p>
          <a:p>
            <a:pPr lvl="0" indent="-323850"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symbolic drawing with a color scheme that represents the core message of learners’ analysis of the scenario.</a:t>
            </a:r>
          </a:p>
          <a:p>
            <a:pPr lvl="0" indent="-323850"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K20 resource that could be used to improve engagement in this scenario.</a:t>
            </a:r>
          </a:p>
          <a:p>
            <a:endParaRPr lang="en-US" alt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7;p24">
            <a:extLst>
              <a:ext uri="{FF2B5EF4-FFF2-40B4-BE49-F238E27FC236}">
                <a16:creationId xmlns:a16="http://schemas.microsoft.com/office/drawing/2014/main" id="{452BB607-457E-F7FF-BA36-1FE1D3E2F92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3850" y="213975"/>
            <a:ext cx="8167800" cy="13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endParaRPr dirty="0"/>
          </a:p>
        </p:txBody>
      </p:sp>
      <p:sp>
        <p:nvSpPr>
          <p:cNvPr id="5" name="Google Shape;111;p24">
            <a:extLst>
              <a:ext uri="{FF2B5EF4-FFF2-40B4-BE49-F238E27FC236}">
                <a16:creationId xmlns:a16="http://schemas.microsoft.com/office/drawing/2014/main" id="{6042A8B0-1B73-727E-3B2C-9B017F21D133}"/>
              </a:ext>
            </a:extLst>
          </p:cNvPr>
          <p:cNvSpPr txBox="1"/>
          <p:nvPr/>
        </p:nvSpPr>
        <p:spPr>
          <a:xfrm>
            <a:off x="483500" y="4695200"/>
            <a:ext cx="8025300" cy="3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GROUP 1</a:t>
            </a:r>
            <a:endParaRPr sz="2200" b="1" dirty="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65FB9-D9F5-5811-94D0-C4E2749AC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7;p24">
            <a:extLst>
              <a:ext uri="{FF2B5EF4-FFF2-40B4-BE49-F238E27FC236}">
                <a16:creationId xmlns:a16="http://schemas.microsoft.com/office/drawing/2014/main" id="{A0C51D90-F9EF-3320-43A7-0659538743D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3850" y="213975"/>
            <a:ext cx="8167800" cy="13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endParaRPr dirty="0"/>
          </a:p>
        </p:txBody>
      </p:sp>
      <p:sp>
        <p:nvSpPr>
          <p:cNvPr id="5" name="Google Shape;111;p24">
            <a:extLst>
              <a:ext uri="{FF2B5EF4-FFF2-40B4-BE49-F238E27FC236}">
                <a16:creationId xmlns:a16="http://schemas.microsoft.com/office/drawing/2014/main" id="{8ECAB65F-91E9-B6AA-BE63-B9F8B31BA6C3}"/>
              </a:ext>
            </a:extLst>
          </p:cNvPr>
          <p:cNvSpPr txBox="1"/>
          <p:nvPr/>
        </p:nvSpPr>
        <p:spPr>
          <a:xfrm>
            <a:off x="483500" y="4695200"/>
            <a:ext cx="8025300" cy="3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GROUP 2</a:t>
            </a:r>
            <a:endParaRPr sz="2200" b="1" dirty="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8630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5B7841-5B79-39D7-AC1A-A134AB601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7;p24">
            <a:extLst>
              <a:ext uri="{FF2B5EF4-FFF2-40B4-BE49-F238E27FC236}">
                <a16:creationId xmlns:a16="http://schemas.microsoft.com/office/drawing/2014/main" id="{26BB99E4-90DD-DEAF-AD24-CEB396143EB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3850" y="213975"/>
            <a:ext cx="8167800" cy="13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endParaRPr dirty="0"/>
          </a:p>
        </p:txBody>
      </p:sp>
      <p:sp>
        <p:nvSpPr>
          <p:cNvPr id="5" name="Google Shape;111;p24">
            <a:extLst>
              <a:ext uri="{FF2B5EF4-FFF2-40B4-BE49-F238E27FC236}">
                <a16:creationId xmlns:a16="http://schemas.microsoft.com/office/drawing/2014/main" id="{247A7747-63BF-0CEA-CB80-4514DC506388}"/>
              </a:ext>
            </a:extLst>
          </p:cNvPr>
          <p:cNvSpPr txBox="1"/>
          <p:nvPr/>
        </p:nvSpPr>
        <p:spPr>
          <a:xfrm>
            <a:off x="483500" y="4695200"/>
            <a:ext cx="8025300" cy="3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GROUP 3</a:t>
            </a:r>
            <a:endParaRPr sz="2200" b="1" dirty="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49580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99559-32BE-7BAA-802F-AE0F352E8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7;p24">
            <a:extLst>
              <a:ext uri="{FF2B5EF4-FFF2-40B4-BE49-F238E27FC236}">
                <a16:creationId xmlns:a16="http://schemas.microsoft.com/office/drawing/2014/main" id="{E82CA218-5D21-83E4-5574-69E5553AA2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3850" y="213975"/>
            <a:ext cx="8167800" cy="13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endParaRPr dirty="0"/>
          </a:p>
        </p:txBody>
      </p:sp>
      <p:sp>
        <p:nvSpPr>
          <p:cNvPr id="5" name="Google Shape;111;p24">
            <a:extLst>
              <a:ext uri="{FF2B5EF4-FFF2-40B4-BE49-F238E27FC236}">
                <a16:creationId xmlns:a16="http://schemas.microsoft.com/office/drawing/2014/main" id="{C705DD76-CC7B-1899-676A-0530C4201F3C}"/>
              </a:ext>
            </a:extLst>
          </p:cNvPr>
          <p:cNvSpPr txBox="1"/>
          <p:nvPr/>
        </p:nvSpPr>
        <p:spPr>
          <a:xfrm>
            <a:off x="483500" y="4695200"/>
            <a:ext cx="8025300" cy="3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GROUP 4</a:t>
            </a:r>
            <a:endParaRPr sz="2200" b="1" dirty="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0606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E08CA4-63A2-0397-1D7D-9F9524F19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7;p24">
            <a:extLst>
              <a:ext uri="{FF2B5EF4-FFF2-40B4-BE49-F238E27FC236}">
                <a16:creationId xmlns:a16="http://schemas.microsoft.com/office/drawing/2014/main" id="{278B007A-FFE1-0081-5143-4FCB3FA7FBE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3850" y="213975"/>
            <a:ext cx="8167800" cy="13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endParaRPr dirty="0"/>
          </a:p>
        </p:txBody>
      </p:sp>
      <p:sp>
        <p:nvSpPr>
          <p:cNvPr id="5" name="Google Shape;111;p24">
            <a:extLst>
              <a:ext uri="{FF2B5EF4-FFF2-40B4-BE49-F238E27FC236}">
                <a16:creationId xmlns:a16="http://schemas.microsoft.com/office/drawing/2014/main" id="{BBCE6C2B-7997-95FA-3993-29CD0DF96CDA}"/>
              </a:ext>
            </a:extLst>
          </p:cNvPr>
          <p:cNvSpPr txBox="1"/>
          <p:nvPr/>
        </p:nvSpPr>
        <p:spPr>
          <a:xfrm>
            <a:off x="483500" y="4695200"/>
            <a:ext cx="8025300" cy="3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GROUP 5</a:t>
            </a:r>
            <a:endParaRPr sz="2200" b="1" dirty="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8111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B48891-DA5D-FE2D-44E8-9419065DA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7;p24">
            <a:extLst>
              <a:ext uri="{FF2B5EF4-FFF2-40B4-BE49-F238E27FC236}">
                <a16:creationId xmlns:a16="http://schemas.microsoft.com/office/drawing/2014/main" id="{541F2950-6A42-DD37-0F9F-AF93B96EC6E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3850" y="213975"/>
            <a:ext cx="8167800" cy="13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endParaRPr dirty="0"/>
          </a:p>
        </p:txBody>
      </p:sp>
      <p:sp>
        <p:nvSpPr>
          <p:cNvPr id="5" name="Google Shape;111;p24">
            <a:extLst>
              <a:ext uri="{FF2B5EF4-FFF2-40B4-BE49-F238E27FC236}">
                <a16:creationId xmlns:a16="http://schemas.microsoft.com/office/drawing/2014/main" id="{19C219A1-536F-6598-C6F1-E0D2B0B0C236}"/>
              </a:ext>
            </a:extLst>
          </p:cNvPr>
          <p:cNvSpPr txBox="1"/>
          <p:nvPr/>
        </p:nvSpPr>
        <p:spPr>
          <a:xfrm>
            <a:off x="483500" y="4695200"/>
            <a:ext cx="8025300" cy="3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GROUP 6</a:t>
            </a:r>
            <a:endParaRPr sz="2200" b="1" dirty="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1374017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7CD69D3D-9E24-4AE7-A6A6-95472C009F98}" vid="{02DC2DEC-ED14-46D2-92D2-CE7973B77C9B}"/>
    </a:ext>
  </a:extLst>
</a:theme>
</file>

<file path=ppt/theme/theme2.xml><?xml version="1.0" encoding="utf-8"?>
<a:theme xmlns:a="http://schemas.openxmlformats.org/drawingml/2006/main" name="1_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7CD69D3D-9E24-4AE7-A6A6-95472C009F98}" vid="{92F950AD-31EE-4ABC-AB96-5F978758D647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 (25)—Template</Template>
  <TotalTime>35</TotalTime>
  <Words>453</Words>
  <Application>Microsoft Office PowerPoint</Application>
  <PresentationFormat>On-screen Show (16:9)</PresentationFormat>
  <Paragraphs>39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Aptos Display</vt:lpstr>
      <vt:lpstr>Arial</vt:lpstr>
      <vt:lpstr>Calibri</vt:lpstr>
      <vt:lpstr>Courier New</vt:lpstr>
      <vt:lpstr>System Font Regular</vt:lpstr>
      <vt:lpstr>Wingdings</vt:lpstr>
      <vt:lpstr>Custom Design</vt:lpstr>
      <vt:lpstr>1_Custom Design</vt:lpstr>
      <vt:lpstr>Aspects of Student Engagement</vt:lpstr>
      <vt:lpstr>Instructions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University of Oklahoma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Lieu, Mary</dc:creator>
  <cp:keywords/>
  <dc:description/>
  <cp:lastModifiedBy>Lieu, Mary</cp:lastModifiedBy>
  <cp:revision>5</cp:revision>
  <dcterms:created xsi:type="dcterms:W3CDTF">2026-03-13T16:59:17Z</dcterms:created>
  <dcterms:modified xsi:type="dcterms:W3CDTF">2026-03-13T18:54:25Z</dcterms:modified>
  <cp:category/>
</cp:coreProperties>
</file>