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20"/>
  </p:notesMasterIdLst>
  <p:sldIdLst>
    <p:sldId id="256" r:id="rId3"/>
    <p:sldId id="257" r:id="rId4"/>
    <p:sldId id="262" r:id="rId5"/>
    <p:sldId id="263" r:id="rId6"/>
    <p:sldId id="260" r:id="rId7"/>
    <p:sldId id="272" r:id="rId8"/>
    <p:sldId id="273" r:id="rId9"/>
    <p:sldId id="274" r:id="rId10"/>
    <p:sldId id="267" r:id="rId11"/>
    <p:sldId id="276" r:id="rId12"/>
    <p:sldId id="280" r:id="rId13"/>
    <p:sldId id="281" r:id="rId14"/>
    <p:sldId id="277" r:id="rId15"/>
    <p:sldId id="282" r:id="rId16"/>
    <p:sldId id="283" r:id="rId17"/>
    <p:sldId id="284" r:id="rId18"/>
    <p:sldId id="278" r:id="rId19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3" autoAdjust="0"/>
    <p:restoredTop sz="91440" autoAdjust="0"/>
  </p:normalViewPr>
  <p:slideViewPr>
    <p:cSldViewPr snapToGrid="0">
      <p:cViewPr varScale="1">
        <p:scale>
          <a:sx n="125" d="100"/>
          <a:sy n="125" d="100"/>
        </p:scale>
        <p:origin x="10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k20.ou.edu/secb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meter.com/app/presentation/blpg1fqi6rpvg85cku3612oxf5azi7j8/edit?source=share-modal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sH2_Ufk8JI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After they have analyzed the Research Brief, have participants add the words/strategies they highlighted to their Honeycomb Harvest wherever they feel they most strongly connect.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93819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Class Choice Board: </a:t>
            </a:r>
            <a:r>
              <a:rPr lang="en-US" b="0" i="0" dirty="0">
                <a:effectLst/>
                <a:latin typeface="Segoe UI" panose="020B0502040204020203" pitchFamily="34" charset="0"/>
                <a:hlinkClick r:id="rId3" tooltip="http://k20.ou.edu/secb"/>
              </a:rPr>
              <a:t>http://k20.ou.edu/secb</a:t>
            </a:r>
            <a:endParaRPr lang="en-US" b="0" i="0" dirty="0">
              <a:effectLst/>
              <a:latin typeface="Segoe UI" panose="020B0502040204020203" pitchFamily="34" charset="0"/>
            </a:endParaRPr>
          </a:p>
          <a:p>
            <a:endParaRPr lang="en-US" dirty="0"/>
          </a:p>
          <a:p>
            <a:r>
              <a:rPr lang="en-US" dirty="0"/>
              <a:t>Assign groups to present their ideas about how to improve engagement in their scenario. </a:t>
            </a:r>
          </a:p>
          <a:p>
            <a:r>
              <a:rPr lang="en-US" dirty="0"/>
              <a:t>Each group’s slide should include 3 of the 6 options below: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One of the 10 </a:t>
            </a:r>
            <a:r>
              <a:rPr lang="en-US" u="sng" dirty="0"/>
              <a:t>Always</a:t>
            </a:r>
            <a:r>
              <a:rPr lang="en-US" dirty="0"/>
              <a:t>, </a:t>
            </a:r>
            <a:r>
              <a:rPr lang="en-US" u="sng" dirty="0"/>
              <a:t>Sometimes</a:t>
            </a:r>
            <a:r>
              <a:rPr lang="en-US" dirty="0"/>
              <a:t>, or </a:t>
            </a:r>
            <a:r>
              <a:rPr lang="en-US" u="sng" dirty="0"/>
              <a:t>Never True </a:t>
            </a:r>
            <a:r>
              <a:rPr lang="en-US" dirty="0"/>
              <a:t>statements with an explanation of why it is or is not true in the case of this scenario.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 list of at least three actions that could be taken by the teacher to improve engagement in this scenario.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Two found images that represent the specific scenario </a:t>
            </a:r>
            <a:r>
              <a:rPr lang="en-US" b="1" dirty="0"/>
              <a:t>before</a:t>
            </a:r>
            <a:r>
              <a:rPr lang="en-US" dirty="0"/>
              <a:t> engagement strategies have been implemented and </a:t>
            </a:r>
            <a:r>
              <a:rPr lang="en-US" b="1" dirty="0"/>
              <a:t>after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 crafted catchphrase or very short poem that summarizes the core significance or meaning of </a:t>
            </a:r>
            <a:r>
              <a:rPr lang="en-US" b="1" dirty="0"/>
              <a:t>behavioral </a:t>
            </a:r>
            <a:r>
              <a:rPr lang="en-US" dirty="0"/>
              <a:t>engagement.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 symbolic drawing with a color scheme that represents the core message of learners’ analysis of the scenario.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 K20 resource that could be used to improve engagement in this scenario.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5278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Consider following this session with professional learning activities included here.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991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There are many ideas about student engagement that we carry with us as educators.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Some of which are mostly true, partially true, and, unfortunately, some that are just not true at all.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We will begin this session by sorting through some of these ideas using a </a:t>
            </a:r>
            <a:r>
              <a:rPr lang="en-US" dirty="0" err="1"/>
              <a:t>Mentimeter</a:t>
            </a:r>
            <a:r>
              <a:rPr lang="en-US" dirty="0"/>
              <a:t> quiz.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hlinkClick r:id="rId3"/>
              </a:rPr>
              <a:t>https://www.mentimeter.com/app/presentation/blpg1fqi6rpvg85cku3612oxf5azi7j8/edit?source=share-modal</a:t>
            </a:r>
            <a:r>
              <a:rPr lang="en-US" sz="1400" dirty="0"/>
              <a:t>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highlight>
                  <a:srgbClr val="FFFF00"/>
                </a:highlight>
              </a:rPr>
              <a:t>You will want to copy this presentation to your own account and update the link for your participants. To do this, while logged in to your </a:t>
            </a:r>
            <a:r>
              <a:rPr lang="en-US" dirty="0" err="1">
                <a:highlight>
                  <a:srgbClr val="FFFF00"/>
                </a:highlight>
              </a:rPr>
              <a:t>Mentimeter</a:t>
            </a:r>
            <a:r>
              <a:rPr lang="en-US" dirty="0">
                <a:highlight>
                  <a:srgbClr val="FFFF00"/>
                </a:highlight>
              </a:rPr>
              <a:t> account, go to this link: </a:t>
            </a:r>
            <a:r>
              <a:rPr lang="en-US" sz="1400" dirty="0">
                <a:highlight>
                  <a:srgbClr val="FFFF00"/>
                </a:highlight>
                <a:hlinkClick r:id="rId3"/>
              </a:rPr>
              <a:t>https://www.mentimeter.com/app/presentation/blpg1fqi6rpvg85cku3612oxf5azi7j8/edit?source=share-modal</a:t>
            </a:r>
            <a:r>
              <a:rPr lang="en-US" sz="1400" dirty="0">
                <a:highlight>
                  <a:srgbClr val="FFFF00"/>
                </a:highlight>
              </a:rPr>
              <a:t>) </a:t>
            </a:r>
            <a:r>
              <a:rPr lang="en-US" dirty="0">
                <a:highlight>
                  <a:srgbClr val="FFFF00"/>
                </a:highlight>
              </a:rPr>
              <a:t>and select “Copy to Your Account” in the bottom-right corner.</a:t>
            </a:r>
            <a:r>
              <a:rPr lang="en-US" dirty="0"/>
              <a:t>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First make sure all of your participants can access the Menti by sharing a link on a slide and/or in the chat feature if you are presenting through a virtual platform.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The Menti includes statements of common assumptions, misconceptions, and folk wisdoms about student engagement.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As each statement appears allow participants to select if each statement is Always, Sometimes, or Never true.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After collecting responses for each statement, note the difference between the most popular/selected response and the correct response.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Let participants know we will be looking at what research says works later in the session.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(Write approximately 10 statements. Does </a:t>
            </a:r>
            <a:r>
              <a:rPr lang="en-US" dirty="0" err="1"/>
              <a:t>kahoot</a:t>
            </a:r>
            <a:r>
              <a:rPr lang="en-US" dirty="0"/>
              <a:t> allow wait time between questions?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Preferably choose a platform that allows processing time between each statement.)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534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This lesson focuses on behavioral engagement. </a:t>
            </a:r>
          </a:p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This brief video will aid us in formalizing the definition of behavioral engagement.  </a:t>
            </a:r>
          </a:p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Show the KISSCE video about the respective type of engagement in order to formalize a definition. </a:t>
            </a:r>
            <a:r>
              <a:rPr lang="en-US" sz="1400" u="sng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https://www.youtube.com/watch?v=lsH2_Ufk8JI</a:t>
            </a:r>
            <a:r>
              <a:rPr lang="en-US" sz="140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885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First make sure all of your participants can access the document (the link on the slide will force a copy).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The first step is to examine statements that indicate student engagement and consider their relationships to one another.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In the document link provided you can move the hexagons anywhere on the page that you like.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We call this activity a Honeycomb Harvest, a mind mapping activity.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Place statements that you would consider related to one another so that they are touching.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After sorting, learners will break into pairs and discuss differences and similarities in how the statements have been arranged.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Share your reasoning with your partner explaining why you arranged them as you did.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Each group (or a couple of volunteers if it’s a very large session) shares with the whole group something they sorted differently and a summary of their discussion on it.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After groups share out, the Facilitator will explain that these statements came from a research grounded instrument for measuring student engagement,</a:t>
            </a:r>
            <a:r>
              <a:rPr lang="en-US" sz="1600" dirty="0"/>
              <a:t> </a:t>
            </a:r>
            <a:r>
              <a:rPr lang="en-US" sz="1600" dirty="0">
                <a:solidFill>
                  <a:srgbClr val="991B1E"/>
                </a:solidFill>
                <a:latin typeface="Calibri"/>
                <a:ea typeface="Calibri"/>
                <a:cs typeface="Calibri"/>
                <a:sym typeface="Calibri"/>
              </a:rPr>
              <a:t>KISSCE (K20 Inventory for Student School and Career Engagement).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114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Assign individuals to small groups.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Give each group one of the scenarios in the Behavioral Engagement Scenarios document to read and review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There are three individual scenarios described in the handout. Engagement Scenarios link: </a:t>
            </a:r>
            <a:r>
              <a:rPr lang="en-US" b="0" i="0" dirty="0">
                <a:effectLst/>
                <a:latin typeface="Segoe UI" panose="020B0502040204020203" pitchFamily="34" charset="0"/>
              </a:rPr>
              <a:t>k20.ou.edu/</a:t>
            </a:r>
            <a:r>
              <a:rPr lang="en-US" b="0" i="0" dirty="0" err="1">
                <a:effectLst/>
                <a:latin typeface="Segoe UI" panose="020B0502040204020203" pitchFamily="34" charset="0"/>
              </a:rPr>
              <a:t>bes</a:t>
            </a:r>
            <a:endParaRPr lang="en-US" b="0" i="0" dirty="0"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840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53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828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372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Hand out the Research Brief that examines what impacts student engagement. Ask each participant to highlight key words and strategies for increasing student engagement. Research Brief link: https://learn.k20center.ou.edu/professional-learning/1264/Research%2520Brief%25E2%2580%2594Aspects%2520of%2520Student%2520Engagement%2520Behavioral.pdf?rev=49325&amp;language=English</a:t>
            </a:r>
            <a:endParaRPr lang="en-US" b="0" i="0" dirty="0"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000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learn.k20center.ou.edu/lesson/219" TargetMode="External"/><Relationship Id="rId3" Type="http://schemas.openxmlformats.org/officeDocument/2006/relationships/hyperlink" Target="https://learn.k20center.ou.edu/professional-learning/40" TargetMode="External"/><Relationship Id="rId7" Type="http://schemas.openxmlformats.org/officeDocument/2006/relationships/hyperlink" Target="https://learn.k20center.ou.edu/professional-learning/36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learn.k20center.ou.edu/professional-learning/24" TargetMode="External"/><Relationship Id="rId5" Type="http://schemas.openxmlformats.org/officeDocument/2006/relationships/hyperlink" Target="https://learn.k20center.ou.edu/professional-learning/1" TargetMode="External"/><Relationship Id="rId4" Type="http://schemas.openxmlformats.org/officeDocument/2006/relationships/hyperlink" Target="https://learn.k20center.ou.edu/professional-learning/16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meter.com/app/presentation/blpg1fqi6rpvg85cku3612oxf5azi7j8/edit?source=share-moda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lsH2_Ufk8JI?feature=oembed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s://www.youtube.com/watch?v=lsH2_Ufk8J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k20.ou.edu/hhb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1A30B-3253-72A1-086F-FE161CA93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5;p31">
            <a:extLst>
              <a:ext uri="{FF2B5EF4-FFF2-40B4-BE49-F238E27FC236}">
                <a16:creationId xmlns:a16="http://schemas.microsoft.com/office/drawing/2014/main" id="{C9E1F9D8-9335-4E94-7669-8275604C154C}"/>
              </a:ext>
            </a:extLst>
          </p:cNvPr>
          <p:cNvSpPr txBox="1">
            <a:spLocks/>
          </p:cNvSpPr>
          <p:nvPr/>
        </p:nvSpPr>
        <p:spPr bwMode="auto">
          <a:xfrm>
            <a:off x="711199" y="511175"/>
            <a:ext cx="8004175" cy="8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0" tIns="4570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ea typeface="Arial"/>
                <a:sym typeface="Arial"/>
              </a:rPr>
              <a:t>Scenario #1:  Anywhere High School has recently deployed a student engagement survey to begin an intervention to increase student engagement. When you visit the school, you notice:</a:t>
            </a:r>
            <a:endParaRPr lang="en-US" sz="4000" b="1" dirty="0"/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CA07366-C0A7-EE63-2CBA-B006156D36E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5477" y="1503362"/>
            <a:ext cx="3498848" cy="3262312"/>
          </a:xfrm>
        </p:spPr>
        <p:txBody>
          <a:bodyPr/>
          <a:lstStyle/>
          <a:p>
            <a:r>
              <a:rPr lang="en-US" altLang="en-US" sz="1800" dirty="0"/>
              <a:t>Extra help is offered but few students attend.</a:t>
            </a:r>
          </a:p>
          <a:p>
            <a:r>
              <a:rPr lang="en-US" altLang="en-US" sz="1800" dirty="0"/>
              <a:t>Students often check in to school late.</a:t>
            </a:r>
          </a:p>
          <a:p>
            <a:r>
              <a:rPr lang="en-US" altLang="en-US" sz="1800" dirty="0"/>
              <a:t>At school events, few students participate or attend.</a:t>
            </a:r>
          </a:p>
          <a:p>
            <a:r>
              <a:rPr lang="en-US" altLang="en-US" sz="1800" dirty="0"/>
              <a:t>Students rarely wear school apparel or show school pride.</a:t>
            </a:r>
          </a:p>
        </p:txBody>
      </p:sp>
      <p:sp>
        <p:nvSpPr>
          <p:cNvPr id="3" name="Google Shape;147;p31">
            <a:extLst>
              <a:ext uri="{FF2B5EF4-FFF2-40B4-BE49-F238E27FC236}">
                <a16:creationId xmlns:a16="http://schemas.microsoft.com/office/drawing/2014/main" id="{27FAA089-F845-F650-BA61-9242E0E0E283}"/>
              </a:ext>
            </a:extLst>
          </p:cNvPr>
          <p:cNvSpPr txBox="1">
            <a:spLocks/>
          </p:cNvSpPr>
          <p:nvPr/>
        </p:nvSpPr>
        <p:spPr bwMode="auto">
          <a:xfrm>
            <a:off x="4356099" y="1503362"/>
            <a:ext cx="4467225" cy="27574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marL="228600" indent="-228600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+mj-lt"/>
              <a:buAutoNum type="arabicPeriod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32004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+mj-lt"/>
              <a:buAutoNum type="alphaLcPeriod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320040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+mj-lt"/>
              <a:buAutoNum type="romanLcPeriod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SzPct val="120000"/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10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rgbClr val="980000"/>
                </a:solidFill>
                <a:ea typeface="Arial"/>
                <a:sym typeface="Arial"/>
              </a:rPr>
              <a:t>The results of the survey were eye-opening. </a:t>
            </a:r>
            <a:br>
              <a:rPr lang="en-US" sz="1600" b="1" dirty="0">
                <a:solidFill>
                  <a:srgbClr val="980000"/>
                </a:solidFill>
                <a:ea typeface="Arial"/>
                <a:sym typeface="Arial"/>
              </a:rPr>
            </a:br>
            <a:r>
              <a:rPr lang="en-US" sz="1600" b="1" dirty="0">
                <a:solidFill>
                  <a:srgbClr val="980000"/>
                </a:solidFill>
                <a:ea typeface="Arial"/>
                <a:sym typeface="Arial"/>
              </a:rPr>
              <a:t>Some of the stand-out results include:</a:t>
            </a: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sym typeface="Arial"/>
              </a:rPr>
              <a:t>I try hard to do well in school. (42%)</a:t>
            </a: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sym typeface="Arial"/>
              </a:rPr>
              <a:t>Most mornings I look forward to going to school. (21%)</a:t>
            </a: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sym typeface="Arial"/>
              </a:rPr>
              <a:t>I take an active role in extra curricular activities in my school. (47%)</a:t>
            </a: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sym typeface="Arial"/>
              </a:rPr>
              <a:t>I like my school. (35%)</a:t>
            </a:r>
          </a:p>
        </p:txBody>
      </p:sp>
    </p:spTree>
    <p:extLst>
      <p:ext uri="{BB962C8B-B14F-4D97-AF65-F5344CB8AC3E}">
        <p14:creationId xmlns:p14="http://schemas.microsoft.com/office/powerpoint/2010/main" val="1561238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5CB6D-2C0B-796D-5740-71EF6EAA0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5;p31">
            <a:extLst>
              <a:ext uri="{FF2B5EF4-FFF2-40B4-BE49-F238E27FC236}">
                <a16:creationId xmlns:a16="http://schemas.microsoft.com/office/drawing/2014/main" id="{B283F7D0-A03F-1FCA-8682-0F8D990E3428}"/>
              </a:ext>
            </a:extLst>
          </p:cNvPr>
          <p:cNvSpPr txBox="1">
            <a:spLocks/>
          </p:cNvSpPr>
          <p:nvPr/>
        </p:nvSpPr>
        <p:spPr bwMode="auto">
          <a:xfrm>
            <a:off x="711200" y="377826"/>
            <a:ext cx="8004175" cy="8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0" tIns="4570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ea typeface="Arial"/>
                <a:sym typeface="Arial"/>
              </a:rPr>
              <a:t>Scenario #2: During an observation of Mr. Williams’ class at Anywhere High School, you notice:</a:t>
            </a:r>
            <a:endParaRPr lang="en-US" sz="4000" b="1" dirty="0"/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C8A7928-2EAC-8CB4-463E-92E88F36575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5477" y="1341437"/>
            <a:ext cx="3305173" cy="3262312"/>
          </a:xfrm>
        </p:spPr>
        <p:txBody>
          <a:bodyPr/>
          <a:lstStyle/>
          <a:p>
            <a:r>
              <a:rPr lang="en-US" sz="1800" dirty="0">
                <a:ea typeface="Arial"/>
                <a:sym typeface="Arial"/>
              </a:rPr>
              <a:t>Many students’ papers have doodles instead of work. </a:t>
            </a:r>
          </a:p>
          <a:p>
            <a:r>
              <a:rPr lang="en-US" sz="1800" dirty="0">
                <a:ea typeface="Arial"/>
                <a:sym typeface="Arial"/>
              </a:rPr>
              <a:t>Students rarely raise their hands or ask questions.</a:t>
            </a:r>
            <a:endParaRPr lang="en-US" altLang="en-US" sz="1800" dirty="0"/>
          </a:p>
          <a:p>
            <a:r>
              <a:rPr lang="en-US" sz="1800" dirty="0">
                <a:ea typeface="Arial"/>
                <a:sym typeface="Arial"/>
              </a:rPr>
              <a:t>Students are overheard saying “This is too hard. I quit.”</a:t>
            </a:r>
            <a:endParaRPr lang="en-US" altLang="en-US" sz="1800" dirty="0"/>
          </a:p>
          <a:p>
            <a:r>
              <a:rPr lang="en-US" sz="1800" dirty="0">
                <a:ea typeface="Arial"/>
                <a:sym typeface="Arial"/>
              </a:rPr>
              <a:t>Students are overheard saying “I hate this school.”</a:t>
            </a:r>
            <a:endParaRPr lang="en-US" altLang="en-US" sz="1800" dirty="0"/>
          </a:p>
        </p:txBody>
      </p:sp>
      <p:sp>
        <p:nvSpPr>
          <p:cNvPr id="3" name="Google Shape;147;p31">
            <a:extLst>
              <a:ext uri="{FF2B5EF4-FFF2-40B4-BE49-F238E27FC236}">
                <a16:creationId xmlns:a16="http://schemas.microsoft.com/office/drawing/2014/main" id="{02BFFCF6-D12E-C6FC-4D8A-819B01156F73}"/>
              </a:ext>
            </a:extLst>
          </p:cNvPr>
          <p:cNvSpPr txBox="1">
            <a:spLocks/>
          </p:cNvSpPr>
          <p:nvPr/>
        </p:nvSpPr>
        <p:spPr bwMode="auto">
          <a:xfrm>
            <a:off x="4356099" y="1443035"/>
            <a:ext cx="4467225" cy="2770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marL="228600" indent="-228600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+mj-lt"/>
              <a:buAutoNum type="arabicPeriod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32004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+mj-lt"/>
              <a:buAutoNum type="alphaLcPeriod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320040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+mj-lt"/>
              <a:buAutoNum type="romanLcPeriod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SzPct val="120000"/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10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rgbClr val="980000"/>
                </a:solidFill>
                <a:ea typeface="Arial"/>
                <a:sym typeface="Arial"/>
              </a:rPr>
              <a:t>Responses of note from the student engagement survey for Mr. Williams’ students include: </a:t>
            </a: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ea typeface="Arial"/>
                <a:sym typeface="Arial"/>
              </a:rPr>
              <a:t>When I’m in class, I just act like I’m working. (56%)</a:t>
            </a: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ea typeface="Arial"/>
                <a:sym typeface="Arial"/>
              </a:rPr>
              <a:t>I enjoy learning new things in class. (24%)</a:t>
            </a: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ea typeface="Arial"/>
                <a:sym typeface="Arial"/>
              </a:rPr>
              <a:t>When I run into a difficult homework problem, I keep working at it until I think I’ve solved it. (34%)</a:t>
            </a: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ea typeface="Arial"/>
                <a:sym typeface="Arial"/>
              </a:rPr>
              <a:t>I’m happy to be at this school. (40%)</a:t>
            </a:r>
            <a:endParaRPr lang="en-US" sz="1600" dirty="0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1430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FFFE5-8778-6DB5-3ED0-953EBBBAB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5;p31">
            <a:extLst>
              <a:ext uri="{FF2B5EF4-FFF2-40B4-BE49-F238E27FC236}">
                <a16:creationId xmlns:a16="http://schemas.microsoft.com/office/drawing/2014/main" id="{3BFB6876-1B91-02BF-D042-3170B5F888C6}"/>
              </a:ext>
            </a:extLst>
          </p:cNvPr>
          <p:cNvSpPr txBox="1">
            <a:spLocks/>
          </p:cNvSpPr>
          <p:nvPr/>
        </p:nvSpPr>
        <p:spPr bwMode="auto">
          <a:xfrm>
            <a:off x="711199" y="511175"/>
            <a:ext cx="8004175" cy="8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0" tIns="4570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ea typeface="Arial"/>
                <a:sym typeface="Arial"/>
              </a:rPr>
              <a:t>Scenario #3: Brian Doe, a student in Mr. Williams’ English class at Anywhere High School, was willing to sit down for a short interview with you. During this interview, he revealed that:</a:t>
            </a:r>
            <a:endParaRPr lang="en-US" sz="4000" b="1" dirty="0"/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3C6D40E-1019-B591-666C-03C98EECB55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5477" y="1503362"/>
            <a:ext cx="3498848" cy="3262312"/>
          </a:xfrm>
        </p:spPr>
        <p:txBody>
          <a:bodyPr/>
          <a:lstStyle/>
          <a:p>
            <a:r>
              <a:rPr lang="en-US" sz="1800" dirty="0">
                <a:ea typeface="Arial"/>
                <a:sym typeface="Arial"/>
              </a:rPr>
              <a:t>“Sometimes Mr. Williams talks for so long I stop listening.”</a:t>
            </a:r>
            <a:endParaRPr lang="en-US" altLang="en-US" sz="1800" dirty="0"/>
          </a:p>
          <a:p>
            <a:r>
              <a:rPr lang="en-US" sz="1800" dirty="0">
                <a:ea typeface="Arial"/>
                <a:sym typeface="Arial"/>
              </a:rPr>
              <a:t>“I don’t think I will ever use anything Mr. Williams teaches us.”</a:t>
            </a:r>
            <a:endParaRPr lang="en-US" altLang="en-US" sz="1800" dirty="0"/>
          </a:p>
          <a:p>
            <a:r>
              <a:rPr lang="en-US" sz="1800" dirty="0">
                <a:ea typeface="Arial"/>
                <a:sym typeface="Arial"/>
              </a:rPr>
              <a:t>“Mr. Williams’ class is boring, so I don’t do the assignments.”</a:t>
            </a:r>
            <a:endParaRPr lang="en-US" altLang="en-US" sz="1800" dirty="0"/>
          </a:p>
          <a:p>
            <a:r>
              <a:rPr lang="en-US" sz="1800" dirty="0">
                <a:ea typeface="Arial"/>
                <a:sym typeface="Arial"/>
              </a:rPr>
              <a:t>“I tried to convince my mom to let me stay home.”</a:t>
            </a:r>
            <a:endParaRPr lang="en-US" altLang="en-US" sz="1800" dirty="0"/>
          </a:p>
        </p:txBody>
      </p:sp>
      <p:sp>
        <p:nvSpPr>
          <p:cNvPr id="3" name="Google Shape;147;p31">
            <a:extLst>
              <a:ext uri="{FF2B5EF4-FFF2-40B4-BE49-F238E27FC236}">
                <a16:creationId xmlns:a16="http://schemas.microsoft.com/office/drawing/2014/main" id="{D8A9FB53-3643-00B0-4445-152FC68F46AD}"/>
              </a:ext>
            </a:extLst>
          </p:cNvPr>
          <p:cNvSpPr txBox="1">
            <a:spLocks/>
          </p:cNvSpPr>
          <p:nvPr/>
        </p:nvSpPr>
        <p:spPr bwMode="auto">
          <a:xfrm>
            <a:off x="4356100" y="1503362"/>
            <a:ext cx="4467225" cy="2862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marL="228600" indent="-228600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+mj-lt"/>
              <a:buAutoNum type="arabicPeriod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32004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+mj-lt"/>
              <a:buAutoNum type="alphaLcPeriod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320040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+mj-lt"/>
              <a:buAutoNum type="romanLcPeriod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SzPct val="120000"/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10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rgbClr val="980000"/>
                </a:solidFill>
                <a:ea typeface="Arial"/>
                <a:sym typeface="Arial"/>
              </a:rPr>
              <a:t>A small sample of Brian’s responses on the student engagement survey reveal his perceptions: </a:t>
            </a: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ea typeface="Arial"/>
                <a:sym typeface="Arial"/>
              </a:rPr>
              <a:t>When I’m in class my mind wanders. (58%)</a:t>
            </a:r>
            <a:endParaRPr lang="en-US" sz="1600" dirty="0">
              <a:sym typeface="Arial"/>
            </a:endParaRP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ea typeface="Arial"/>
                <a:sym typeface="Arial"/>
              </a:rPr>
              <a:t>I think what we are learning in school is interesting. (22%) </a:t>
            </a: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ea typeface="Arial"/>
                <a:sym typeface="Arial"/>
              </a:rPr>
              <a:t>When I’m in class, I participate in the class activities. (47%)</a:t>
            </a:r>
          </a:p>
          <a:p>
            <a:pPr marL="457200" indent="-393192">
              <a:lnSpc>
                <a:spcPct val="115000"/>
              </a:lnSpc>
              <a:buFont typeface="System Font Regular"/>
              <a:buChar char="●"/>
            </a:pPr>
            <a:r>
              <a:rPr lang="en-US" sz="1600" dirty="0">
                <a:ea typeface="Arial"/>
                <a:sym typeface="Arial"/>
              </a:rPr>
              <a:t>Most mornings I look forward to going to school. (21%)</a:t>
            </a:r>
          </a:p>
        </p:txBody>
      </p:sp>
    </p:spTree>
    <p:extLst>
      <p:ext uri="{BB962C8B-B14F-4D97-AF65-F5344CB8AC3E}">
        <p14:creationId xmlns:p14="http://schemas.microsoft.com/office/powerpoint/2010/main" val="3547703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5DE60-40C4-B6B2-2369-F00083224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74;p35">
            <a:extLst>
              <a:ext uri="{FF2B5EF4-FFF2-40B4-BE49-F238E27FC236}">
                <a16:creationId xmlns:a16="http://schemas.microsoft.com/office/drawing/2014/main" id="{0563DD45-2E0A-75F1-BA5F-1A58AECAED4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31034" y="985805"/>
            <a:ext cx="2860650" cy="26891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1414FF-6227-CB3A-4CD0-EE95C3AB9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Why-Lighting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FB5BB60-7704-B455-3D9F-7835B684A40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813425" cy="3262312"/>
          </a:xfrm>
        </p:spPr>
        <p:txBody>
          <a:bodyPr/>
          <a:lstStyle/>
          <a:p>
            <a:r>
              <a:rPr lang="en-US" altLang="en-US" dirty="0"/>
              <a:t>As you read the provided research brief, highlight key words and strategies for increasing student engagement.</a:t>
            </a:r>
          </a:p>
        </p:txBody>
      </p:sp>
    </p:spTree>
    <p:extLst>
      <p:ext uri="{BB962C8B-B14F-4D97-AF65-F5344CB8AC3E}">
        <p14:creationId xmlns:p14="http://schemas.microsoft.com/office/powerpoint/2010/main" val="3126782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BADC-3821-3A36-CD6E-0CF0492B5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FAD83-925F-4231-3E57-EA7642EDF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Revisit Honeycomb Harvest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E19C072-46CA-EE75-1988-8075AE1FA46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565775" cy="3262312"/>
          </a:xfrm>
        </p:spPr>
        <p:txBody>
          <a:bodyPr/>
          <a:lstStyle/>
          <a:p>
            <a:r>
              <a:rPr lang="en-US" altLang="en-US" dirty="0"/>
              <a:t>Add the words/strategies you highlighted to your Honeycomb Harvest wherever you feel they most strongly connect.</a:t>
            </a:r>
          </a:p>
        </p:txBody>
      </p:sp>
      <p:pic>
        <p:nvPicPr>
          <p:cNvPr id="3" name="Google Shape;174;p35">
            <a:extLst>
              <a:ext uri="{FF2B5EF4-FFF2-40B4-BE49-F238E27FC236}">
                <a16:creationId xmlns:a16="http://schemas.microsoft.com/office/drawing/2014/main" id="{040CA8D1-AB0A-FAC9-F059-C59DDAFAD4F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74" y="1356400"/>
            <a:ext cx="2358674" cy="2217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77;p35">
            <a:extLst>
              <a:ext uri="{FF2B5EF4-FFF2-40B4-BE49-F238E27FC236}">
                <a16:creationId xmlns:a16="http://schemas.microsoft.com/office/drawing/2014/main" id="{F5E7DA3A-617A-E427-53C5-CAE1D976EC8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11499" y="404025"/>
            <a:ext cx="1603851" cy="1603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6404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9788C-46A0-B78C-BE70-65BE03341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15;p26">
            <a:extLst>
              <a:ext uri="{FF2B5EF4-FFF2-40B4-BE49-F238E27FC236}">
                <a16:creationId xmlns:a16="http://schemas.microsoft.com/office/drawing/2014/main" id="{997C9F5A-63F7-B390-8F47-42A8CD16E25E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5930901" y="985805"/>
            <a:ext cx="2687148" cy="26871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84FD71-86D3-38B0-DAAB-48DB60AA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Choice Board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228419A-BBBA-5045-7CC3-BA4D9BC4494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416550" cy="3262312"/>
          </a:xfrm>
        </p:spPr>
        <p:txBody>
          <a:bodyPr/>
          <a:lstStyle/>
          <a:p>
            <a:r>
              <a:rPr lang="en-US" altLang="en-US" dirty="0"/>
              <a:t>In small groups, create a Google Slides presentation that represents your ideas about how to improve engagement in the scenario we looked at today. </a:t>
            </a:r>
          </a:p>
        </p:txBody>
      </p:sp>
    </p:spTree>
    <p:extLst>
      <p:ext uri="{BB962C8B-B14F-4D97-AF65-F5344CB8AC3E}">
        <p14:creationId xmlns:p14="http://schemas.microsoft.com/office/powerpoint/2010/main" val="607287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78D42-8947-472A-8805-DF8EF2838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81F9E-7D7F-1F72-CEFC-8F84A236D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Share Out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C7FD087-9578-F6E4-22EB-ABE0B655189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Present your group findings to the entire group.</a:t>
            </a:r>
          </a:p>
        </p:txBody>
      </p:sp>
    </p:spTree>
    <p:extLst>
      <p:ext uri="{BB962C8B-B14F-4D97-AF65-F5344CB8AC3E}">
        <p14:creationId xmlns:p14="http://schemas.microsoft.com/office/powerpoint/2010/main" val="754131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CBA6F-E2F7-507F-2B51-FEBA66E18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D9FC2-EAFF-A2D6-9B09-815ABBDEB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Further K20 Resources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459BFA2-6152-ACBB-EC40-BD1051AC036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ea typeface="Arial"/>
                <a:sym typeface="Arial"/>
              </a:rPr>
              <a:t>For Teacher Professional Learning</a:t>
            </a:r>
          </a:p>
          <a:p>
            <a:pPr lvl="0"/>
            <a:r>
              <a:rPr lang="en-US" sz="1200" dirty="0">
                <a:sym typeface="Arial"/>
              </a:rPr>
              <a:t>Growing Student Achievement Through Teacher-Student Relationships </a:t>
            </a:r>
            <a:br>
              <a:rPr lang="en-US" sz="1200" dirty="0">
                <a:sym typeface="Arial"/>
              </a:rPr>
            </a:br>
            <a:r>
              <a:rPr lang="en-US" sz="1200" dirty="0">
                <a:solidFill>
                  <a:schemeClr val="accent2"/>
                </a:solidFill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https://learn.k20center.ou.edu/professional-learning/40</a:t>
            </a:r>
            <a:endParaRPr lang="en-US" sz="1200" dirty="0">
              <a:solidFill>
                <a:schemeClr val="accent2"/>
              </a:solidFill>
              <a:sym typeface="Arial"/>
            </a:endParaRPr>
          </a:p>
          <a:p>
            <a:pPr lvl="0"/>
            <a:r>
              <a:rPr lang="en-US" sz="1200" dirty="0">
                <a:sym typeface="Arial"/>
              </a:rPr>
              <a:t>Building a School and Classroom Community</a:t>
            </a:r>
            <a:br>
              <a:rPr lang="en-US" sz="1200" dirty="0">
                <a:sym typeface="Arial"/>
              </a:rPr>
            </a:br>
            <a:r>
              <a:rPr lang="en-US" sz="1200" dirty="0">
                <a:solidFill>
                  <a:schemeClr val="accent2"/>
                </a:solidFill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https://learn.k20center.ou.edu/professional-learning/16</a:t>
            </a:r>
            <a:endParaRPr lang="en-US" sz="1200" dirty="0">
              <a:solidFill>
                <a:schemeClr val="accent2"/>
              </a:solidFill>
              <a:sym typeface="Arial"/>
            </a:endParaRPr>
          </a:p>
          <a:p>
            <a:pPr lvl="0"/>
            <a:r>
              <a:rPr lang="en-US" sz="1200" dirty="0">
                <a:sym typeface="Arial"/>
              </a:rPr>
              <a:t>Owning the Learning: Intentional Student Choice </a:t>
            </a:r>
            <a:br>
              <a:rPr lang="en-US" sz="1200" dirty="0">
                <a:sym typeface="Arial"/>
              </a:rPr>
            </a:br>
            <a:r>
              <a:rPr lang="en-US" sz="1200" dirty="0">
                <a:solidFill>
                  <a:schemeClr val="accent2"/>
                </a:solidFill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https://learn.k20center.ou.edu/professional-learning/1</a:t>
            </a:r>
            <a:endParaRPr lang="en-US" sz="1200" dirty="0">
              <a:solidFill>
                <a:schemeClr val="accent2"/>
              </a:solidFill>
              <a:sym typeface="Arial"/>
            </a:endParaRPr>
          </a:p>
          <a:p>
            <a:pPr lvl="0"/>
            <a:r>
              <a:rPr lang="en-US" sz="1200" dirty="0">
                <a:sym typeface="Arial"/>
              </a:rPr>
              <a:t>Authenticity, It’s Not Just a Fairytale</a:t>
            </a:r>
            <a:br>
              <a:rPr lang="en-US" sz="1200" dirty="0">
                <a:sym typeface="Arial"/>
              </a:rPr>
            </a:br>
            <a:r>
              <a:rPr lang="en-US" sz="1200" dirty="0">
                <a:solidFill>
                  <a:schemeClr val="accent2"/>
                </a:solidFill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https://learn.k20center.ou.edu/professional-learning/24</a:t>
            </a:r>
            <a:endParaRPr lang="en-US" sz="1200" dirty="0">
              <a:solidFill>
                <a:schemeClr val="accent2"/>
              </a:solidFill>
              <a:sym typeface="Arial"/>
            </a:endParaRPr>
          </a:p>
          <a:p>
            <a:pPr lvl="0"/>
            <a:r>
              <a:rPr lang="en-US" sz="1200" dirty="0">
                <a:sym typeface="Arial"/>
              </a:rPr>
              <a:t>Power Tools for Comprehension: Strategically Supporting Authentic Learning </a:t>
            </a:r>
            <a:r>
              <a:rPr lang="en-US" sz="1200" dirty="0">
                <a:solidFill>
                  <a:schemeClr val="accent2"/>
                </a:solidFill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https://learn.k20center.ou.edu/professional-learning/36</a:t>
            </a:r>
            <a:endParaRPr lang="en-US" sz="1200" dirty="0">
              <a:solidFill>
                <a:schemeClr val="accent2"/>
              </a:solidFill>
              <a:sym typeface="Arial"/>
            </a:endParaRPr>
          </a:p>
          <a:p>
            <a:pPr marL="0" lvl="0" indent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 b="1" dirty="0"/>
              <a:t>For Student Learning</a:t>
            </a:r>
          </a:p>
          <a:p>
            <a:pPr lvl="0"/>
            <a:r>
              <a:rPr lang="en-US" sz="1200" dirty="0"/>
              <a:t>How Do My Choices Affect My Future? </a:t>
            </a:r>
            <a:br>
              <a:rPr lang="en-US" sz="1200" dirty="0"/>
            </a:br>
            <a:r>
              <a:rPr lang="en-US" sz="1200" dirty="0">
                <a:solidFill>
                  <a:schemeClr val="accent2"/>
                </a:solidFill>
                <a:sym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https://learn.k20center.ou.edu/lesson/219</a:t>
            </a:r>
            <a:endParaRPr lang="en-US" sz="1200" dirty="0">
              <a:solidFill>
                <a:schemeClr val="accent2"/>
              </a:solidFill>
              <a:sym typeface="Arial"/>
            </a:endParaRPr>
          </a:p>
          <a:p>
            <a:pPr lvl="0"/>
            <a:r>
              <a:rPr lang="en-US" sz="1200" dirty="0">
                <a:sym typeface="Arial"/>
              </a:rPr>
              <a:t>Career-Focused Lessons (ICAP)</a:t>
            </a:r>
          </a:p>
        </p:txBody>
      </p:sp>
    </p:spTree>
    <p:extLst>
      <p:ext uri="{BB962C8B-B14F-4D97-AF65-F5344CB8AC3E}">
        <p14:creationId xmlns:p14="http://schemas.microsoft.com/office/powerpoint/2010/main" val="1633927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>
            <a:extLst>
              <a:ext uri="{FF2B5EF4-FFF2-40B4-BE49-F238E27FC236}">
                <a16:creationId xmlns:a16="http://schemas.microsoft.com/office/drawing/2014/main" id="{D39454A6-31F6-9DC3-BE75-39D080090E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Aspects of Student Engagement: Behavioral</a:t>
            </a:r>
          </a:p>
        </p:txBody>
      </p:sp>
      <p:sp>
        <p:nvSpPr>
          <p:cNvPr id="22530" name="Text Placeholder 4">
            <a:extLst>
              <a:ext uri="{FF2B5EF4-FFF2-40B4-BE49-F238E27FC236}">
                <a16:creationId xmlns:a16="http://schemas.microsoft.com/office/drawing/2014/main" id="{019E2450-727C-5F8C-E55D-223CCB11F23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altLang="en-US" dirty="0"/>
              <a:t>K20 Center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What does behavioral engagement look like?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7" y="2808288"/>
            <a:ext cx="8032218" cy="1397000"/>
          </a:xfrm>
        </p:spPr>
        <p:txBody>
          <a:bodyPr rtlCol="0">
            <a:normAutofit fontScale="92500"/>
          </a:bodyPr>
          <a:lstStyle/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Summarize the aspects of student behavioral engagement.</a:t>
            </a: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Analyze factors contributing to behavioral engagement.</a:t>
            </a: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Generate strategies for improving student engagement.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59" y="14287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Sometimes, Always, or Never	True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599038" y="1128472"/>
            <a:ext cx="6057900" cy="3909353"/>
          </a:xfrm>
        </p:spPr>
        <p:txBody>
          <a:bodyPr/>
          <a:lstStyle/>
          <a:p>
            <a:r>
              <a:rPr lang="en-US" altLang="en-US" sz="2500" dirty="0"/>
              <a:t>Let’s categorize statements about student engagement as always, sometimes, or never true.</a:t>
            </a:r>
          </a:p>
          <a:p>
            <a:r>
              <a:rPr lang="en-US" altLang="en-US" sz="2500" dirty="0"/>
              <a:t>As each statement is presented, select the answer that you feel is most correct.</a:t>
            </a:r>
          </a:p>
          <a:p>
            <a:pPr lvl="1"/>
            <a:r>
              <a:rPr lang="en-US" sz="2500" dirty="0"/>
              <a:t>(</a:t>
            </a:r>
            <a:r>
              <a:rPr lang="en-US" sz="2500" dirty="0">
                <a:hlinkClick r:id="rId3"/>
              </a:rPr>
              <a:t>https://www.mentimeter.com/app/presentation/blpg1fqi6rpvg85cku3612oxf5azi7j8/edit?source=share-modal</a:t>
            </a:r>
            <a:r>
              <a:rPr lang="en-US" sz="2500" dirty="0"/>
              <a:t>)</a:t>
            </a:r>
          </a:p>
          <a:p>
            <a:endParaRPr lang="en-US" altLang="en-US" dirty="0"/>
          </a:p>
        </p:txBody>
      </p:sp>
      <p:pic>
        <p:nvPicPr>
          <p:cNvPr id="5" name="Google Shape;114;p26">
            <a:extLst>
              <a:ext uri="{FF2B5EF4-FFF2-40B4-BE49-F238E27FC236}">
                <a16:creationId xmlns:a16="http://schemas.microsoft.com/office/drawing/2014/main" id="{FEAFC06C-8534-B67B-300F-620D1217397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6938" y="1268413"/>
            <a:ext cx="2020337" cy="2020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D2199-A444-0718-7391-2E7954A9D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02D6986-3B28-2C60-73BB-756821211D5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314700" y="4397212"/>
            <a:ext cx="2514600" cy="323850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sz="1800" dirty="0">
                <a:hlinkClick r:id="rId4"/>
              </a:rPr>
              <a:t>Behavioral Engagement</a:t>
            </a:r>
            <a:endParaRPr lang="en-US" altLang="en-US" sz="1800" dirty="0"/>
          </a:p>
        </p:txBody>
      </p:sp>
      <p:pic>
        <p:nvPicPr>
          <p:cNvPr id="4" name="Online Media 3" title="Behavioral Engagement">
            <a:hlinkClick r:id="" action="ppaction://media"/>
            <a:extLst>
              <a:ext uri="{FF2B5EF4-FFF2-40B4-BE49-F238E27FC236}">
                <a16:creationId xmlns:a16="http://schemas.microsoft.com/office/drawing/2014/main" id="{CB997B56-D204-DC34-7511-9DAF1E64406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42975" y="248273"/>
            <a:ext cx="7258050" cy="41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68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3E22A-9782-B580-F40C-73BF2B9F0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3703D-96B2-B1B6-AAF2-4D21A666D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Honeycomb Harvest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165B178-FD87-824D-8149-6242B401173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000625" cy="3262312"/>
          </a:xfrm>
        </p:spPr>
        <p:txBody>
          <a:bodyPr/>
          <a:lstStyle/>
          <a:p>
            <a:r>
              <a:rPr lang="en-US" dirty="0"/>
              <a:t>Move the honeycombs so that the sides touch so that you see relationships between the concepts provided.</a:t>
            </a:r>
          </a:p>
          <a:p>
            <a:pPr lvl="1"/>
            <a:r>
              <a:rPr lang="en-US" altLang="en-US" dirty="0"/>
              <a:t>Activity: </a:t>
            </a:r>
            <a:r>
              <a:rPr lang="en-US" altLang="en-US" dirty="0">
                <a:solidFill>
                  <a:schemeClr val="accent2"/>
                </a:solidFill>
                <a:hlinkClick r:id="rId3"/>
              </a:rPr>
              <a:t>k20.ou.edu/</a:t>
            </a:r>
            <a:r>
              <a:rPr lang="en-US" altLang="en-US" dirty="0" err="1">
                <a:solidFill>
                  <a:schemeClr val="accent2"/>
                </a:solidFill>
                <a:hlinkClick r:id="rId3"/>
              </a:rPr>
              <a:t>hhbe</a:t>
            </a:r>
            <a:r>
              <a:rPr lang="en-US" altLang="en-US" dirty="0">
                <a:solidFill>
                  <a:schemeClr val="accent2"/>
                </a:solidFill>
                <a:hlinkClick r:id="rId3"/>
              </a:rPr>
              <a:t> </a:t>
            </a:r>
            <a:endParaRPr lang="en-US" altLang="en-US" dirty="0">
              <a:solidFill>
                <a:schemeClr val="accent2"/>
              </a:solidFill>
            </a:endParaRPr>
          </a:p>
        </p:txBody>
      </p:sp>
      <p:pic>
        <p:nvPicPr>
          <p:cNvPr id="4" name="Google Shape;127;p28">
            <a:extLst>
              <a:ext uri="{FF2B5EF4-FFF2-40B4-BE49-F238E27FC236}">
                <a16:creationId xmlns:a16="http://schemas.microsoft.com/office/drawing/2014/main" id="{964EF681-934B-EC24-6042-D1E22F061AD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27700" y="960406"/>
            <a:ext cx="2707981" cy="27079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1655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BDD17-F988-F902-4593-9C3C76D5B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DA7CA-46A4-A7A8-52F8-3FD43BCB4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Analyzing Scenarios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D208ED1-4787-A52A-48FF-6C06CC6BE2B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As you read, think about the statements in the Honeycomb Harvest for behavioral engagement.</a:t>
            </a:r>
            <a:endParaRPr lang="en-US" altLang="en-US" dirty="0"/>
          </a:p>
          <a:p>
            <a:r>
              <a:rPr lang="en-US" altLang="en-US" dirty="0"/>
              <a:t>Is there one or two that stand out as key indicators of the struggle in this scenario?</a:t>
            </a:r>
          </a:p>
          <a:p>
            <a:r>
              <a:rPr lang="en-US" dirty="0"/>
              <a:t>What is the role of behavioral engagement in your scenario?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64864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id="{62E2766A-1A80-E98E-7D6E-D43DD8E5867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49" y="1521475"/>
            <a:ext cx="3771901" cy="2965738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b="1" dirty="0"/>
              <a:t>Behavioral Engagement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sz="1800" dirty="0"/>
              <a:t>I try hard to do well in school.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sz="1800" dirty="0"/>
              <a:t>In class, I work as hard as I can.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sz="1800" dirty="0"/>
              <a:t>When I’m in class, I just act like I’m working.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sz="1800" dirty="0"/>
              <a:t>When I’m in class, I participate in class activities.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DD9F2-AF20-CAB5-D0BA-59F59FDF1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8026" y="1629425"/>
            <a:ext cx="3997325" cy="2965738"/>
          </a:xfrm>
        </p:spPr>
        <p:txBody>
          <a:bodyPr/>
          <a:lstStyle/>
          <a:p>
            <a:pPr>
              <a:buFont typeface="+mj-lt"/>
              <a:buAutoNum type="arabicPeriod" startAt="5"/>
            </a:pPr>
            <a:endParaRPr lang="en-US" sz="1800" dirty="0"/>
          </a:p>
          <a:p>
            <a:pPr>
              <a:buFont typeface="+mj-lt"/>
              <a:buAutoNum type="arabicPeriod" startAt="5"/>
            </a:pPr>
            <a:r>
              <a:rPr lang="en-US" sz="1800" dirty="0"/>
              <a:t>I take an active role in extracurricular activities in my school.</a:t>
            </a:r>
          </a:p>
          <a:p>
            <a:pPr>
              <a:buFont typeface="+mj-lt"/>
              <a:buAutoNum type="arabicPeriod" startAt="5"/>
            </a:pPr>
            <a:r>
              <a:rPr lang="en-US" sz="1800" dirty="0"/>
              <a:t>When I’m in class, my mind wanders.</a:t>
            </a:r>
          </a:p>
          <a:p>
            <a:pPr>
              <a:buFont typeface="+mj-lt"/>
              <a:buAutoNum type="arabicPeriod" startAt="5"/>
            </a:pPr>
            <a:r>
              <a:rPr lang="en-US" sz="1800" dirty="0"/>
              <a:t>I pay attention in class.</a:t>
            </a:r>
          </a:p>
          <a:p>
            <a:pPr>
              <a:buFont typeface="+mj-lt"/>
              <a:buAutoNum type="arabicPeriod" startAt="5"/>
            </a:pPr>
            <a:r>
              <a:rPr lang="en-US" sz="1800" dirty="0"/>
              <a:t>When I run into a difficult homework problem, I keep working at it until I’ve solved it.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C44073A-842E-8DF8-52C5-C99EC30612F9}"/>
              </a:ext>
            </a:extLst>
          </p:cNvPr>
          <p:cNvSpPr txBox="1">
            <a:spLocks/>
          </p:cNvSpPr>
          <p:nvPr/>
        </p:nvSpPr>
        <p:spPr bwMode="auto">
          <a:xfrm>
            <a:off x="628649" y="576262"/>
            <a:ext cx="823912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/>
              <a:t>KISSCE </a:t>
            </a:r>
            <a:br>
              <a:rPr lang="en-US"/>
            </a:br>
            <a:r>
              <a:rPr lang="en-US" sz="2200">
                <a:solidFill>
                  <a:schemeClr val="accent2"/>
                </a:solidFill>
              </a:rPr>
              <a:t>(K20 Inventory for Student School and Career Engagement)</a:t>
            </a:r>
            <a:endParaRPr lang="en-US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CD69D3D-9E24-4AE7-A6A6-95472C009F98}" vid="{02DC2DEC-ED14-46D2-92D2-CE7973B77C9B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CD69D3D-9E24-4AE7-A6A6-95472C009F98}" vid="{92F950AD-31EE-4ABC-AB96-5F978758D647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597</TotalTime>
  <Words>1778</Words>
  <Application>Microsoft Office PowerPoint</Application>
  <PresentationFormat>On-screen Show (16:9)</PresentationFormat>
  <Paragraphs>119</Paragraphs>
  <Slides>17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Aptos Display</vt:lpstr>
      <vt:lpstr>Arial</vt:lpstr>
      <vt:lpstr>Calibri</vt:lpstr>
      <vt:lpstr>Courier New</vt:lpstr>
      <vt:lpstr>Segoe UI</vt:lpstr>
      <vt:lpstr>System Font Regular</vt:lpstr>
      <vt:lpstr>Wingdings</vt:lpstr>
      <vt:lpstr>Custom Design</vt:lpstr>
      <vt:lpstr>1_Custom Design</vt:lpstr>
      <vt:lpstr>PowerPoint Presentation</vt:lpstr>
      <vt:lpstr>Aspects of Student Engagement: Behavioral</vt:lpstr>
      <vt:lpstr>Essential Question</vt:lpstr>
      <vt:lpstr>Learning Objectives</vt:lpstr>
      <vt:lpstr>Sometimes, Always, or Never True</vt:lpstr>
      <vt:lpstr>PowerPoint Presentation</vt:lpstr>
      <vt:lpstr>Honeycomb Harvest</vt:lpstr>
      <vt:lpstr>Analyzing Scenarios</vt:lpstr>
      <vt:lpstr>PowerPoint Presentation</vt:lpstr>
      <vt:lpstr>PowerPoint Presentation</vt:lpstr>
      <vt:lpstr>PowerPoint Presentation</vt:lpstr>
      <vt:lpstr>PowerPoint Presentation</vt:lpstr>
      <vt:lpstr>Why-Lighting</vt:lpstr>
      <vt:lpstr>Revisit Honeycomb Harvest</vt:lpstr>
      <vt:lpstr>Choice Board</vt:lpstr>
      <vt:lpstr>Share Out</vt:lpstr>
      <vt:lpstr>Further K20 Resources</vt:lpstr>
    </vt:vector>
  </TitlesOfParts>
  <Manager/>
  <Company>University of Oklahoma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Slides</dc:title>
  <dc:subject>Mentoring</dc:subject>
  <dc:creator>Lieu, Mary</dc:creator>
  <cp:keywords/>
  <dc:description/>
  <cp:lastModifiedBy>McLeod Porter, Delma</cp:lastModifiedBy>
  <cp:revision>3</cp:revision>
  <dcterms:created xsi:type="dcterms:W3CDTF">2026-03-13T15:36:08Z</dcterms:created>
  <dcterms:modified xsi:type="dcterms:W3CDTF">2026-08-26T14:45:58Z</dcterms:modified>
  <cp:category/>
</cp:coreProperties>
</file>