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 id="2147483681" r:id="rId2"/>
  </p:sldMasterIdLst>
  <p:notesMasterIdLst>
    <p:notesMasterId r:id="rId20"/>
  </p:notesMasterIdLst>
  <p:sldIdLst>
    <p:sldId id="256" r:id="rId3"/>
    <p:sldId id="257" r:id="rId4"/>
    <p:sldId id="262" r:id="rId5"/>
    <p:sldId id="263" r:id="rId6"/>
    <p:sldId id="260" r:id="rId7"/>
    <p:sldId id="272" r:id="rId8"/>
    <p:sldId id="273" r:id="rId9"/>
    <p:sldId id="274" r:id="rId10"/>
    <p:sldId id="267" r:id="rId11"/>
    <p:sldId id="276" r:id="rId12"/>
    <p:sldId id="280" r:id="rId13"/>
    <p:sldId id="281" r:id="rId14"/>
    <p:sldId id="277" r:id="rId15"/>
    <p:sldId id="282" r:id="rId16"/>
    <p:sldId id="283" r:id="rId17"/>
    <p:sldId id="284" r:id="rId18"/>
    <p:sldId id="278" r:id="rId19"/>
  </p:sldIdLst>
  <p:sldSz cx="9144000" cy="5143500" type="screen16x9"/>
  <p:notesSz cx="6858000" cy="9144000"/>
  <p:defaultTextStyle>
    <a:defPPr>
      <a:defRPr lang="en-US"/>
    </a:defPPr>
    <a:lvl1pPr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1pPr>
    <a:lvl2pPr marL="4572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2pPr>
    <a:lvl3pPr marL="9144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3pPr>
    <a:lvl4pPr marL="13716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4pPr>
    <a:lvl5pPr marL="18288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5pPr>
    <a:lvl6pPr marL="22860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6pPr>
    <a:lvl7pPr marL="27432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7pPr>
    <a:lvl8pPr marL="32004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8pPr>
    <a:lvl9pPr marL="36576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EDF182F-1DE7-4F13-8AA3-002D9E3B458A}">
  <a:tblStyle styleId="{BEDF182F-1DE7-4F13-8AA3-002D9E3B458A}"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93" autoAdjust="0"/>
    <p:restoredTop sz="94286"/>
  </p:normalViewPr>
  <p:slideViewPr>
    <p:cSldViewPr snapToGrid="0">
      <p:cViewPr>
        <p:scale>
          <a:sx n="200" d="100"/>
          <a:sy n="200" d="100"/>
        </p:scale>
        <p:origin x="488" y="96"/>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Google Shape;3;n">
            <a:extLst>
              <a:ext uri="{FF2B5EF4-FFF2-40B4-BE49-F238E27FC236}">
                <a16:creationId xmlns:a16="http://schemas.microsoft.com/office/drawing/2014/main" id="{8624FC82-B5A2-5FA3-CBF3-BCBFA34F9D96}"/>
              </a:ext>
            </a:extLst>
          </p:cNvPr>
          <p:cNvSpPr>
            <a:spLocks noGrp="1" noRot="1" noChangeAspect="1"/>
          </p:cNvSpPr>
          <p:nvPr>
            <p:ph type="sldImg" idx="2"/>
          </p:nvPr>
        </p:nvSpPr>
        <p:spPr bwMode="auto">
          <a:xfrm>
            <a:off x="381000" y="685800"/>
            <a:ext cx="6096000" cy="3429000"/>
          </a:xfrm>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Lst>
            <a:ahLst/>
            <a:cxnLst>
              <a:cxn ang="0">
                <a:pos x="T0" y="T1"/>
              </a:cxn>
              <a:cxn ang="0">
                <a:pos x="T2" y="T3"/>
              </a:cxn>
              <a:cxn ang="0">
                <a:pos x="T4" y="T5"/>
              </a:cxn>
              <a:cxn ang="0">
                <a:pos x="T6" y="T7"/>
              </a:cxn>
              <a:cxn ang="0">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cmpd="sng">
            <a:solidFill>
              <a:srgbClr val="000000"/>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19459" name="Google Shape;4;n">
            <a:extLst>
              <a:ext uri="{FF2B5EF4-FFF2-40B4-BE49-F238E27FC236}">
                <a16:creationId xmlns:a16="http://schemas.microsoft.com/office/drawing/2014/main" id="{8976970C-9707-70A8-F003-735290520F14}"/>
              </a:ext>
            </a:extLst>
          </p:cNvPr>
          <p:cNvSpPr txBox="1">
            <a:spLocks noGrp="1" noChangeArrowheads="1"/>
          </p:cNvSpPr>
          <p:nvPr>
            <p:ph type="body" idx="1"/>
          </p:nvPr>
        </p:nvSpPr>
        <p:spPr bwMode="auto">
          <a:xfrm>
            <a:off x="685800" y="4343400"/>
            <a:ext cx="5486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t" anchorCtr="0" compatLnSpc="1">
            <a:prstTxWarp prst="textNoShape">
              <a:avLst/>
            </a:prstTxWarp>
          </a:bodyPr>
          <a:lstStyle/>
          <a:p>
            <a:pPr lvl="0"/>
            <a:endParaRPr lang="en-US" altLang="en-US">
              <a:sym typeface="Arial" panose="020B0604020202020204" pitchFamily="34" charset="0"/>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L="457200"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1pPr>
    <a:lvl2pPr marL="914400" lvl="1"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2pPr>
    <a:lvl3pPr marL="1371600" lvl="2"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3pPr>
    <a:lvl4pPr marL="1828800" lvl="3"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4pPr>
    <a:lvl5pPr marL="2286000" lvl="4"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k20.ou.edu/secb"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menti.com/b6b2wj2b98" TargetMode="External"/><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hyperlink" Target="https://www.mentimeter.com/s/3e7e21fdabc173b95c8a3a4b310e24e7/8e279c77603f/edit" TargetMode="Externa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youtube.com/watch?v=lsH2_Ufk8JI"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k20.ou.edu/serb"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5" name="Google Shape;38;p:notes">
            <a:extLst>
              <a:ext uri="{FF2B5EF4-FFF2-40B4-BE49-F238E27FC236}">
                <a16:creationId xmlns:a16="http://schemas.microsoft.com/office/drawing/2014/main" id="{9366B4A2-DBA3-CFE8-53CE-BFEE9562E40A}"/>
              </a:ext>
            </a:extLst>
          </p:cNvPr>
          <p:cNvSpPr>
            <a:spLocks noGrp="1" noRot="1" noChangeAspect="1" noTextEdit="1"/>
          </p:cNvSpPr>
          <p:nvPr>
            <p:ph type="sldImg" idx="2"/>
          </p:nvPr>
        </p:nvSpPr>
        <p:spPr>
          <a:noFill/>
          <a:ln>
            <a:headEnd/>
            <a:tailEnd/>
          </a:ln>
        </p:spPr>
      </p:sp>
      <p:sp>
        <p:nvSpPr>
          <p:cNvPr id="21506" name="Google Shape;39;p:notes">
            <a:extLst>
              <a:ext uri="{FF2B5EF4-FFF2-40B4-BE49-F238E27FC236}">
                <a16:creationId xmlns:a16="http://schemas.microsoft.com/office/drawing/2014/main" id="{3F2534ED-FEAD-412D-0543-27B7B303B0D9}"/>
              </a:ext>
            </a:extLst>
          </p:cNvPr>
          <p:cNvSpPr txBox="1">
            <a:spLocks noGrp="1" noChangeArrowheads="1"/>
          </p:cNvSpPr>
          <p:nvPr>
            <p:ph type="body" idx="1"/>
          </p:nvPr>
        </p:nvSpPr>
        <p:spPr/>
        <p:txBody>
          <a:bodyPr/>
          <a:lstStyle/>
          <a:p>
            <a:pPr marL="0" indent="0" eaLnBrk="1" hangingPunct="1">
              <a:buSzPts val="1100"/>
            </a:pPr>
            <a:endParaRPr lang="en-US" altLang="en-US" sz="1100">
              <a:latin typeface="Arial" panose="020B0604020202020204" pitchFamily="34" charset="0"/>
              <a:cs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100"/>
              <a:buFont typeface="Arial"/>
              <a:buNone/>
            </a:pPr>
            <a:r>
              <a:rPr lang="en-US" dirty="0"/>
              <a:t>After they have analyzed the Research Brief, have participants add the words/strategies they highlighted to their Honeycomb Harvest wherever they feel they most strongly connect.</a:t>
            </a:r>
            <a:endParaRPr lang="en-US" b="1" dirty="0"/>
          </a:p>
        </p:txBody>
      </p:sp>
    </p:spTree>
    <p:extLst>
      <p:ext uri="{BB962C8B-B14F-4D97-AF65-F5344CB8AC3E}">
        <p14:creationId xmlns:p14="http://schemas.microsoft.com/office/powerpoint/2010/main" val="25938195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Class Choice Board: </a:t>
            </a:r>
            <a:r>
              <a:rPr lang="en-US" b="0" i="0" dirty="0">
                <a:effectLst/>
                <a:latin typeface="Segoe UI" panose="020B0502040204020203" pitchFamily="34" charset="0"/>
                <a:hlinkClick r:id="rId3" tooltip="http://k20.ou.edu/secb"/>
              </a:rPr>
              <a:t>http://k20.ou.edu/secb</a:t>
            </a:r>
            <a:endParaRPr lang="en-US" b="0" i="0" dirty="0">
              <a:effectLst/>
              <a:latin typeface="Segoe UI" panose="020B0502040204020203" pitchFamily="34" charset="0"/>
            </a:endParaRPr>
          </a:p>
          <a:p>
            <a:endParaRPr lang="en-US" dirty="0"/>
          </a:p>
          <a:p>
            <a:r>
              <a:rPr lang="en-US" dirty="0"/>
              <a:t>Assign groups to present their ideas about how to improve engagement in their scenario. </a:t>
            </a:r>
          </a:p>
          <a:p>
            <a:r>
              <a:rPr lang="en-US" dirty="0"/>
              <a:t>Each group’s slide should include 3 of the 6 options below:</a:t>
            </a:r>
          </a:p>
          <a:p>
            <a:pPr>
              <a:buFont typeface="Arial" panose="020B0604020202020204" pitchFamily="34" charset="0"/>
              <a:buChar char="•"/>
            </a:pPr>
            <a:r>
              <a:rPr lang="en-US" dirty="0"/>
              <a:t>One of the 10 Always, Sometimes, or Never True statements, with an explanation of why it is or is not true in the case of this scenario.</a:t>
            </a:r>
          </a:p>
          <a:p>
            <a:pPr>
              <a:buFont typeface="Arial" panose="020B0604020202020204" pitchFamily="34" charset="0"/>
              <a:buChar char="•"/>
            </a:pPr>
            <a:r>
              <a:rPr lang="en-US" dirty="0"/>
              <a:t>A list of at least three actions that could be taken by the teacher to improve engagement in this scenario.</a:t>
            </a:r>
          </a:p>
          <a:p>
            <a:pPr>
              <a:buFont typeface="Arial" panose="020B0604020202020204" pitchFamily="34" charset="0"/>
              <a:buChar char="•"/>
            </a:pPr>
            <a:r>
              <a:rPr lang="en-US" dirty="0"/>
              <a:t>Two found images that represent the specific scenario </a:t>
            </a:r>
            <a:r>
              <a:rPr lang="en-US" b="1" dirty="0"/>
              <a:t>before</a:t>
            </a:r>
            <a:r>
              <a:rPr lang="en-US" dirty="0"/>
              <a:t> engagement strategies have been implemented and </a:t>
            </a:r>
            <a:r>
              <a:rPr lang="en-US" b="1" dirty="0"/>
              <a:t>after</a:t>
            </a:r>
            <a:r>
              <a:rPr lang="en-US" dirty="0"/>
              <a:t>.</a:t>
            </a:r>
          </a:p>
          <a:p>
            <a:pPr>
              <a:buFont typeface="Arial" panose="020B0604020202020204" pitchFamily="34" charset="0"/>
              <a:buChar char="•"/>
            </a:pPr>
            <a:r>
              <a:rPr lang="en-US" dirty="0"/>
              <a:t>A crafted catchphrase or very short poem that summarizes the core significance or meaning of </a:t>
            </a:r>
            <a:r>
              <a:rPr lang="en-US" b="1" dirty="0"/>
              <a:t>behavioral </a:t>
            </a:r>
            <a:r>
              <a:rPr lang="en-US" dirty="0"/>
              <a:t>engagement.</a:t>
            </a:r>
          </a:p>
          <a:p>
            <a:pPr>
              <a:buFont typeface="Arial" panose="020B0604020202020204" pitchFamily="34" charset="0"/>
              <a:buChar char="•"/>
            </a:pPr>
            <a:r>
              <a:rPr lang="en-US" dirty="0"/>
              <a:t>A symbolic drawing with a color scheme that represents the core message of learners’ analysis of the scenario.</a:t>
            </a:r>
          </a:p>
          <a:p>
            <a:pPr>
              <a:buFont typeface="Arial" panose="020B0604020202020204" pitchFamily="34" charset="0"/>
              <a:buChar char="•"/>
            </a:pPr>
            <a:r>
              <a:rPr lang="en-US" b="1" dirty="0"/>
              <a:t>A K20 resource that could be used to improve engagement in this scenario.</a:t>
            </a:r>
            <a:endParaRPr lang="en-US" dirty="0"/>
          </a:p>
          <a:p>
            <a:endParaRPr lang="en-US" dirty="0"/>
          </a:p>
        </p:txBody>
      </p:sp>
    </p:spTree>
    <p:extLst>
      <p:ext uri="{BB962C8B-B14F-4D97-AF65-F5344CB8AC3E}">
        <p14:creationId xmlns:p14="http://schemas.microsoft.com/office/powerpoint/2010/main" val="22785278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98450" algn="l" defTabSz="914400" rtl="0" eaLnBrk="0" fontAlgn="base" latinLnBrk="0" hangingPunct="0">
              <a:lnSpc>
                <a:spcPct val="100000"/>
              </a:lnSpc>
              <a:spcBef>
                <a:spcPct val="0"/>
              </a:spcBef>
              <a:spcAft>
                <a:spcPct val="0"/>
              </a:spcAft>
              <a:buClr>
                <a:srgbClr val="000000"/>
              </a:buClr>
              <a:buSzTx/>
              <a:buFont typeface="Arial" panose="020B0604020202020204" pitchFamily="34" charset="0"/>
              <a:buNone/>
              <a:tabLst/>
              <a:defRPr/>
            </a:pPr>
            <a:r>
              <a:rPr lang="en-US" dirty="0"/>
              <a:t>Consider following this session with professional learning activities included here.</a:t>
            </a:r>
          </a:p>
          <a:p>
            <a:endParaRPr lang="en-US" dirty="0"/>
          </a:p>
        </p:txBody>
      </p:sp>
    </p:spTree>
    <p:extLst>
      <p:ext uri="{BB962C8B-B14F-4D97-AF65-F5344CB8AC3E}">
        <p14:creationId xmlns:p14="http://schemas.microsoft.com/office/powerpoint/2010/main" val="30999911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There are many ideas about student engagement that we carry with us as educators some of which are mostly true, partially true, and unfortunately some that are just not true at all. We will begin this session by sorting through some of these ideas using a </a:t>
            </a:r>
            <a:r>
              <a:rPr lang="en-US" dirty="0" err="1"/>
              <a:t>Mentimeter</a:t>
            </a:r>
            <a:r>
              <a:rPr lang="en-US" dirty="0"/>
              <a:t> quiz. </a:t>
            </a:r>
          </a:p>
          <a:p>
            <a:pPr marL="0" lvl="0" indent="0" algn="l" rtl="0">
              <a:spcBef>
                <a:spcPts val="0"/>
              </a:spcBef>
              <a:spcAft>
                <a:spcPts val="0"/>
              </a:spcAft>
              <a:buClr>
                <a:schemeClr val="dk1"/>
              </a:buClr>
              <a:buSzPts val="1100"/>
              <a:buFont typeface="Arial"/>
              <a:buNone/>
            </a:pPr>
            <a:endParaRPr lang="en-US" dirty="0"/>
          </a:p>
          <a:p>
            <a:pPr marL="0" lvl="0" indent="0" algn="l" rtl="0">
              <a:spcBef>
                <a:spcPts val="0"/>
              </a:spcBef>
              <a:spcAft>
                <a:spcPts val="0"/>
              </a:spcAft>
              <a:buClr>
                <a:schemeClr val="dk1"/>
              </a:buClr>
              <a:buSzPts val="1100"/>
              <a:buFont typeface="Arial"/>
              <a:buNone/>
            </a:pPr>
            <a:r>
              <a:rPr lang="en-US" u="sng" dirty="0">
                <a:solidFill>
                  <a:srgbClr val="1155CC"/>
                </a:solidFill>
                <a:hlinkClick r:id="rId3">
                  <a:extLst>
                    <a:ext uri="{A12FA001-AC4F-418D-AE19-62706E023703}">
                      <ahyp:hlinkClr xmlns:ahyp="http://schemas.microsoft.com/office/drawing/2018/hyperlinkcolor" val="tx"/>
                    </a:ext>
                  </a:extLst>
                </a:hlinkClick>
              </a:rPr>
              <a:t>https://www.menti.com/b6b2wj2b98</a:t>
            </a:r>
            <a:endParaRPr lang="en-US" dirty="0"/>
          </a:p>
          <a:p>
            <a:pPr marL="0" lvl="0" indent="0" algn="l" rtl="0">
              <a:spcBef>
                <a:spcPts val="0"/>
              </a:spcBef>
              <a:spcAft>
                <a:spcPts val="0"/>
              </a:spcAft>
              <a:buClr>
                <a:schemeClr val="dk1"/>
              </a:buClr>
              <a:buSzPts val="1100"/>
              <a:buFont typeface="Arial"/>
              <a:buNone/>
            </a:pPr>
            <a:endParaRPr lang="en-US" dirty="0"/>
          </a:p>
          <a:p>
            <a:pPr marL="0" lvl="0" indent="0" algn="l" rtl="0">
              <a:spcBef>
                <a:spcPts val="0"/>
              </a:spcBef>
              <a:spcAft>
                <a:spcPts val="0"/>
              </a:spcAft>
              <a:buClr>
                <a:schemeClr val="dk1"/>
              </a:buClr>
              <a:buSzPts val="1100"/>
              <a:buFont typeface="Arial"/>
              <a:buNone/>
            </a:pPr>
            <a:r>
              <a:rPr lang="en-US" dirty="0">
                <a:highlight>
                  <a:srgbClr val="FFFF00"/>
                </a:highlight>
              </a:rPr>
              <a:t>You will want to copy this presentation to your own account and update the link for your participants. To do this, while logged in to your </a:t>
            </a:r>
            <a:r>
              <a:rPr lang="en-US" dirty="0" err="1">
                <a:highlight>
                  <a:srgbClr val="FFFF00"/>
                </a:highlight>
              </a:rPr>
              <a:t>Mentimeter</a:t>
            </a:r>
            <a:r>
              <a:rPr lang="en-US" dirty="0">
                <a:highlight>
                  <a:srgbClr val="FFFF00"/>
                </a:highlight>
              </a:rPr>
              <a:t> account, go to this link: </a:t>
            </a:r>
            <a:r>
              <a:rPr lang="en-US" u="sng" dirty="0">
                <a:solidFill>
                  <a:srgbClr val="BED7D3"/>
                </a:solidFill>
                <a:highlight>
                  <a:srgbClr val="FFFF00"/>
                </a:highlight>
                <a:hlinkClick r:id="rId4">
                  <a:extLst>
                    <a:ext uri="{A12FA001-AC4F-418D-AE19-62706E023703}">
                      <ahyp:hlinkClr xmlns:ahyp="http://schemas.microsoft.com/office/drawing/2018/hyperlinkcolor" val="tx"/>
                    </a:ext>
                  </a:extLst>
                </a:hlinkClick>
              </a:rPr>
              <a:t>https://www.mentimeter.com/s/3e7e21fdabc173b95c8a3a4b310e24e7/8e279c77603f/edit</a:t>
            </a:r>
            <a:r>
              <a:rPr lang="en-US" dirty="0">
                <a:highlight>
                  <a:srgbClr val="FFFF00"/>
                </a:highlight>
              </a:rPr>
              <a:t> and select “Copy to Your Account” in the bottom-right corner.</a:t>
            </a:r>
            <a:r>
              <a:rPr lang="en-US" dirty="0"/>
              <a:t> </a:t>
            </a:r>
          </a:p>
          <a:p>
            <a:pPr marL="0" lvl="0" indent="0" algn="l" rtl="0">
              <a:spcBef>
                <a:spcPts val="0"/>
              </a:spcBef>
              <a:spcAft>
                <a:spcPts val="0"/>
              </a:spcAft>
              <a:buClr>
                <a:schemeClr val="dk1"/>
              </a:buClr>
              <a:buSzPts val="1100"/>
              <a:buFont typeface="Arial"/>
              <a:buNone/>
            </a:pPr>
            <a:endParaRPr lang="en-US" dirty="0"/>
          </a:p>
          <a:p>
            <a:pPr marL="0" lvl="0" indent="0" algn="l" rtl="0">
              <a:spcBef>
                <a:spcPts val="0"/>
              </a:spcBef>
              <a:spcAft>
                <a:spcPts val="0"/>
              </a:spcAft>
              <a:buClr>
                <a:schemeClr val="dk1"/>
              </a:buClr>
              <a:buSzPts val="1100"/>
              <a:buFont typeface="Arial"/>
              <a:buNone/>
            </a:pPr>
            <a:endParaRPr lang="en-US" dirty="0"/>
          </a:p>
          <a:p>
            <a:pPr marL="0" lvl="0" indent="0" algn="l" rtl="0">
              <a:spcBef>
                <a:spcPts val="0"/>
              </a:spcBef>
              <a:spcAft>
                <a:spcPts val="0"/>
              </a:spcAft>
              <a:buClr>
                <a:schemeClr val="dk1"/>
              </a:buClr>
              <a:buSzPts val="1100"/>
              <a:buFont typeface="Arial"/>
              <a:buNone/>
            </a:pPr>
            <a:r>
              <a:rPr lang="en-US" dirty="0"/>
              <a:t>First make sure all of your participants can access the Menti by sharing a link on a slide and/or in the chat feature if you are presenting through a virtual platform.</a:t>
            </a:r>
          </a:p>
          <a:p>
            <a:pPr marL="0" lvl="0" indent="0" algn="l" rtl="0">
              <a:spcBef>
                <a:spcPts val="0"/>
              </a:spcBef>
              <a:spcAft>
                <a:spcPts val="0"/>
              </a:spcAft>
              <a:buClr>
                <a:schemeClr val="dk1"/>
              </a:buClr>
              <a:buSzPts val="1100"/>
              <a:buFont typeface="Arial"/>
              <a:buNone/>
            </a:pPr>
            <a:endParaRPr lang="en-US" dirty="0"/>
          </a:p>
          <a:p>
            <a:pPr marL="0" lvl="0" indent="0" algn="l" rtl="0">
              <a:spcBef>
                <a:spcPts val="0"/>
              </a:spcBef>
              <a:spcAft>
                <a:spcPts val="0"/>
              </a:spcAft>
              <a:buClr>
                <a:schemeClr val="dk1"/>
              </a:buClr>
              <a:buSzPts val="1100"/>
              <a:buFont typeface="Arial"/>
              <a:buNone/>
            </a:pPr>
            <a:r>
              <a:rPr lang="en-US" dirty="0"/>
              <a:t>The Menti includes statements of common assumptions, misconceptions, and folk wisdoms about student engagement. As each statement appears allow participants to select if each statement is Always, Sometimes, or Never true. After collecting responses for each statement, note the difference between the most popular/selected response and the correct response. Let participants know we will be looking at what research says works later in the session.</a:t>
            </a:r>
          </a:p>
          <a:p>
            <a:pPr marL="0" lvl="0" indent="0" algn="l" rtl="0">
              <a:spcBef>
                <a:spcPts val="0"/>
              </a:spcBef>
              <a:spcAft>
                <a:spcPts val="0"/>
              </a:spcAft>
              <a:buClr>
                <a:schemeClr val="dk1"/>
              </a:buClr>
              <a:buSzPts val="1100"/>
              <a:buFont typeface="Arial"/>
              <a:buNone/>
            </a:pPr>
            <a:endParaRPr lang="en-US" dirty="0"/>
          </a:p>
          <a:p>
            <a:pPr marL="0" lvl="0" indent="0" algn="l" rtl="0">
              <a:spcBef>
                <a:spcPts val="0"/>
              </a:spcBef>
              <a:spcAft>
                <a:spcPts val="0"/>
              </a:spcAft>
              <a:buClr>
                <a:schemeClr val="dk1"/>
              </a:buClr>
              <a:buSzPts val="1100"/>
              <a:buFont typeface="Arial"/>
              <a:buNone/>
            </a:pPr>
            <a:r>
              <a:rPr lang="en-US" dirty="0"/>
              <a:t>(Write approximately 10 statements. Does </a:t>
            </a:r>
            <a:r>
              <a:rPr lang="en-US" dirty="0" err="1"/>
              <a:t>kahoot</a:t>
            </a:r>
            <a:r>
              <a:rPr lang="en-US" dirty="0"/>
              <a:t> allow wait time between questions? Preferably choose a platform that allows processing time between each statement.)</a:t>
            </a:r>
          </a:p>
          <a:p>
            <a:pPr marL="0" lvl="0" indent="0" algn="l" rtl="0">
              <a:spcBef>
                <a:spcPts val="0"/>
              </a:spcBef>
              <a:spcAft>
                <a:spcPts val="0"/>
              </a:spcAft>
              <a:buNone/>
            </a:pPr>
            <a:endParaRPr lang="en-US" dirty="0"/>
          </a:p>
        </p:txBody>
      </p:sp>
    </p:spTree>
    <p:extLst>
      <p:ext uri="{BB962C8B-B14F-4D97-AF65-F5344CB8AC3E}">
        <p14:creationId xmlns:p14="http://schemas.microsoft.com/office/powerpoint/2010/main" val="18115342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98450" algn="l" defTabSz="914400" rtl="0" eaLnBrk="0" fontAlgn="base" latinLnBrk="0" hangingPunct="0">
              <a:lnSpc>
                <a:spcPct val="100000"/>
              </a:lnSpc>
              <a:spcBef>
                <a:spcPct val="0"/>
              </a:spcBef>
              <a:spcAft>
                <a:spcPct val="0"/>
              </a:spcAft>
              <a:buClr>
                <a:srgbClr val="000000"/>
              </a:buClr>
              <a:buSzTx/>
              <a:buFont typeface="Arial" panose="020B0604020202020204" pitchFamily="34" charset="0"/>
              <a:buNone/>
              <a:tabLst/>
              <a:defRPr/>
            </a:pPr>
            <a:r>
              <a:rPr lang="en-US" dirty="0"/>
              <a:t>This lesson focuses on behavioral engagement. This brief video will aid us in formalizing the definition of behavioral engagement.  Show the KISSCE video about the respective type of engagement in order to formalize a definition. </a:t>
            </a:r>
            <a:r>
              <a:rPr lang="en-US" sz="1400" u="sng" dirty="0">
                <a:solidFill>
                  <a:srgbClr val="000000"/>
                </a:solidFill>
                <a:effectLst/>
                <a:latin typeface="Arial"/>
                <a:ea typeface="Arial"/>
                <a:cs typeface="Arial"/>
                <a:sym typeface="Arial" panose="020B0604020202020204" pitchFamily="34" charset="0"/>
                <a:hlinkClick r:id="rId3"/>
              </a:rPr>
              <a:t>https://www.youtube.com/watch?v=lsH2_Ufk8JI</a:t>
            </a:r>
            <a:r>
              <a:rPr lang="en-US" sz="1400" dirty="0">
                <a:solidFill>
                  <a:srgbClr val="000000"/>
                </a:solidFill>
                <a:effectLst/>
                <a:latin typeface="Arial"/>
                <a:ea typeface="Arial"/>
                <a:cs typeface="Arial"/>
                <a:sym typeface="Arial" panose="020B0604020202020204" pitchFamily="34" charset="0"/>
              </a:rPr>
              <a:t> </a:t>
            </a:r>
            <a:endParaRPr lang="en-US" dirty="0"/>
          </a:p>
          <a:p>
            <a:endParaRPr lang="en-US" dirty="0"/>
          </a:p>
        </p:txBody>
      </p:sp>
    </p:spTree>
    <p:extLst>
      <p:ext uri="{BB962C8B-B14F-4D97-AF65-F5344CB8AC3E}">
        <p14:creationId xmlns:p14="http://schemas.microsoft.com/office/powerpoint/2010/main" val="40958855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First make sure all of your participants can access the document (the link on the slide will force a copy). </a:t>
            </a:r>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100"/>
              <a:buFont typeface="Arial"/>
              <a:buNone/>
            </a:pPr>
            <a:r>
              <a:rPr lang="en-US" dirty="0"/>
              <a:t>The first step is to examine statements that indicate student engagement and consider their relationships to one another. In the document link provided you can move the hexagons anywhere on the page that you like. We call this activity a Honeycomb Harvest, a mind mapping activity. Place statements that you would consider related to one another so that they are touching. After sorting, learners will break into pairs and discuss differences and similarities in how the statements have been arranged. Share your reasoning with your partner explaining why you arranged them as you did. </a:t>
            </a:r>
          </a:p>
          <a:p>
            <a:pPr marL="914400" lvl="0" indent="0" algn="l" rtl="0">
              <a:spcBef>
                <a:spcPts val="0"/>
              </a:spcBef>
              <a:spcAft>
                <a:spcPts val="0"/>
              </a:spcAft>
              <a:buClr>
                <a:schemeClr val="dk1"/>
              </a:buClr>
              <a:buSzPts val="1100"/>
              <a:buFont typeface="Arial"/>
              <a:buNone/>
            </a:pPr>
            <a:endParaRPr lang="en-US" dirty="0"/>
          </a:p>
          <a:p>
            <a:pPr marL="0" lvl="0" indent="0" algn="l" rtl="0">
              <a:spcBef>
                <a:spcPts val="0"/>
              </a:spcBef>
              <a:spcAft>
                <a:spcPts val="0"/>
              </a:spcAft>
              <a:buClr>
                <a:schemeClr val="dk1"/>
              </a:buClr>
              <a:buSzPts val="1100"/>
              <a:buFont typeface="Arial"/>
              <a:buNone/>
            </a:pPr>
            <a:r>
              <a:rPr lang="en-US" dirty="0"/>
              <a:t>Each group (or a couple of volunteers if it’s a very large session) shares with the whole group something they sorted differently and a summary of their discussion on it.</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After groups share out, the Facilitator will explain that these statements came from a research grounded instrument for measuring student engagement,</a:t>
            </a:r>
            <a:r>
              <a:rPr lang="en-US" sz="1600" dirty="0"/>
              <a:t> </a:t>
            </a:r>
            <a:r>
              <a:rPr lang="en-US" sz="1600" dirty="0">
                <a:solidFill>
                  <a:srgbClr val="991B1E"/>
                </a:solidFill>
                <a:latin typeface="Calibri"/>
                <a:ea typeface="Calibri"/>
                <a:cs typeface="Calibri"/>
                <a:sym typeface="Calibri"/>
              </a:rPr>
              <a:t>KISSCE (K20 Inventory for Student School and Career Engagement).</a:t>
            </a:r>
          </a:p>
          <a:p>
            <a:pPr marL="0" lvl="0" indent="0" algn="l" rtl="0">
              <a:spcBef>
                <a:spcPts val="0"/>
              </a:spcBef>
              <a:spcAft>
                <a:spcPts val="0"/>
              </a:spcAft>
              <a:buClr>
                <a:schemeClr val="dk1"/>
              </a:buClr>
              <a:buSzPts val="1100"/>
              <a:buFont typeface="Arial"/>
              <a:buNone/>
            </a:pPr>
            <a:endParaRPr lang="en-US" dirty="0"/>
          </a:p>
        </p:txBody>
      </p:sp>
    </p:spTree>
    <p:extLst>
      <p:ext uri="{BB962C8B-B14F-4D97-AF65-F5344CB8AC3E}">
        <p14:creationId xmlns:p14="http://schemas.microsoft.com/office/powerpoint/2010/main" val="28471145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Assign individuals to small groups. Give each group one of the scenarios in the Behavioral Engagement Scenarios document to read and review </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There are three individual scenarios described in the handout. Engagement Scenarios link: </a:t>
            </a:r>
            <a:r>
              <a:rPr lang="en-US" b="0" i="0" dirty="0">
                <a:effectLst/>
                <a:latin typeface="Segoe UI" panose="020B0502040204020203" pitchFamily="34" charset="0"/>
              </a:rPr>
              <a:t>k20.ou.edu/</a:t>
            </a:r>
            <a:r>
              <a:rPr lang="en-US" b="0" i="0" dirty="0" err="1">
                <a:effectLst/>
                <a:latin typeface="Segoe UI" panose="020B0502040204020203" pitchFamily="34" charset="0"/>
              </a:rPr>
              <a:t>bes</a:t>
            </a:r>
            <a:endParaRPr lang="en-US" b="0" i="0" dirty="0">
              <a:effectLst/>
              <a:latin typeface="Segoe UI" panose="020B0502040204020203" pitchFamily="34" charset="0"/>
            </a:endParaRPr>
          </a:p>
        </p:txBody>
      </p:sp>
    </p:spTree>
    <p:extLst>
      <p:ext uri="{BB962C8B-B14F-4D97-AF65-F5344CB8AC3E}">
        <p14:creationId xmlns:p14="http://schemas.microsoft.com/office/powerpoint/2010/main" val="24138408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695530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718289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303728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en-US" dirty="0"/>
              <a:t>Hand out the Research Brief that examines what impacts student engagement. Ask each participant to highlight key words and strategies for increasing student engagement. Research Brief link: </a:t>
            </a:r>
            <a:r>
              <a:rPr lang="en-US" b="0" i="0" dirty="0">
                <a:effectLst/>
                <a:latin typeface="Segoe UI" panose="020B0502040204020203" pitchFamily="34" charset="0"/>
                <a:hlinkClick r:id="rId3" tooltip="http://k20.ou.edu/serb"/>
              </a:rPr>
              <a:t>http://k20.ou.edu/serb</a:t>
            </a:r>
            <a:endParaRPr lang="en-US" b="0" i="0" dirty="0">
              <a:effectLst/>
              <a:latin typeface="Segoe UI" panose="020B0502040204020203" pitchFamily="34" charset="0"/>
            </a:endParaRPr>
          </a:p>
        </p:txBody>
      </p:sp>
    </p:spTree>
    <p:extLst>
      <p:ext uri="{BB962C8B-B14F-4D97-AF65-F5344CB8AC3E}">
        <p14:creationId xmlns:p14="http://schemas.microsoft.com/office/powerpoint/2010/main" val="5160001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710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deo">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4B20552E-7342-E84A-F371-1971A3F6C44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7" name="Google Shape;32;p8"/>
          <p:cNvSpPr txBox="1">
            <a:spLocks noGrp="1"/>
          </p:cNvSpPr>
          <p:nvPr>
            <p:ph type="title"/>
          </p:nvPr>
        </p:nvSpPr>
        <p:spPr>
          <a:xfrm>
            <a:off x="754050" y="4329575"/>
            <a:ext cx="7635900" cy="572700"/>
          </a:xfrm>
          <a:prstGeom prst="rect">
            <a:avLst/>
          </a:prstGeom>
          <a:noFill/>
          <a:ln>
            <a:noFill/>
          </a:ln>
        </p:spPr>
        <p:txBody>
          <a:bodyPr spcFirstLastPara="1" lIns="91425" tIns="91425" rIns="91425" bIns="91425" anchor="t">
            <a:normAutofit/>
          </a:bodyPr>
          <a:lstStyle>
            <a:lvl1pPr lvl="0" algn="ctr">
              <a:lnSpc>
                <a:spcPct val="150000"/>
              </a:lnSpc>
              <a:spcBef>
                <a:spcPts val="0"/>
              </a:spcBef>
              <a:spcAft>
                <a:spcPts val="0"/>
              </a:spcAft>
              <a:buClr>
                <a:srgbClr val="275781"/>
              </a:buClr>
              <a:buSzPts val="1800"/>
              <a:buFont typeface="Calibri"/>
              <a:buNone/>
              <a:defRPr sz="1800">
                <a:solidFill>
                  <a:srgbClr val="275781"/>
                </a:solidFill>
                <a:latin typeface="Calibri"/>
                <a:ea typeface="Calibri"/>
                <a:cs typeface="Calibri"/>
                <a:sym typeface="Calibri"/>
              </a:defRPr>
            </a:lvl1pPr>
            <a:lvl2pPr lvl="1">
              <a:spcBef>
                <a:spcPts val="0"/>
              </a:spcBef>
              <a:spcAft>
                <a:spcPts val="0"/>
              </a:spcAft>
              <a:buSzPts val="2800"/>
              <a:buFont typeface="Calibri"/>
              <a:buNone/>
              <a:defRPr>
                <a:latin typeface="Calibri"/>
                <a:ea typeface="Calibri"/>
                <a:cs typeface="Calibri"/>
                <a:sym typeface="Calibri"/>
              </a:defRPr>
            </a:lvl2pPr>
            <a:lvl3pPr lvl="2">
              <a:spcBef>
                <a:spcPts val="0"/>
              </a:spcBef>
              <a:spcAft>
                <a:spcPts val="0"/>
              </a:spcAft>
              <a:buSzPts val="2800"/>
              <a:buFont typeface="Calibri"/>
              <a:buNone/>
              <a:defRPr>
                <a:latin typeface="Calibri"/>
                <a:ea typeface="Calibri"/>
                <a:cs typeface="Calibri"/>
                <a:sym typeface="Calibri"/>
              </a:defRPr>
            </a:lvl3pPr>
            <a:lvl4pPr lvl="3">
              <a:spcBef>
                <a:spcPts val="0"/>
              </a:spcBef>
              <a:spcAft>
                <a:spcPts val="0"/>
              </a:spcAft>
              <a:buSzPts val="2800"/>
              <a:buFont typeface="Calibri"/>
              <a:buNone/>
              <a:defRPr>
                <a:latin typeface="Calibri"/>
                <a:ea typeface="Calibri"/>
                <a:cs typeface="Calibri"/>
                <a:sym typeface="Calibri"/>
              </a:defRPr>
            </a:lvl4pPr>
            <a:lvl5pPr lvl="4">
              <a:spcBef>
                <a:spcPts val="0"/>
              </a:spcBef>
              <a:spcAft>
                <a:spcPts val="0"/>
              </a:spcAft>
              <a:buSzPts val="2800"/>
              <a:buFont typeface="Calibri"/>
              <a:buNone/>
              <a:defRPr>
                <a:latin typeface="Calibri"/>
                <a:ea typeface="Calibri"/>
                <a:cs typeface="Calibri"/>
                <a:sym typeface="Calibri"/>
              </a:defRPr>
            </a:lvl5pPr>
            <a:lvl6pPr lvl="5">
              <a:spcBef>
                <a:spcPts val="0"/>
              </a:spcBef>
              <a:spcAft>
                <a:spcPts val="0"/>
              </a:spcAft>
              <a:buSzPts val="2800"/>
              <a:buFont typeface="Calibri"/>
              <a:buNone/>
              <a:defRPr>
                <a:latin typeface="Calibri"/>
                <a:ea typeface="Calibri"/>
                <a:cs typeface="Calibri"/>
                <a:sym typeface="Calibri"/>
              </a:defRPr>
            </a:lvl6pPr>
            <a:lvl7pPr lvl="6">
              <a:spcBef>
                <a:spcPts val="0"/>
              </a:spcBef>
              <a:spcAft>
                <a:spcPts val="0"/>
              </a:spcAft>
              <a:buSzPts val="2800"/>
              <a:buFont typeface="Calibri"/>
              <a:buNone/>
              <a:defRPr>
                <a:latin typeface="Calibri"/>
                <a:ea typeface="Calibri"/>
                <a:cs typeface="Calibri"/>
                <a:sym typeface="Calibri"/>
              </a:defRPr>
            </a:lvl7pPr>
            <a:lvl8pPr lvl="7">
              <a:spcBef>
                <a:spcPts val="0"/>
              </a:spcBef>
              <a:spcAft>
                <a:spcPts val="0"/>
              </a:spcAft>
              <a:buSzPts val="2800"/>
              <a:buFont typeface="Calibri"/>
              <a:buNone/>
              <a:defRPr>
                <a:latin typeface="Calibri"/>
                <a:ea typeface="Calibri"/>
                <a:cs typeface="Calibri"/>
                <a:sym typeface="Calibri"/>
              </a:defRPr>
            </a:lvl8pPr>
            <a:lvl9pPr lvl="8">
              <a:spcBef>
                <a:spcPts val="0"/>
              </a:spcBef>
              <a:spcAft>
                <a:spcPts val="0"/>
              </a:spcAft>
              <a:buSzPts val="2800"/>
              <a:buFont typeface="Calibri"/>
              <a:buNone/>
              <a:defRPr>
                <a:latin typeface="Calibri"/>
                <a:ea typeface="Calibri"/>
                <a:cs typeface="Calibri"/>
                <a:sym typeface="Calibri"/>
              </a:defRPr>
            </a:lvl9pPr>
          </a:lstStyle>
          <a:p>
            <a:r>
              <a:rPr lang="en-US"/>
              <a:t>Click to edit Master title style</a:t>
            </a:r>
            <a:endParaRPr dirty="0"/>
          </a:p>
        </p:txBody>
      </p:sp>
    </p:spTree>
    <p:extLst>
      <p:ext uri="{BB962C8B-B14F-4D97-AF65-F5344CB8AC3E}">
        <p14:creationId xmlns:p14="http://schemas.microsoft.com/office/powerpoint/2010/main" val="2969048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Google Shape;29;p7" title="k20center-logo-variations_K20 - Bug Color.png">
            <a:extLst>
              <a:ext uri="{FF2B5EF4-FFF2-40B4-BE49-F238E27FC236}">
                <a16:creationId xmlns:a16="http://schemas.microsoft.com/office/drawing/2014/main" id="{AD6EEF45-89C6-035A-7767-7ED289963CD9}"/>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30238" y="274638"/>
            <a:ext cx="7886700" cy="993775"/>
          </a:xfrm>
        </p:spPr>
        <p:txBody>
          <a:bodyPr anchor="b"/>
          <a:lstStyle>
            <a:lvl1pPr>
              <a:defRPr>
                <a:solidFill>
                  <a:schemeClr val="accent3"/>
                </a:solidFill>
              </a:defRPr>
            </a:lvl1pPr>
          </a:lstStyle>
          <a:p>
            <a:r>
              <a:rPr lang="en-US"/>
              <a:t>Click to edit Master title style</a:t>
            </a:r>
            <a:endParaRPr lang="en-US" dirty="0"/>
          </a:p>
        </p:txBody>
      </p:sp>
      <p:sp>
        <p:nvSpPr>
          <p:cNvPr id="3" name="Text Placeholder 2"/>
          <p:cNvSpPr>
            <a:spLocks noGrp="1"/>
          </p:cNvSpPr>
          <p:nvPr>
            <p:ph type="body" idx="1"/>
          </p:nvPr>
        </p:nvSpPr>
        <p:spPr>
          <a:xfrm>
            <a:off x="630238" y="1260475"/>
            <a:ext cx="3868737" cy="619125"/>
          </a:xfrm>
          <a:prstGeom prst="rect">
            <a:avLst/>
          </a:prstGeom>
        </p:spPr>
        <p:txBody>
          <a:bodyPr anchor="b">
            <a:normAutofit/>
          </a:bodyPr>
          <a:lstStyle>
            <a:lvl1pPr marL="0" indent="0">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1879600"/>
            <a:ext cx="3868737" cy="27622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475"/>
            <a:ext cx="3887788" cy="619125"/>
          </a:xfrm>
          <a:prstGeom prst="rect">
            <a:avLst/>
          </a:prstGeom>
        </p:spPr>
        <p:txBody>
          <a:bodyPr anchor="b"/>
          <a:lstStyle>
            <a:lvl1pPr marL="0" indent="0">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1879600"/>
            <a:ext cx="3887788" cy="27622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73937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Google Shape;29;p7" title="k20center-logo-variations_K20 - Bug Color.png">
            <a:extLst>
              <a:ext uri="{FF2B5EF4-FFF2-40B4-BE49-F238E27FC236}">
                <a16:creationId xmlns:a16="http://schemas.microsoft.com/office/drawing/2014/main" id="{C972B790-E0EA-1D94-2E39-E91EBF32EFA9}"/>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Tree>
    <p:extLst>
      <p:ext uri="{BB962C8B-B14F-4D97-AF65-F5344CB8AC3E}">
        <p14:creationId xmlns:p14="http://schemas.microsoft.com/office/powerpoint/2010/main" val="15328245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Quot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Google Shape;13;p3" title="k20center-logo-variations_K20 Bug - White.png">
            <a:extLst>
              <a:ext uri="{FF2B5EF4-FFF2-40B4-BE49-F238E27FC236}">
                <a16:creationId xmlns:a16="http://schemas.microsoft.com/office/drawing/2014/main" id="{A98AC9D7-ABC9-ABD1-C36A-7174189F79D4}"/>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23888" y="559689"/>
            <a:ext cx="7886700" cy="2139950"/>
          </a:xfrm>
        </p:spPr>
        <p:txBody>
          <a:bodyPr anchor="b">
            <a:normAutofit/>
          </a:bodyPr>
          <a:lstStyle>
            <a:lvl1pPr>
              <a:defRPr sz="360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2718689"/>
            <a:ext cx="7886700" cy="1125538"/>
          </a:xfrm>
          <a:prstGeom prst="rect">
            <a:avLst/>
          </a:prstGeom>
        </p:spPr>
        <p:txBody>
          <a:bodyPr>
            <a:normAutofit/>
          </a:bodyPr>
          <a:lstStyle>
            <a:lvl1pPr marL="0" indent="0">
              <a:buNone/>
              <a:defRPr sz="26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Tree>
    <p:extLst>
      <p:ext uri="{BB962C8B-B14F-4D97-AF65-F5344CB8AC3E}">
        <p14:creationId xmlns:p14="http://schemas.microsoft.com/office/powerpoint/2010/main" val="40029586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 Blue Background">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120B5383-12EC-4263-1497-9698C0CF58F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4" name="Rectangle 3">
            <a:extLst>
              <a:ext uri="{FF2B5EF4-FFF2-40B4-BE49-F238E27FC236}">
                <a16:creationId xmlns:a16="http://schemas.microsoft.com/office/drawing/2014/main" id="{895F1D04-4812-04B5-3299-BCB12F584B19}"/>
              </a:ext>
            </a:extLst>
          </p:cNvPr>
          <p:cNvSpPr/>
          <p:nvPr/>
        </p:nvSpPr>
        <p:spPr>
          <a:xfrm>
            <a:off x="4572000" y="0"/>
            <a:ext cx="4572000" cy="51435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buClr>
                <a:srgbClr val="000000"/>
              </a:buClr>
              <a:buFont typeface="Arial"/>
              <a:buNone/>
              <a:defRPr/>
            </a:pPr>
            <a:endParaRPr lang="en-US" kern="0">
              <a:sym typeface="Arial"/>
            </a:endParaRPr>
          </a:p>
        </p:txBody>
      </p:sp>
      <p:pic>
        <p:nvPicPr>
          <p:cNvPr id="5" name="Google Shape;13;p3" title="k20center-logo-variations_K20 Bug - White.png">
            <a:extLst>
              <a:ext uri="{FF2B5EF4-FFF2-40B4-BE49-F238E27FC236}">
                <a16:creationId xmlns:a16="http://schemas.microsoft.com/office/drawing/2014/main" id="{0201FEDF-1B17-4939-DD49-DF358C79259B}"/>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3" name="Content Placeholder 2"/>
          <p:cNvSpPr>
            <a:spLocks noGrp="1"/>
          </p:cNvSpPr>
          <p:nvPr>
            <p:ph sz="half" idx="1"/>
          </p:nvPr>
        </p:nvSpPr>
        <p:spPr>
          <a:xfrm>
            <a:off x="351496" y="521401"/>
            <a:ext cx="3867150" cy="410069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272110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 Red Background">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86F1E247-B682-7CCA-0967-E63908DD64C2}"/>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4" name="Rectangle 3">
            <a:extLst>
              <a:ext uri="{FF2B5EF4-FFF2-40B4-BE49-F238E27FC236}">
                <a16:creationId xmlns:a16="http://schemas.microsoft.com/office/drawing/2014/main" id="{D492F45D-B2D5-2BE4-2F75-6C684136B567}"/>
              </a:ext>
            </a:extLst>
          </p:cNvPr>
          <p:cNvSpPr/>
          <p:nvPr/>
        </p:nvSpPr>
        <p:spPr>
          <a:xfrm>
            <a:off x="4572000" y="0"/>
            <a:ext cx="4572000" cy="51435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buClr>
                <a:srgbClr val="000000"/>
              </a:buClr>
              <a:buFont typeface="Arial"/>
              <a:buNone/>
              <a:defRPr/>
            </a:pPr>
            <a:endParaRPr lang="en-US" kern="0">
              <a:sym typeface="Arial"/>
            </a:endParaRPr>
          </a:p>
        </p:txBody>
      </p:sp>
      <p:pic>
        <p:nvPicPr>
          <p:cNvPr id="5" name="Google Shape;13;p3" title="k20center-logo-variations_K20 Bug - White.png">
            <a:extLst>
              <a:ext uri="{FF2B5EF4-FFF2-40B4-BE49-F238E27FC236}">
                <a16:creationId xmlns:a16="http://schemas.microsoft.com/office/drawing/2014/main" id="{80D6DD3C-71EE-3C73-DDA5-5CEF6C3263A1}"/>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3" name="Content Placeholder 2"/>
          <p:cNvSpPr>
            <a:spLocks noGrp="1"/>
          </p:cNvSpPr>
          <p:nvPr>
            <p:ph sz="half" idx="1"/>
          </p:nvPr>
        </p:nvSpPr>
        <p:spPr>
          <a:xfrm>
            <a:off x="351496" y="521401"/>
            <a:ext cx="3867150" cy="410069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933065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AF74F841-FC3F-3B0B-3269-2B1C811007C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Tree>
    <p:extLst>
      <p:ext uri="{BB962C8B-B14F-4D97-AF65-F5344CB8AC3E}">
        <p14:creationId xmlns:p14="http://schemas.microsoft.com/office/powerpoint/2010/main" val="14215865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ver" type="title">
  <p:cSld name="Cover">
    <p:bg>
      <p:bgPr>
        <a:blipFill dpi="0" rotWithShape="0">
          <a:blip r:embed="rId2"/>
          <a:srcRect/>
          <a:stretch>
            <a:fillRect/>
          </a:stretch>
        </a:blipFill>
        <a:effectLst/>
      </p:bgPr>
    </p:bg>
    <p:spTree>
      <p:nvGrpSpPr>
        <p:cNvPr id="1" name="Shape 9"/>
        <p:cNvGrpSpPr/>
        <p:nvPr/>
      </p:nvGrpSpPr>
      <p:grpSpPr>
        <a:xfrm>
          <a:off x="0" y="0"/>
          <a:ext cx="0" cy="0"/>
          <a:chOff x="0" y="0"/>
          <a:chExt cx="0" cy="0"/>
        </a:xfrm>
      </p:grpSpPr>
    </p:spTree>
    <p:extLst>
      <p:ext uri="{BB962C8B-B14F-4D97-AF65-F5344CB8AC3E}">
        <p14:creationId xmlns:p14="http://schemas.microsoft.com/office/powerpoint/2010/main" val="4063379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3" name="Google Shape;13;p3" title="k20center-logo-variations_K20 Bug - White.png">
            <a:extLst>
              <a:ext uri="{FF2B5EF4-FFF2-40B4-BE49-F238E27FC236}">
                <a16:creationId xmlns:a16="http://schemas.microsoft.com/office/drawing/2014/main" id="{07A283A7-4BAE-5607-F552-FF9DE8E501F0}"/>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9" name="Text Placeholder 8"/>
          <p:cNvSpPr>
            <a:spLocks noGrp="1"/>
          </p:cNvSpPr>
          <p:nvPr>
            <p:ph type="body" sz="quarter" idx="10"/>
          </p:nvPr>
        </p:nvSpPr>
        <p:spPr>
          <a:xfrm>
            <a:off x="623888" y="2807732"/>
            <a:ext cx="7885113" cy="1397000"/>
          </a:xfrm>
          <a:prstGeom prst="rect">
            <a:avLst/>
          </a:prstGeom>
        </p:spPr>
        <p:txBody>
          <a:bodyPr/>
          <a:lstStyle>
            <a:lvl1pPr marL="0" indent="0">
              <a:buClr>
                <a:schemeClr val="bg1"/>
              </a:buClr>
              <a:buNone/>
              <a:defRPr>
                <a:solidFill>
                  <a:schemeClr val="bg1"/>
                </a:solidFill>
              </a:defRPr>
            </a:lvl1pPr>
            <a:lvl2pPr marL="365760" indent="0">
              <a:buClr>
                <a:schemeClr val="bg1"/>
              </a:buClr>
              <a:buNone/>
              <a:defRPr>
                <a:solidFill>
                  <a:schemeClr val="bg1"/>
                </a:solidFill>
              </a:defRPr>
            </a:lvl2pPr>
            <a:lvl3pPr marL="822960" indent="0">
              <a:buClr>
                <a:schemeClr val="bg1"/>
              </a:buClr>
              <a:buNone/>
              <a:defRPr>
                <a:solidFill>
                  <a:schemeClr val="bg1"/>
                </a:solidFill>
              </a:defRPr>
            </a:lvl3pPr>
            <a:lvl4pPr marL="1371600" indent="0">
              <a:buClr>
                <a:schemeClr val="bg1"/>
              </a:buClr>
              <a:buNone/>
              <a:defRPr>
                <a:solidFill>
                  <a:schemeClr val="bg1"/>
                </a:solidFill>
              </a:defRPr>
            </a:lvl4pPr>
            <a:lvl5pPr marL="1828800" indent="0">
              <a:buClr>
                <a:schemeClr val="bg1"/>
              </a:buClr>
              <a:buNone/>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2432459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With Cover Imag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3" name="Google Shape;13;p3" title="k20center-logo-variations_K20 Bug - White.png">
            <a:extLst>
              <a:ext uri="{FF2B5EF4-FFF2-40B4-BE49-F238E27FC236}">
                <a16:creationId xmlns:a16="http://schemas.microsoft.com/office/drawing/2014/main" id="{07A283A7-4BAE-5607-F552-FF9DE8E501F0}"/>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3569666" y="559689"/>
            <a:ext cx="4940921" cy="2139950"/>
          </a:xfrm>
        </p:spPr>
        <p:txBody>
          <a:bodyPr anchor="b">
            <a:normAutofit/>
          </a:bodyPr>
          <a:lstStyle>
            <a:lvl1pPr>
              <a:lnSpc>
                <a:spcPct val="100000"/>
              </a:lnSpc>
              <a:defRPr sz="5000">
                <a:solidFill>
                  <a:schemeClr val="bg1"/>
                </a:solidFill>
              </a:defRPr>
            </a:lvl1pPr>
          </a:lstStyle>
          <a:p>
            <a:r>
              <a:rPr lang="en-US"/>
              <a:t>Click to edit Master title style</a:t>
            </a:r>
            <a:endParaRPr lang="en-US" dirty="0"/>
          </a:p>
        </p:txBody>
      </p:sp>
      <p:sp>
        <p:nvSpPr>
          <p:cNvPr id="9" name="Text Placeholder 8"/>
          <p:cNvSpPr>
            <a:spLocks noGrp="1"/>
          </p:cNvSpPr>
          <p:nvPr>
            <p:ph type="body" sz="quarter" idx="10"/>
          </p:nvPr>
        </p:nvSpPr>
        <p:spPr>
          <a:xfrm>
            <a:off x="3569073" y="2807732"/>
            <a:ext cx="4939927" cy="1397000"/>
          </a:xfrm>
          <a:prstGeom prst="rect">
            <a:avLst/>
          </a:prstGeom>
        </p:spPr>
        <p:txBody>
          <a:bodyPr/>
          <a:lstStyle>
            <a:lvl1pPr marL="0" indent="0">
              <a:lnSpc>
                <a:spcPct val="100000"/>
              </a:lnSpc>
              <a:buClr>
                <a:schemeClr val="bg1"/>
              </a:buClr>
              <a:buNone/>
              <a:defRPr>
                <a:solidFill>
                  <a:schemeClr val="bg1"/>
                </a:solidFill>
              </a:defRPr>
            </a:lvl1pPr>
            <a:lvl2pPr marL="365760" indent="0">
              <a:buClr>
                <a:schemeClr val="bg1"/>
              </a:buClr>
              <a:buNone/>
              <a:defRPr>
                <a:solidFill>
                  <a:schemeClr val="bg1"/>
                </a:solidFill>
              </a:defRPr>
            </a:lvl2pPr>
            <a:lvl3pPr marL="822960" indent="0">
              <a:buClr>
                <a:schemeClr val="bg1"/>
              </a:buClr>
              <a:buNone/>
              <a:defRPr>
                <a:solidFill>
                  <a:schemeClr val="bg1"/>
                </a:solidFill>
              </a:defRPr>
            </a:lvl3pPr>
            <a:lvl4pPr marL="1371600" indent="0">
              <a:buClr>
                <a:schemeClr val="bg1"/>
              </a:buClr>
              <a:buNone/>
              <a:defRPr>
                <a:solidFill>
                  <a:schemeClr val="bg1"/>
                </a:solidFill>
              </a:defRPr>
            </a:lvl4pPr>
            <a:lvl5pPr marL="1828800" indent="0">
              <a:buClr>
                <a:schemeClr val="bg1"/>
              </a:buClr>
              <a:buNone/>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300446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ssential Question(s)">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 name="Google Shape;13;p3" title="k20center-logo-variations_K20 Bug - White.png">
            <a:extLst>
              <a:ext uri="{FF2B5EF4-FFF2-40B4-BE49-F238E27FC236}">
                <a16:creationId xmlns:a16="http://schemas.microsoft.com/office/drawing/2014/main" id="{5D844917-401A-C607-900F-8340B4453A33}"/>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4"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5" name="Text Placeholder 8"/>
          <p:cNvSpPr>
            <a:spLocks noGrp="1"/>
          </p:cNvSpPr>
          <p:nvPr>
            <p:ph type="body" sz="quarter" idx="10"/>
          </p:nvPr>
        </p:nvSpPr>
        <p:spPr>
          <a:xfrm>
            <a:off x="623888" y="2807732"/>
            <a:ext cx="7885113" cy="1397000"/>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61757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bjective(s)">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 name="Google Shape;13;p3" title="k20center-logo-variations_K20 Bug - White.png">
            <a:extLst>
              <a:ext uri="{FF2B5EF4-FFF2-40B4-BE49-F238E27FC236}">
                <a16:creationId xmlns:a16="http://schemas.microsoft.com/office/drawing/2014/main" id="{2190A501-5ACD-F178-69EF-6D3C6116E867}"/>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4"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5" name="Text Placeholder 8"/>
          <p:cNvSpPr>
            <a:spLocks noGrp="1"/>
          </p:cNvSpPr>
          <p:nvPr>
            <p:ph type="body" sz="quarter" idx="10"/>
          </p:nvPr>
        </p:nvSpPr>
        <p:spPr>
          <a:xfrm>
            <a:off x="623888" y="2807732"/>
            <a:ext cx="7885113" cy="1397000"/>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931420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 1 Column">
    <p:spTree>
      <p:nvGrpSpPr>
        <p:cNvPr id="1" name=""/>
        <p:cNvGrpSpPr/>
        <p:nvPr/>
      </p:nvGrpSpPr>
      <p:grpSpPr>
        <a:xfrm>
          <a:off x="0" y="0"/>
          <a:ext cx="0" cy="0"/>
          <a:chOff x="0" y="0"/>
          <a:chExt cx="0" cy="0"/>
        </a:xfrm>
      </p:grpSpPr>
      <p:pic>
        <p:nvPicPr>
          <p:cNvPr id="3" name="Google Shape;29;p7" title="k20center-logo-variations_K20 - Bug Color.png">
            <a:extLst>
              <a:ext uri="{FF2B5EF4-FFF2-40B4-BE49-F238E27FC236}">
                <a16:creationId xmlns:a16="http://schemas.microsoft.com/office/drawing/2014/main" id="{7A36BC56-4BFB-F2FB-2704-1CEB5D4A557E}"/>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4" name="Content Placeholder 3"/>
          <p:cNvSpPr>
            <a:spLocks noGrp="1"/>
          </p:cNvSpPr>
          <p:nvPr>
            <p:ph sz="half" idx="2"/>
          </p:nvPr>
        </p:nvSpPr>
        <p:spPr>
          <a:xfrm>
            <a:off x="628649" y="1370013"/>
            <a:ext cx="7886699" cy="3262312"/>
          </a:xfrm>
          <a:prstGeom prst="rect">
            <a:avLst/>
          </a:prstGeom>
        </p:spPr>
        <p:txBody>
          <a:bodyPr/>
          <a:lstStyle>
            <a:lvl1pPr marL="228600" indent="-228600">
              <a:buFont typeface="+mj-lt"/>
              <a:buAutoNum type="arabicPeriod"/>
              <a:defRPr/>
            </a:lvl1pPr>
            <a:lvl2pPr marL="685800" indent="-320040">
              <a:buFont typeface="+mj-lt"/>
              <a:buAutoNum type="alphaLcPeriod"/>
              <a:defRPr/>
            </a:lvl2pPr>
            <a:lvl3pPr marL="1143000" indent="-320040">
              <a:buFont typeface="+mj-lt"/>
              <a:buAutoNum type="romanLcPeriod"/>
              <a:defRPr/>
            </a:lvl3pPr>
            <a:lvl4pPr marL="1600200" indent="-228600">
              <a:lnSpc>
                <a:spcPct val="100000"/>
              </a:lnSpc>
              <a:buSzPct val="120000"/>
              <a:buFont typeface="Arial" panose="020B0604020202020204" pitchFamily="34" charset="0"/>
              <a:buChar char="•"/>
              <a:defRPr/>
            </a:lvl4pPr>
            <a:lvl5pPr marL="2057400" indent="-228600">
              <a:lnSpc>
                <a:spcPct val="100000"/>
              </a:lnSpc>
              <a:buFont typeface="Courier New" panose="02070309020205020404" pitchFamily="49" charset="0"/>
              <a:buChar char="o"/>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55648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1_Content - 1 Column">
    <p:spTree>
      <p:nvGrpSpPr>
        <p:cNvPr id="1" name=""/>
        <p:cNvGrpSpPr/>
        <p:nvPr/>
      </p:nvGrpSpPr>
      <p:grpSpPr>
        <a:xfrm>
          <a:off x="0" y="0"/>
          <a:ext cx="0" cy="0"/>
          <a:chOff x="0" y="0"/>
          <a:chExt cx="0" cy="0"/>
        </a:xfrm>
      </p:grpSpPr>
      <p:pic>
        <p:nvPicPr>
          <p:cNvPr id="4" name="Google Shape;29;p7" title="k20center-logo-variations_K20 - Bug Color.png">
            <a:extLst>
              <a:ext uri="{FF2B5EF4-FFF2-40B4-BE49-F238E27FC236}">
                <a16:creationId xmlns:a16="http://schemas.microsoft.com/office/drawing/2014/main" id="{D51A9934-4731-CF7D-01F8-8F8BC4047EED}"/>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idx="1"/>
          </p:nvPr>
        </p:nvSpPr>
        <p:spPr>
          <a:xfrm>
            <a:off x="628650" y="1370013"/>
            <a:ext cx="788670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53130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Content - 2 column">
    <p:spTree>
      <p:nvGrpSpPr>
        <p:cNvPr id="1" name=""/>
        <p:cNvGrpSpPr/>
        <p:nvPr/>
      </p:nvGrpSpPr>
      <p:grpSpPr>
        <a:xfrm>
          <a:off x="0" y="0"/>
          <a:ext cx="0" cy="0"/>
          <a:chOff x="0" y="0"/>
          <a:chExt cx="0" cy="0"/>
        </a:xfrm>
      </p:grpSpPr>
      <p:pic>
        <p:nvPicPr>
          <p:cNvPr id="5" name="Google Shape;29;p7" title="k20center-logo-variations_K20 - Bug Color.png">
            <a:extLst>
              <a:ext uri="{FF2B5EF4-FFF2-40B4-BE49-F238E27FC236}">
                <a16:creationId xmlns:a16="http://schemas.microsoft.com/office/drawing/2014/main" id="{CC1A804E-1971-8E34-9464-0A90A0072EB2}"/>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28650" y="1370013"/>
            <a:ext cx="386715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370013"/>
            <a:ext cx="3867150" cy="3262312"/>
          </a:xfrm>
          <a:prstGeom prst="rect">
            <a:avLst/>
          </a:prstGeom>
        </p:spPr>
        <p:txBody>
          <a:bodyPr/>
          <a:lstStyle>
            <a:lvl1pPr marL="228600" indent="-320040">
              <a:buFont typeface="+mj-lt"/>
              <a:buAutoNum type="arabicPeriod"/>
              <a:defRPr/>
            </a:lvl1pPr>
            <a:lvl2pPr marL="685800" indent="-320040">
              <a:buFont typeface="+mj-lt"/>
              <a:buAutoNum type="alphaLcPeriod"/>
              <a:defRPr/>
            </a:lvl2pPr>
            <a:lvl3pPr marL="1143000" indent="-320040">
              <a:buFont typeface="+mj-lt"/>
              <a:buAutoNum type="romanLcPeriod"/>
              <a:defRPr/>
            </a:lvl3pPr>
            <a:lvl4pPr marL="1600200" indent="-320040">
              <a:lnSpc>
                <a:spcPct val="100000"/>
              </a:lnSpc>
              <a:buSzPct val="120000"/>
              <a:buFont typeface="Arial" panose="020B0604020202020204" pitchFamily="34" charset="0"/>
              <a:buChar char="•"/>
              <a:defRPr/>
            </a:lvl4pPr>
            <a:lvl5pPr marL="2057400" indent="-320040">
              <a:lnSpc>
                <a:spcPct val="100000"/>
              </a:lnSpc>
              <a:buFont typeface="Courier New" panose="02070309020205020404" pitchFamily="49" charset="0"/>
              <a:buChar char="o"/>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8060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structional Strategy">
    <p:spTree>
      <p:nvGrpSpPr>
        <p:cNvPr id="1" name=""/>
        <p:cNvGrpSpPr/>
        <p:nvPr/>
      </p:nvGrpSpPr>
      <p:grpSpPr>
        <a:xfrm>
          <a:off x="0" y="0"/>
          <a:ext cx="0" cy="0"/>
          <a:chOff x="0" y="0"/>
          <a:chExt cx="0" cy="0"/>
        </a:xfrm>
      </p:grpSpPr>
      <p:pic>
        <p:nvPicPr>
          <p:cNvPr id="4" name="Google Shape;29;p7" title="k20center-logo-variations_K20 - Bug Color.png">
            <a:extLst>
              <a:ext uri="{FF2B5EF4-FFF2-40B4-BE49-F238E27FC236}">
                <a16:creationId xmlns:a16="http://schemas.microsoft.com/office/drawing/2014/main" id="{5D168AF4-32E4-74C0-4A18-039BCF6D6B8B}"/>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28650" y="1370013"/>
            <a:ext cx="386715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00850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92A09B7-DA10-1158-CAB4-8798C3E2F870}"/>
              </a:ext>
            </a:extLst>
          </p:cNvPr>
          <p:cNvSpPr>
            <a:spLocks noGrp="1" noChangeArrowheads="1"/>
          </p:cNvSpPr>
          <p:nvPr>
            <p:ph type="title"/>
          </p:nvPr>
        </p:nvSpPr>
        <p:spPr bwMode="auto">
          <a:xfrm>
            <a:off x="628650" y="274638"/>
            <a:ext cx="78867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C7CF834B-CD39-B870-A33D-BB16E7C46C64}"/>
              </a:ext>
            </a:extLst>
          </p:cNvPr>
          <p:cNvSpPr>
            <a:spLocks noGrp="1" noChangeArrowheads="1"/>
          </p:cNvSpPr>
          <p:nvPr>
            <p:ph type="body" idx="1"/>
          </p:nvPr>
        </p:nvSpPr>
        <p:spPr bwMode="auto">
          <a:xfrm>
            <a:off x="628650" y="1370013"/>
            <a:ext cx="7886700" cy="326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 </a:t>
            </a:r>
          </a:p>
          <a:p>
            <a:pPr lvl="1"/>
            <a:r>
              <a:rPr lang="en-US" altLang="en-US" dirty="0"/>
              <a:t>Second</a:t>
            </a:r>
          </a:p>
          <a:p>
            <a:pPr lvl="2"/>
            <a:r>
              <a:rPr lang="en-US" altLang="en-US" dirty="0"/>
              <a:t>Third level</a:t>
            </a:r>
          </a:p>
          <a:p>
            <a:pPr lvl="3"/>
            <a:r>
              <a:rPr lang="en-US" altLang="en-US" dirty="0"/>
              <a:t>Fourth level</a:t>
            </a:r>
          </a:p>
          <a:p>
            <a:pPr lvl="4"/>
            <a:r>
              <a:rPr lang="en-US" altLang="en-US" dirty="0"/>
              <a:t>Fifth level</a:t>
            </a:r>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15"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0" r:id="rId13"/>
    <p:sldLayoutId id="2147483711" r:id="rId14"/>
    <p:sldLayoutId id="2147483712" r:id="rId15"/>
    <p:sldLayoutId id="2147483713" r:id="rId16"/>
    <p:sldLayoutId id="2147483714" r:id="rId17"/>
  </p:sldLayoutIdLst>
  <p:txStyles>
    <p:titleStyle>
      <a:lvl1pPr algn="l" rtl="0" eaLnBrk="1" fontAlgn="base" hangingPunct="1">
        <a:lnSpc>
          <a:spcPct val="90000"/>
        </a:lnSpc>
        <a:spcBef>
          <a:spcPct val="0"/>
        </a:spcBef>
        <a:spcAft>
          <a:spcPct val="0"/>
        </a:spcAft>
        <a:defRPr sz="3600" kern="1200">
          <a:solidFill>
            <a:schemeClr val="tx1"/>
          </a:solidFill>
          <a:latin typeface="Calibri" panose="020F0502020204030204" pitchFamily="34" charset="0"/>
          <a:ea typeface="+mj-ea"/>
          <a:cs typeface="Calibri" panose="020F0502020204030204" pitchFamily="34" charset="0"/>
        </a:defRPr>
      </a:lvl1pPr>
      <a:lvl2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p:titleStyle>
    <p:bodyStyle>
      <a:lvl1pPr marL="457200" indent="-393192" algn="l" rtl="0" eaLnBrk="1" fontAlgn="base" hangingPunct="1">
        <a:spcBef>
          <a:spcPts val="520"/>
        </a:spcBef>
        <a:spcAft>
          <a:spcPct val="0"/>
        </a:spcAft>
        <a:buClr>
          <a:srgbClr val="971D20"/>
        </a:buClr>
        <a:buSzPct val="100000"/>
        <a:buFont typeface="System Font Regular"/>
        <a:buChar char="●"/>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eaLnBrk="1" fontAlgn="base" hangingPunct="1">
        <a:spcBef>
          <a:spcPts val="400"/>
        </a:spcBef>
        <a:spcAft>
          <a:spcPct val="0"/>
        </a:spcAft>
        <a:buClr>
          <a:schemeClr val="accent1"/>
        </a:buClr>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eaLnBrk="1" fontAlgn="base" hangingPunct="1">
        <a:spcBef>
          <a:spcPts val="340"/>
        </a:spcBef>
        <a:spcAft>
          <a:spcPct val="0"/>
        </a:spcAft>
        <a:buClr>
          <a:srgbClr val="E8BF3C"/>
        </a:buClr>
        <a:buFont typeface="Wingdings" pitchFamily="2" charset="2"/>
        <a:buChar char="§"/>
        <a:defRPr sz="2600" kern="1200">
          <a:solidFill>
            <a:schemeClr val="tx1"/>
          </a:solidFill>
          <a:latin typeface="Calibri" panose="020F0502020204030204" pitchFamily="34" charset="0"/>
          <a:ea typeface="+mn-ea"/>
          <a:cs typeface="Calibri" panose="020F0502020204030204" pitchFamily="34" charset="0"/>
        </a:defRPr>
      </a:lvl3pPr>
      <a:lvl4pPr marL="1828800" indent="-320040" algn="l" rtl="0" eaLnBrk="1" fontAlgn="base" hangingPunct="1">
        <a:lnSpc>
          <a:spcPct val="90000"/>
        </a:lnSpc>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eaLnBrk="1" fontAlgn="base" hangingPunct="1">
        <a:lnSpc>
          <a:spcPct val="9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DBC93EE6-7CCD-518F-84C9-A4397115C5F0}"/>
              </a:ext>
            </a:extLst>
          </p:cNvPr>
          <p:cNvSpPr>
            <a:spLocks noGrp="1" noChangeArrowheads="1"/>
          </p:cNvSpPr>
          <p:nvPr>
            <p:ph type="title"/>
          </p:nvPr>
        </p:nvSpPr>
        <p:spPr bwMode="auto">
          <a:xfrm>
            <a:off x="628650" y="274638"/>
            <a:ext cx="78867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2051" name="Text Placeholder 2">
            <a:extLst>
              <a:ext uri="{FF2B5EF4-FFF2-40B4-BE49-F238E27FC236}">
                <a16:creationId xmlns:a16="http://schemas.microsoft.com/office/drawing/2014/main" id="{4DDC3D1B-4E0E-1D9F-CB2D-3C12C36432EE}"/>
              </a:ext>
            </a:extLst>
          </p:cNvPr>
          <p:cNvSpPr>
            <a:spLocks noGrp="1" noChangeArrowheads="1"/>
          </p:cNvSpPr>
          <p:nvPr>
            <p:ph type="body" idx="1"/>
          </p:nvPr>
        </p:nvSpPr>
        <p:spPr bwMode="auto">
          <a:xfrm>
            <a:off x="628650" y="1370013"/>
            <a:ext cx="7886700" cy="326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pic>
        <p:nvPicPr>
          <p:cNvPr id="7" name="Google Shape;29;p7" title="k20center-logo-variations_K20 - Bug Color.png">
            <a:extLst>
              <a:ext uri="{FF2B5EF4-FFF2-40B4-BE49-F238E27FC236}">
                <a16:creationId xmlns:a16="http://schemas.microsoft.com/office/drawing/2014/main" id="{A6C23A54-FCC8-0F9D-1665-130E35DC754A}"/>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Tree>
  </p:cSld>
  <p:clrMap bg1="lt1" tx1="dk1" bg2="lt2" tx2="dk2" accent1="accent1" accent2="accent2" accent3="accent3" accent4="accent4" accent5="accent5" accent6="accent6" hlink="hlink" folHlink="folHlink"/>
  <p:txStyles>
    <p:titleStyle>
      <a:lvl1pPr algn="l" rtl="0" fontAlgn="base">
        <a:lnSpc>
          <a:spcPct val="90000"/>
        </a:lnSpc>
        <a:spcBef>
          <a:spcPct val="0"/>
        </a:spcBef>
        <a:spcAft>
          <a:spcPct val="0"/>
        </a:spcAft>
        <a:defRPr sz="3600" kern="1200">
          <a:solidFill>
            <a:schemeClr val="tx1"/>
          </a:solidFill>
          <a:latin typeface="Calibri" panose="020F0502020204030204" pitchFamily="34" charset="0"/>
          <a:ea typeface="+mj-ea"/>
          <a:cs typeface="Calibri" panose="020F0502020204030204" pitchFamily="34" charset="0"/>
        </a:defRPr>
      </a:lvl1pPr>
      <a:lvl2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p:titleStyle>
    <p:bodyStyle>
      <a:lvl1pPr marL="228600" indent="-393192" algn="l" rtl="0" fontAlgn="base">
        <a:spcBef>
          <a:spcPts val="520"/>
        </a:spcBef>
        <a:spcAft>
          <a:spcPct val="0"/>
        </a:spcAft>
        <a:buClr>
          <a:srgbClr val="971D20"/>
        </a:buClr>
        <a:buFont typeface="Aptos Display" panose="020B0004020202020204" pitchFamily="34" charset="0"/>
        <a:buAutoNum type="arabicPeriod"/>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fontAlgn="base">
        <a:spcBef>
          <a:spcPts val="400"/>
        </a:spcBef>
        <a:spcAft>
          <a:spcPct val="0"/>
        </a:spcAft>
        <a:buClr>
          <a:schemeClr val="accent1"/>
        </a:buClr>
        <a:buFont typeface="Aptos Display" panose="020B0004020202020204" pitchFamily="34" charset="0"/>
        <a:buAutoNum type="alphaLcPeriod"/>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fontAlgn="base">
        <a:spcBef>
          <a:spcPts val="340"/>
        </a:spcBef>
        <a:spcAft>
          <a:spcPct val="0"/>
        </a:spcAft>
        <a:buClr>
          <a:srgbClr val="E8BF3C"/>
        </a:buClr>
        <a:buFont typeface="Aptos Display" panose="020B0004020202020204" pitchFamily="34" charset="0"/>
        <a:buAutoNum type="romanLcPeriod"/>
        <a:defRPr sz="2600" kern="1200">
          <a:solidFill>
            <a:schemeClr val="tx1"/>
          </a:solidFill>
          <a:latin typeface="Calibri" panose="020F0502020204030204" pitchFamily="34" charset="0"/>
          <a:ea typeface="+mn-ea"/>
          <a:cs typeface="Calibri" panose="020F0502020204030204" pitchFamily="34" charset="0"/>
        </a:defRPr>
      </a:lvl3pPr>
      <a:lvl4pPr marL="1828800" indent="-319088" algn="l" rtl="0" fontAlgn="base">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fontAlgn="base">
        <a:spcBef>
          <a:spcPts val="270"/>
        </a:spcBef>
        <a:spcAft>
          <a:spcPct val="0"/>
        </a:spcAft>
        <a:buClr>
          <a:schemeClr val="accent1"/>
        </a:buClr>
        <a:buSzPct val="75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6.xml"/><Relationship Id="rId4" Type="http://schemas.openxmlformats.org/officeDocument/2006/relationships/image" Target="../media/image10.png"/></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8" Type="http://schemas.openxmlformats.org/officeDocument/2006/relationships/hyperlink" Target="https://learn.k20center.ou.edu/lesson/219" TargetMode="External"/><Relationship Id="rId3" Type="http://schemas.openxmlformats.org/officeDocument/2006/relationships/hyperlink" Target="https://learn.k20center.ou.edu/professional-learning/40" TargetMode="External"/><Relationship Id="rId7" Type="http://schemas.openxmlformats.org/officeDocument/2006/relationships/hyperlink" Target="https://learn.k20center.ou.edu/professional-learning/36" TargetMode="External"/><Relationship Id="rId2" Type="http://schemas.openxmlformats.org/officeDocument/2006/relationships/notesSlide" Target="../notesSlides/notesSlide12.xml"/><Relationship Id="rId1" Type="http://schemas.openxmlformats.org/officeDocument/2006/relationships/slideLayout" Target="../slideLayouts/slideLayout6.xml"/><Relationship Id="rId6" Type="http://schemas.openxmlformats.org/officeDocument/2006/relationships/hyperlink" Target="https://learn.k20center.ou.edu/professional-learning/24" TargetMode="External"/><Relationship Id="rId5" Type="http://schemas.openxmlformats.org/officeDocument/2006/relationships/hyperlink" Target="https://learn.k20center.ou.edu/professional-learning/1" TargetMode="External"/><Relationship Id="rId4" Type="http://schemas.openxmlformats.org/officeDocument/2006/relationships/hyperlink" Target="https://learn.k20center.ou.edu/professional-learning/16"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video" Target="https://www.youtube.com/embed/lsH2_Ufk8JI?feature=oembed" TargetMode="External"/><Relationship Id="rId5" Type="http://schemas.openxmlformats.org/officeDocument/2006/relationships/image" Target="../media/image9.jpeg"/><Relationship Id="rId4" Type="http://schemas.openxmlformats.org/officeDocument/2006/relationships/hyperlink" Target="https://www.youtube.com/watch?v=lsH2_Ufk8JI"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k20.ou.edu/hhbe" TargetMode="External"/><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21A30B-3253-72A1-086F-FE161CA938B3}"/>
            </a:ext>
          </a:extLst>
        </p:cNvPr>
        <p:cNvGrpSpPr/>
        <p:nvPr/>
      </p:nvGrpSpPr>
      <p:grpSpPr>
        <a:xfrm>
          <a:off x="0" y="0"/>
          <a:ext cx="0" cy="0"/>
          <a:chOff x="0" y="0"/>
          <a:chExt cx="0" cy="0"/>
        </a:xfrm>
      </p:grpSpPr>
      <p:sp>
        <p:nvSpPr>
          <p:cNvPr id="4" name="Google Shape;145;p31">
            <a:extLst>
              <a:ext uri="{FF2B5EF4-FFF2-40B4-BE49-F238E27FC236}">
                <a16:creationId xmlns:a16="http://schemas.microsoft.com/office/drawing/2014/main" id="{C9E1F9D8-9335-4E94-7669-8275604C154C}"/>
              </a:ext>
            </a:extLst>
          </p:cNvPr>
          <p:cNvSpPr txBox="1">
            <a:spLocks/>
          </p:cNvSpPr>
          <p:nvPr/>
        </p:nvSpPr>
        <p:spPr bwMode="auto">
          <a:xfrm>
            <a:off x="711199" y="511175"/>
            <a:ext cx="8004175" cy="8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spcFirstLastPara="1" vert="horz" wrap="square" lIns="0" tIns="45700" rIns="0" bIns="0" numCol="1" anchor="b" anchorCtr="0" compatLnSpc="1">
            <a:prstTxWarp prst="textNoShape">
              <a:avLst/>
            </a:prstTxWarp>
            <a:noAutofit/>
          </a:bodyPr>
          <a:lstStyle>
            <a:lvl1pPr algn="l" rtl="0" eaLnBrk="1" fontAlgn="base" hangingPunct="1">
              <a:lnSpc>
                <a:spcPct val="90000"/>
              </a:lnSpc>
              <a:spcBef>
                <a:spcPct val="0"/>
              </a:spcBef>
              <a:spcAft>
                <a:spcPct val="0"/>
              </a:spcAft>
              <a:defRPr sz="3600" kern="1200">
                <a:solidFill>
                  <a:schemeClr val="accent3"/>
                </a:solidFill>
                <a:latin typeface="Calibri" panose="020F0502020204030204" pitchFamily="34" charset="0"/>
                <a:ea typeface="+mj-ea"/>
                <a:cs typeface="Calibri" panose="020F0502020204030204" pitchFamily="34" charset="0"/>
              </a:defRPr>
            </a:lvl1pPr>
            <a:lvl2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a:lstStyle>
          <a:p>
            <a:pPr>
              <a:lnSpc>
                <a:spcPct val="115000"/>
              </a:lnSpc>
              <a:spcBef>
                <a:spcPts val="0"/>
              </a:spcBef>
              <a:spcAft>
                <a:spcPts val="1000"/>
              </a:spcAft>
              <a:buClr>
                <a:schemeClr val="dk1"/>
              </a:buClr>
              <a:buSzPts val="1100"/>
              <a:buFont typeface="Arial"/>
              <a:buNone/>
            </a:pPr>
            <a:r>
              <a:rPr lang="en-US" sz="1600" b="1" dirty="0">
                <a:ea typeface="Arial"/>
                <a:sym typeface="Arial"/>
              </a:rPr>
              <a:t>Scenario #1:  Anywhere High School has recently deployed a student engagement survey to begin an intervention to increase student engagement. When you visit the school, you notice:</a:t>
            </a:r>
            <a:endParaRPr lang="en-US" sz="4000" b="1" dirty="0"/>
          </a:p>
        </p:txBody>
      </p:sp>
      <p:sp>
        <p:nvSpPr>
          <p:cNvPr id="25602" name="Content Placeholder 2">
            <a:extLst>
              <a:ext uri="{FF2B5EF4-FFF2-40B4-BE49-F238E27FC236}">
                <a16:creationId xmlns:a16="http://schemas.microsoft.com/office/drawing/2014/main" id="{FCA07366-C0A7-EE63-2CBA-B006156D36E6}"/>
              </a:ext>
            </a:extLst>
          </p:cNvPr>
          <p:cNvSpPr>
            <a:spLocks noGrp="1" noChangeArrowheads="1"/>
          </p:cNvSpPr>
          <p:nvPr>
            <p:ph idx="4294967295"/>
          </p:nvPr>
        </p:nvSpPr>
        <p:spPr>
          <a:xfrm>
            <a:off x="625477" y="1503362"/>
            <a:ext cx="3498848" cy="3262312"/>
          </a:xfrm>
        </p:spPr>
        <p:txBody>
          <a:bodyPr/>
          <a:lstStyle/>
          <a:p>
            <a:r>
              <a:rPr lang="en-US" altLang="en-US" sz="1800" dirty="0"/>
              <a:t>Extra help is offered but few students attend.</a:t>
            </a:r>
          </a:p>
          <a:p>
            <a:r>
              <a:rPr lang="en-US" altLang="en-US" sz="1800" dirty="0"/>
              <a:t>Students often check in to school late.</a:t>
            </a:r>
          </a:p>
          <a:p>
            <a:r>
              <a:rPr lang="en-US" altLang="en-US" sz="1800" dirty="0"/>
              <a:t>At school events, few students participate or attend.</a:t>
            </a:r>
          </a:p>
          <a:p>
            <a:r>
              <a:rPr lang="en-US" altLang="en-US" sz="1800" dirty="0"/>
              <a:t>Students rarely wear school apparel or show school pride.</a:t>
            </a:r>
          </a:p>
        </p:txBody>
      </p:sp>
      <p:sp>
        <p:nvSpPr>
          <p:cNvPr id="3" name="Google Shape;147;p31">
            <a:extLst>
              <a:ext uri="{FF2B5EF4-FFF2-40B4-BE49-F238E27FC236}">
                <a16:creationId xmlns:a16="http://schemas.microsoft.com/office/drawing/2014/main" id="{27FAA089-F845-F650-BA61-9242E0E0E283}"/>
              </a:ext>
            </a:extLst>
          </p:cNvPr>
          <p:cNvSpPr txBox="1">
            <a:spLocks/>
          </p:cNvSpPr>
          <p:nvPr/>
        </p:nvSpPr>
        <p:spPr bwMode="auto">
          <a:xfrm>
            <a:off x="4356099" y="1503362"/>
            <a:ext cx="4467225" cy="2757487"/>
          </a:xfrm>
          <a:prstGeom prst="rect">
            <a:avLst/>
          </a:prstGeom>
          <a:solidFill>
            <a:schemeClr val="accent1">
              <a:lumMod val="20000"/>
              <a:lumOff val="80000"/>
            </a:schemeClr>
          </a:solidFill>
          <a:ln w="38100" cap="flat" cmpd="sng">
            <a:solidFill>
              <a:schemeClr val="accent2"/>
            </a:solidFill>
            <a:prstDash val="solid"/>
            <a:round/>
            <a:headEnd type="none" w="sm" len="sm"/>
            <a:tailEnd type="none" w="sm" len="sm"/>
          </a:ln>
        </p:spPr>
        <p:txBody>
          <a:bodyPr spcFirstLastPara="1" vert="horz" wrap="square" lIns="91425" tIns="45700" rIns="91425" bIns="45700" numCol="1" anchor="ctr" anchorCtr="0" compatLnSpc="1">
            <a:prstTxWarp prst="textNoShape">
              <a:avLst/>
            </a:prstTxWarp>
            <a:noAutofit/>
          </a:bodyPr>
          <a:lstStyle>
            <a:lvl1pPr marL="228600" indent="-228600" algn="l" rtl="0" eaLnBrk="1" fontAlgn="base" hangingPunct="1">
              <a:spcBef>
                <a:spcPts val="520"/>
              </a:spcBef>
              <a:spcAft>
                <a:spcPct val="0"/>
              </a:spcAft>
              <a:buClr>
                <a:srgbClr val="971D20"/>
              </a:buClr>
              <a:buSzPct val="100000"/>
              <a:buFont typeface="+mj-lt"/>
              <a:buAutoNum type="arabicPeriod"/>
              <a:defRPr sz="2600" kern="1200">
                <a:solidFill>
                  <a:schemeClr val="tx1"/>
                </a:solidFill>
                <a:latin typeface="Calibri" panose="020F0502020204030204" pitchFamily="34" charset="0"/>
                <a:ea typeface="+mn-ea"/>
                <a:cs typeface="Calibri" panose="020F0502020204030204" pitchFamily="34" charset="0"/>
              </a:defRPr>
            </a:lvl1pPr>
            <a:lvl2pPr marL="685800" indent="-320040" algn="l" rtl="0" eaLnBrk="1" fontAlgn="base" hangingPunct="1">
              <a:spcBef>
                <a:spcPts val="400"/>
              </a:spcBef>
              <a:spcAft>
                <a:spcPct val="0"/>
              </a:spcAft>
              <a:buClr>
                <a:schemeClr val="accent1"/>
              </a:buClr>
              <a:buFont typeface="+mj-lt"/>
              <a:buAutoNum type="alphaLcPeriod"/>
              <a:defRPr sz="2600" kern="1200">
                <a:solidFill>
                  <a:schemeClr val="tx1"/>
                </a:solidFill>
                <a:latin typeface="Calibri" panose="020F0502020204030204" pitchFamily="34" charset="0"/>
                <a:ea typeface="+mn-ea"/>
                <a:cs typeface="Calibri" panose="020F0502020204030204" pitchFamily="34" charset="0"/>
              </a:defRPr>
            </a:lvl2pPr>
            <a:lvl3pPr marL="1143000" indent="-320040" algn="l" rtl="0" eaLnBrk="1" fontAlgn="base" hangingPunct="1">
              <a:spcBef>
                <a:spcPts val="340"/>
              </a:spcBef>
              <a:spcAft>
                <a:spcPct val="0"/>
              </a:spcAft>
              <a:buClr>
                <a:srgbClr val="E8BF3C"/>
              </a:buClr>
              <a:buFont typeface="+mj-lt"/>
              <a:buAutoNum type="romanLcPeriod"/>
              <a:defRPr sz="2600" kern="1200">
                <a:solidFill>
                  <a:schemeClr val="tx1"/>
                </a:solidFill>
                <a:latin typeface="Calibri" panose="020F0502020204030204" pitchFamily="34" charset="0"/>
                <a:ea typeface="+mn-ea"/>
                <a:cs typeface="Calibri" panose="020F0502020204030204" pitchFamily="34" charset="0"/>
              </a:defRPr>
            </a:lvl3pPr>
            <a:lvl4pPr marL="1600200" indent="-228600" algn="l" rtl="0" eaLnBrk="1" fontAlgn="base" hangingPunct="1">
              <a:lnSpc>
                <a:spcPct val="100000"/>
              </a:lnSpc>
              <a:spcBef>
                <a:spcPts val="300"/>
              </a:spcBef>
              <a:spcAft>
                <a:spcPct val="0"/>
              </a:spcAft>
              <a:buClr>
                <a:srgbClr val="971D20"/>
              </a:buClr>
              <a:buSzPct val="120000"/>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057400" indent="-228600" algn="l" rtl="0" eaLnBrk="1" fontAlgn="base" hangingPunct="1">
              <a:lnSpc>
                <a:spcPct val="10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5000"/>
              </a:lnSpc>
              <a:spcBef>
                <a:spcPts val="0"/>
              </a:spcBef>
              <a:spcAft>
                <a:spcPts val="0"/>
              </a:spcAft>
              <a:buClr>
                <a:schemeClr val="dk1"/>
              </a:buClr>
              <a:buSzPts val="1100"/>
              <a:buFont typeface="Arial"/>
              <a:buNone/>
            </a:pPr>
            <a:r>
              <a:rPr lang="en-US" sz="1600" b="1" dirty="0">
                <a:solidFill>
                  <a:srgbClr val="980000"/>
                </a:solidFill>
                <a:ea typeface="Arial"/>
                <a:sym typeface="Arial"/>
              </a:rPr>
              <a:t>The results of the survey were eye-opening. </a:t>
            </a:r>
            <a:br>
              <a:rPr lang="en-US" sz="1600" b="1" dirty="0">
                <a:solidFill>
                  <a:srgbClr val="980000"/>
                </a:solidFill>
                <a:ea typeface="Arial"/>
                <a:sym typeface="Arial"/>
              </a:rPr>
            </a:br>
            <a:r>
              <a:rPr lang="en-US" sz="1600" b="1" dirty="0">
                <a:solidFill>
                  <a:srgbClr val="980000"/>
                </a:solidFill>
                <a:ea typeface="Arial"/>
                <a:sym typeface="Arial"/>
              </a:rPr>
              <a:t>Some of the stand-out results include:</a:t>
            </a:r>
          </a:p>
          <a:p>
            <a:pPr marL="457200" indent="-393192">
              <a:lnSpc>
                <a:spcPct val="115000"/>
              </a:lnSpc>
              <a:buFont typeface="System Font Regular"/>
              <a:buChar char="●"/>
            </a:pPr>
            <a:r>
              <a:rPr lang="en-US" sz="1600" dirty="0">
                <a:sym typeface="Arial"/>
              </a:rPr>
              <a:t>I try hard to do well in school. (42%)</a:t>
            </a:r>
          </a:p>
          <a:p>
            <a:pPr marL="457200" indent="-393192">
              <a:lnSpc>
                <a:spcPct val="115000"/>
              </a:lnSpc>
              <a:buFont typeface="System Font Regular"/>
              <a:buChar char="●"/>
            </a:pPr>
            <a:r>
              <a:rPr lang="en-US" sz="1600" dirty="0">
                <a:sym typeface="Arial"/>
              </a:rPr>
              <a:t>Most mornings I look forward to going to school. (21%)</a:t>
            </a:r>
          </a:p>
          <a:p>
            <a:pPr marL="457200" indent="-393192">
              <a:lnSpc>
                <a:spcPct val="115000"/>
              </a:lnSpc>
              <a:buFont typeface="System Font Regular"/>
              <a:buChar char="●"/>
            </a:pPr>
            <a:r>
              <a:rPr lang="en-US" sz="1600" dirty="0">
                <a:sym typeface="Arial"/>
              </a:rPr>
              <a:t>I take an active role in extra curricular activities in my school. (47%)</a:t>
            </a:r>
          </a:p>
          <a:p>
            <a:pPr marL="457200" indent="-393192">
              <a:lnSpc>
                <a:spcPct val="115000"/>
              </a:lnSpc>
              <a:buFont typeface="System Font Regular"/>
              <a:buChar char="●"/>
            </a:pPr>
            <a:r>
              <a:rPr lang="en-US" sz="1600" dirty="0">
                <a:sym typeface="Arial"/>
              </a:rPr>
              <a:t>I like my school. (35%)</a:t>
            </a:r>
          </a:p>
        </p:txBody>
      </p:sp>
    </p:spTree>
    <p:extLst>
      <p:ext uri="{BB962C8B-B14F-4D97-AF65-F5344CB8AC3E}">
        <p14:creationId xmlns:p14="http://schemas.microsoft.com/office/powerpoint/2010/main" val="1561238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A5CB6D-2C0B-796D-5740-71EF6EAA0882}"/>
            </a:ext>
          </a:extLst>
        </p:cNvPr>
        <p:cNvGrpSpPr/>
        <p:nvPr/>
      </p:nvGrpSpPr>
      <p:grpSpPr>
        <a:xfrm>
          <a:off x="0" y="0"/>
          <a:ext cx="0" cy="0"/>
          <a:chOff x="0" y="0"/>
          <a:chExt cx="0" cy="0"/>
        </a:xfrm>
      </p:grpSpPr>
      <p:sp>
        <p:nvSpPr>
          <p:cNvPr id="4" name="Google Shape;145;p31">
            <a:extLst>
              <a:ext uri="{FF2B5EF4-FFF2-40B4-BE49-F238E27FC236}">
                <a16:creationId xmlns:a16="http://schemas.microsoft.com/office/drawing/2014/main" id="{B283F7D0-A03F-1FCA-8682-0F8D990E3428}"/>
              </a:ext>
            </a:extLst>
          </p:cNvPr>
          <p:cNvSpPr txBox="1">
            <a:spLocks/>
          </p:cNvSpPr>
          <p:nvPr/>
        </p:nvSpPr>
        <p:spPr bwMode="auto">
          <a:xfrm>
            <a:off x="711200" y="377826"/>
            <a:ext cx="8004175" cy="8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spcFirstLastPara="1" vert="horz" wrap="square" lIns="0" tIns="45700" rIns="0" bIns="0" numCol="1" anchor="b" anchorCtr="0" compatLnSpc="1">
            <a:prstTxWarp prst="textNoShape">
              <a:avLst/>
            </a:prstTxWarp>
            <a:noAutofit/>
          </a:bodyPr>
          <a:lstStyle>
            <a:lvl1pPr algn="l" rtl="0" eaLnBrk="1" fontAlgn="base" hangingPunct="1">
              <a:lnSpc>
                <a:spcPct val="90000"/>
              </a:lnSpc>
              <a:spcBef>
                <a:spcPct val="0"/>
              </a:spcBef>
              <a:spcAft>
                <a:spcPct val="0"/>
              </a:spcAft>
              <a:defRPr sz="3600" kern="1200">
                <a:solidFill>
                  <a:schemeClr val="accent3"/>
                </a:solidFill>
                <a:latin typeface="Calibri" panose="020F0502020204030204" pitchFamily="34" charset="0"/>
                <a:ea typeface="+mj-ea"/>
                <a:cs typeface="Calibri" panose="020F0502020204030204" pitchFamily="34" charset="0"/>
              </a:defRPr>
            </a:lvl1pPr>
            <a:lvl2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a:lstStyle>
          <a:p>
            <a:pPr>
              <a:lnSpc>
                <a:spcPct val="115000"/>
              </a:lnSpc>
              <a:spcBef>
                <a:spcPts val="0"/>
              </a:spcBef>
              <a:spcAft>
                <a:spcPts val="1000"/>
              </a:spcAft>
              <a:buClr>
                <a:schemeClr val="dk1"/>
              </a:buClr>
              <a:buSzPts val="1100"/>
              <a:buFont typeface="Arial"/>
              <a:buNone/>
            </a:pPr>
            <a:r>
              <a:rPr lang="en-US" sz="1600" b="1" dirty="0">
                <a:ea typeface="Arial"/>
                <a:sym typeface="Arial"/>
              </a:rPr>
              <a:t>Scenario #2: During an observation of Mr. Williams’ class at Anywhere High School, you notice:</a:t>
            </a:r>
            <a:endParaRPr lang="en-US" sz="4000" b="1" dirty="0"/>
          </a:p>
        </p:txBody>
      </p:sp>
      <p:sp>
        <p:nvSpPr>
          <p:cNvPr id="25602" name="Content Placeholder 2">
            <a:extLst>
              <a:ext uri="{FF2B5EF4-FFF2-40B4-BE49-F238E27FC236}">
                <a16:creationId xmlns:a16="http://schemas.microsoft.com/office/drawing/2014/main" id="{7C8A7928-2EAC-8CB4-463E-92E88F365755}"/>
              </a:ext>
            </a:extLst>
          </p:cNvPr>
          <p:cNvSpPr>
            <a:spLocks noGrp="1" noChangeArrowheads="1"/>
          </p:cNvSpPr>
          <p:nvPr>
            <p:ph idx="4294967295"/>
          </p:nvPr>
        </p:nvSpPr>
        <p:spPr>
          <a:xfrm>
            <a:off x="625477" y="1341437"/>
            <a:ext cx="3305173" cy="3262312"/>
          </a:xfrm>
        </p:spPr>
        <p:txBody>
          <a:bodyPr/>
          <a:lstStyle/>
          <a:p>
            <a:r>
              <a:rPr lang="en-US" sz="1800" dirty="0">
                <a:ea typeface="Arial"/>
                <a:sym typeface="Arial"/>
              </a:rPr>
              <a:t>Many students’ papers have doodles instead of work. </a:t>
            </a:r>
          </a:p>
          <a:p>
            <a:r>
              <a:rPr lang="en-US" sz="1800" dirty="0">
                <a:ea typeface="Arial"/>
                <a:sym typeface="Arial"/>
              </a:rPr>
              <a:t>Students rarely raise their hands or ask questions.</a:t>
            </a:r>
            <a:endParaRPr lang="en-US" altLang="en-US" sz="1800" dirty="0"/>
          </a:p>
          <a:p>
            <a:r>
              <a:rPr lang="en-US" sz="1800" dirty="0">
                <a:ea typeface="Arial"/>
                <a:sym typeface="Arial"/>
              </a:rPr>
              <a:t>Students are overheard saying “This is too hard, I quit.”</a:t>
            </a:r>
            <a:endParaRPr lang="en-US" altLang="en-US" sz="1800" dirty="0"/>
          </a:p>
          <a:p>
            <a:r>
              <a:rPr lang="en-US" sz="1800" dirty="0">
                <a:ea typeface="Arial"/>
                <a:sym typeface="Arial"/>
              </a:rPr>
              <a:t>Students are overheard saying “I hate this school.”</a:t>
            </a:r>
            <a:endParaRPr lang="en-US" altLang="en-US" sz="1800" dirty="0"/>
          </a:p>
        </p:txBody>
      </p:sp>
      <p:sp>
        <p:nvSpPr>
          <p:cNvPr id="3" name="Google Shape;147;p31">
            <a:extLst>
              <a:ext uri="{FF2B5EF4-FFF2-40B4-BE49-F238E27FC236}">
                <a16:creationId xmlns:a16="http://schemas.microsoft.com/office/drawing/2014/main" id="{02BFFCF6-D12E-C6FC-4D8A-819B01156F73}"/>
              </a:ext>
            </a:extLst>
          </p:cNvPr>
          <p:cNvSpPr txBox="1">
            <a:spLocks/>
          </p:cNvSpPr>
          <p:nvPr/>
        </p:nvSpPr>
        <p:spPr bwMode="auto">
          <a:xfrm>
            <a:off x="4356099" y="1443035"/>
            <a:ext cx="4467225" cy="2770190"/>
          </a:xfrm>
          <a:prstGeom prst="rect">
            <a:avLst/>
          </a:prstGeom>
          <a:solidFill>
            <a:schemeClr val="accent1">
              <a:lumMod val="20000"/>
              <a:lumOff val="80000"/>
            </a:schemeClr>
          </a:solidFill>
          <a:ln w="38100" cap="flat" cmpd="sng">
            <a:solidFill>
              <a:schemeClr val="accent2"/>
            </a:solidFill>
            <a:prstDash val="solid"/>
            <a:round/>
            <a:headEnd type="none" w="sm" len="sm"/>
            <a:tailEnd type="none" w="sm" len="sm"/>
          </a:ln>
        </p:spPr>
        <p:txBody>
          <a:bodyPr spcFirstLastPara="1" vert="horz" wrap="square" lIns="91425" tIns="45700" rIns="91425" bIns="45700" numCol="1" anchor="ctr" anchorCtr="0" compatLnSpc="1">
            <a:prstTxWarp prst="textNoShape">
              <a:avLst/>
            </a:prstTxWarp>
            <a:noAutofit/>
          </a:bodyPr>
          <a:lstStyle>
            <a:lvl1pPr marL="228600" indent="-228600" algn="l" rtl="0" eaLnBrk="1" fontAlgn="base" hangingPunct="1">
              <a:spcBef>
                <a:spcPts val="520"/>
              </a:spcBef>
              <a:spcAft>
                <a:spcPct val="0"/>
              </a:spcAft>
              <a:buClr>
                <a:srgbClr val="971D20"/>
              </a:buClr>
              <a:buSzPct val="100000"/>
              <a:buFont typeface="+mj-lt"/>
              <a:buAutoNum type="arabicPeriod"/>
              <a:defRPr sz="2600" kern="1200">
                <a:solidFill>
                  <a:schemeClr val="tx1"/>
                </a:solidFill>
                <a:latin typeface="Calibri" panose="020F0502020204030204" pitchFamily="34" charset="0"/>
                <a:ea typeface="+mn-ea"/>
                <a:cs typeface="Calibri" panose="020F0502020204030204" pitchFamily="34" charset="0"/>
              </a:defRPr>
            </a:lvl1pPr>
            <a:lvl2pPr marL="685800" indent="-320040" algn="l" rtl="0" eaLnBrk="1" fontAlgn="base" hangingPunct="1">
              <a:spcBef>
                <a:spcPts val="400"/>
              </a:spcBef>
              <a:spcAft>
                <a:spcPct val="0"/>
              </a:spcAft>
              <a:buClr>
                <a:schemeClr val="accent1"/>
              </a:buClr>
              <a:buFont typeface="+mj-lt"/>
              <a:buAutoNum type="alphaLcPeriod"/>
              <a:defRPr sz="2600" kern="1200">
                <a:solidFill>
                  <a:schemeClr val="tx1"/>
                </a:solidFill>
                <a:latin typeface="Calibri" panose="020F0502020204030204" pitchFamily="34" charset="0"/>
                <a:ea typeface="+mn-ea"/>
                <a:cs typeface="Calibri" panose="020F0502020204030204" pitchFamily="34" charset="0"/>
              </a:defRPr>
            </a:lvl2pPr>
            <a:lvl3pPr marL="1143000" indent="-320040" algn="l" rtl="0" eaLnBrk="1" fontAlgn="base" hangingPunct="1">
              <a:spcBef>
                <a:spcPts val="340"/>
              </a:spcBef>
              <a:spcAft>
                <a:spcPct val="0"/>
              </a:spcAft>
              <a:buClr>
                <a:srgbClr val="E8BF3C"/>
              </a:buClr>
              <a:buFont typeface="+mj-lt"/>
              <a:buAutoNum type="romanLcPeriod"/>
              <a:defRPr sz="2600" kern="1200">
                <a:solidFill>
                  <a:schemeClr val="tx1"/>
                </a:solidFill>
                <a:latin typeface="Calibri" panose="020F0502020204030204" pitchFamily="34" charset="0"/>
                <a:ea typeface="+mn-ea"/>
                <a:cs typeface="Calibri" panose="020F0502020204030204" pitchFamily="34" charset="0"/>
              </a:defRPr>
            </a:lvl3pPr>
            <a:lvl4pPr marL="1600200" indent="-228600" algn="l" rtl="0" eaLnBrk="1" fontAlgn="base" hangingPunct="1">
              <a:lnSpc>
                <a:spcPct val="100000"/>
              </a:lnSpc>
              <a:spcBef>
                <a:spcPts val="300"/>
              </a:spcBef>
              <a:spcAft>
                <a:spcPct val="0"/>
              </a:spcAft>
              <a:buClr>
                <a:srgbClr val="971D20"/>
              </a:buClr>
              <a:buSzPct val="120000"/>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057400" indent="-228600" algn="l" rtl="0" eaLnBrk="1" fontAlgn="base" hangingPunct="1">
              <a:lnSpc>
                <a:spcPct val="10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5000"/>
              </a:lnSpc>
              <a:spcBef>
                <a:spcPts val="0"/>
              </a:spcBef>
              <a:spcAft>
                <a:spcPts val="0"/>
              </a:spcAft>
              <a:buClr>
                <a:schemeClr val="dk1"/>
              </a:buClr>
              <a:buSzPts val="1100"/>
              <a:buFont typeface="Arial"/>
              <a:buNone/>
            </a:pPr>
            <a:r>
              <a:rPr lang="en-US" sz="1600" b="1" dirty="0">
                <a:solidFill>
                  <a:srgbClr val="980000"/>
                </a:solidFill>
                <a:ea typeface="Arial"/>
                <a:sym typeface="Arial"/>
              </a:rPr>
              <a:t>Responses of note from the student engagement survey for Mr. Williams’ students include: </a:t>
            </a:r>
          </a:p>
          <a:p>
            <a:pPr marL="457200" indent="-393192">
              <a:lnSpc>
                <a:spcPct val="115000"/>
              </a:lnSpc>
              <a:buFont typeface="System Font Regular"/>
              <a:buChar char="●"/>
            </a:pPr>
            <a:r>
              <a:rPr lang="en-US" sz="1600" dirty="0">
                <a:ea typeface="Arial"/>
                <a:sym typeface="Arial"/>
              </a:rPr>
              <a:t>When I’m in class, I just act like I’m working. (56%)</a:t>
            </a:r>
          </a:p>
          <a:p>
            <a:pPr marL="457200" indent="-393192">
              <a:lnSpc>
                <a:spcPct val="115000"/>
              </a:lnSpc>
              <a:buFont typeface="System Font Regular"/>
              <a:buChar char="●"/>
            </a:pPr>
            <a:r>
              <a:rPr lang="en-US" sz="1600" dirty="0">
                <a:ea typeface="Arial"/>
                <a:sym typeface="Arial"/>
              </a:rPr>
              <a:t>I enjoy learning new things in class. (24%)</a:t>
            </a:r>
          </a:p>
          <a:p>
            <a:pPr marL="457200" indent="-393192">
              <a:lnSpc>
                <a:spcPct val="115000"/>
              </a:lnSpc>
              <a:buFont typeface="System Font Regular"/>
              <a:buChar char="●"/>
            </a:pPr>
            <a:r>
              <a:rPr lang="en-US" sz="1600" dirty="0">
                <a:ea typeface="Arial"/>
                <a:sym typeface="Arial"/>
              </a:rPr>
              <a:t>When I run into a difficult ho </a:t>
            </a:r>
            <a:r>
              <a:rPr lang="en-US" sz="1600" dirty="0" err="1">
                <a:ea typeface="Arial"/>
                <a:sym typeface="Arial"/>
              </a:rPr>
              <a:t>mework</a:t>
            </a:r>
            <a:r>
              <a:rPr lang="en-US" sz="1600" dirty="0">
                <a:ea typeface="Arial"/>
                <a:sym typeface="Arial"/>
              </a:rPr>
              <a:t> problem, I keep working at it until I think I’ve solved it. (34%)</a:t>
            </a:r>
          </a:p>
          <a:p>
            <a:pPr marL="457200" indent="-393192">
              <a:lnSpc>
                <a:spcPct val="115000"/>
              </a:lnSpc>
              <a:buFont typeface="System Font Regular"/>
              <a:buChar char="●"/>
            </a:pPr>
            <a:r>
              <a:rPr lang="en-US" sz="1600" dirty="0">
                <a:ea typeface="Arial"/>
                <a:sym typeface="Arial"/>
              </a:rPr>
              <a:t>I’m happy to be at this school. (40%)</a:t>
            </a:r>
            <a:endParaRPr lang="en-US" sz="1600" dirty="0">
              <a:sym typeface="Arial"/>
            </a:endParaRPr>
          </a:p>
        </p:txBody>
      </p:sp>
    </p:spTree>
    <p:extLst>
      <p:ext uri="{BB962C8B-B14F-4D97-AF65-F5344CB8AC3E}">
        <p14:creationId xmlns:p14="http://schemas.microsoft.com/office/powerpoint/2010/main" val="17914305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1FFFE5-8778-6DB5-3ED0-953EBBBAB608}"/>
            </a:ext>
          </a:extLst>
        </p:cNvPr>
        <p:cNvGrpSpPr/>
        <p:nvPr/>
      </p:nvGrpSpPr>
      <p:grpSpPr>
        <a:xfrm>
          <a:off x="0" y="0"/>
          <a:ext cx="0" cy="0"/>
          <a:chOff x="0" y="0"/>
          <a:chExt cx="0" cy="0"/>
        </a:xfrm>
      </p:grpSpPr>
      <p:sp>
        <p:nvSpPr>
          <p:cNvPr id="4" name="Google Shape;145;p31">
            <a:extLst>
              <a:ext uri="{FF2B5EF4-FFF2-40B4-BE49-F238E27FC236}">
                <a16:creationId xmlns:a16="http://schemas.microsoft.com/office/drawing/2014/main" id="{3BFB6876-1B91-02BF-D042-3170B5F888C6}"/>
              </a:ext>
            </a:extLst>
          </p:cNvPr>
          <p:cNvSpPr txBox="1">
            <a:spLocks/>
          </p:cNvSpPr>
          <p:nvPr/>
        </p:nvSpPr>
        <p:spPr bwMode="auto">
          <a:xfrm>
            <a:off x="711199" y="511175"/>
            <a:ext cx="8004175" cy="8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spcFirstLastPara="1" vert="horz" wrap="square" lIns="0" tIns="45700" rIns="0" bIns="0" numCol="1" anchor="b" anchorCtr="0" compatLnSpc="1">
            <a:prstTxWarp prst="textNoShape">
              <a:avLst/>
            </a:prstTxWarp>
            <a:noAutofit/>
          </a:bodyPr>
          <a:lstStyle>
            <a:lvl1pPr algn="l" rtl="0" eaLnBrk="1" fontAlgn="base" hangingPunct="1">
              <a:lnSpc>
                <a:spcPct val="90000"/>
              </a:lnSpc>
              <a:spcBef>
                <a:spcPct val="0"/>
              </a:spcBef>
              <a:spcAft>
                <a:spcPct val="0"/>
              </a:spcAft>
              <a:defRPr sz="3600" kern="1200">
                <a:solidFill>
                  <a:schemeClr val="accent3"/>
                </a:solidFill>
                <a:latin typeface="Calibri" panose="020F0502020204030204" pitchFamily="34" charset="0"/>
                <a:ea typeface="+mj-ea"/>
                <a:cs typeface="Calibri" panose="020F0502020204030204" pitchFamily="34" charset="0"/>
              </a:defRPr>
            </a:lvl1pPr>
            <a:lvl2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a:lstStyle>
          <a:p>
            <a:pPr>
              <a:lnSpc>
                <a:spcPct val="115000"/>
              </a:lnSpc>
              <a:spcBef>
                <a:spcPts val="0"/>
              </a:spcBef>
              <a:spcAft>
                <a:spcPts val="1000"/>
              </a:spcAft>
              <a:buClr>
                <a:schemeClr val="dk1"/>
              </a:buClr>
              <a:buSzPts val="1100"/>
              <a:buFont typeface="Arial"/>
              <a:buNone/>
            </a:pPr>
            <a:r>
              <a:rPr lang="en-US" sz="1600" b="1" dirty="0">
                <a:ea typeface="Arial"/>
                <a:sym typeface="Arial"/>
              </a:rPr>
              <a:t>Scenario #3: Brian Doe, a student in Mr. Williams’ English class at Anywhere High School, was willing to sit down for a short interview with you. During this interview, he revealed that:</a:t>
            </a:r>
            <a:endParaRPr lang="en-US" sz="4000" b="1" dirty="0"/>
          </a:p>
        </p:txBody>
      </p:sp>
      <p:sp>
        <p:nvSpPr>
          <p:cNvPr id="25602" name="Content Placeholder 2">
            <a:extLst>
              <a:ext uri="{FF2B5EF4-FFF2-40B4-BE49-F238E27FC236}">
                <a16:creationId xmlns:a16="http://schemas.microsoft.com/office/drawing/2014/main" id="{C3C6D40E-1019-B591-666C-03C98EECB55C}"/>
              </a:ext>
            </a:extLst>
          </p:cNvPr>
          <p:cNvSpPr>
            <a:spLocks noGrp="1" noChangeArrowheads="1"/>
          </p:cNvSpPr>
          <p:nvPr>
            <p:ph idx="4294967295"/>
          </p:nvPr>
        </p:nvSpPr>
        <p:spPr>
          <a:xfrm>
            <a:off x="625477" y="1503362"/>
            <a:ext cx="3498848" cy="3262312"/>
          </a:xfrm>
        </p:spPr>
        <p:txBody>
          <a:bodyPr/>
          <a:lstStyle/>
          <a:p>
            <a:r>
              <a:rPr lang="en-US" sz="1800" dirty="0">
                <a:ea typeface="Arial"/>
                <a:sym typeface="Arial"/>
              </a:rPr>
              <a:t>“Sometimes Mr. Williams talks for so long I stop listening.”</a:t>
            </a:r>
            <a:endParaRPr lang="en-US" altLang="en-US" sz="1800" dirty="0"/>
          </a:p>
          <a:p>
            <a:r>
              <a:rPr lang="en-US" sz="1800" dirty="0">
                <a:ea typeface="Arial"/>
                <a:sym typeface="Arial"/>
              </a:rPr>
              <a:t>“I don’t think I will ever use anything Mr. Williams teaches us.”</a:t>
            </a:r>
            <a:endParaRPr lang="en-US" altLang="en-US" sz="1800" dirty="0"/>
          </a:p>
          <a:p>
            <a:r>
              <a:rPr lang="en-US" sz="1800" dirty="0">
                <a:ea typeface="Arial"/>
                <a:sym typeface="Arial"/>
              </a:rPr>
              <a:t>“Mr. Williams’ class is boring, so I don’t do the assignments.”</a:t>
            </a:r>
            <a:endParaRPr lang="en-US" altLang="en-US" sz="1800" dirty="0"/>
          </a:p>
          <a:p>
            <a:r>
              <a:rPr lang="en-US" sz="1800" dirty="0">
                <a:ea typeface="Arial"/>
                <a:sym typeface="Arial"/>
              </a:rPr>
              <a:t>“I tried to convince my mom to let me stay home.”</a:t>
            </a:r>
            <a:endParaRPr lang="en-US" altLang="en-US" sz="1800" dirty="0"/>
          </a:p>
        </p:txBody>
      </p:sp>
      <p:sp>
        <p:nvSpPr>
          <p:cNvPr id="3" name="Google Shape;147;p31">
            <a:extLst>
              <a:ext uri="{FF2B5EF4-FFF2-40B4-BE49-F238E27FC236}">
                <a16:creationId xmlns:a16="http://schemas.microsoft.com/office/drawing/2014/main" id="{D8A9FB53-3643-00B0-4445-152FC68F46AD}"/>
              </a:ext>
            </a:extLst>
          </p:cNvPr>
          <p:cNvSpPr txBox="1">
            <a:spLocks/>
          </p:cNvSpPr>
          <p:nvPr/>
        </p:nvSpPr>
        <p:spPr bwMode="auto">
          <a:xfrm>
            <a:off x="4356100" y="1503362"/>
            <a:ext cx="4467225" cy="2862263"/>
          </a:xfrm>
          <a:prstGeom prst="rect">
            <a:avLst/>
          </a:prstGeom>
          <a:solidFill>
            <a:schemeClr val="accent1">
              <a:lumMod val="20000"/>
              <a:lumOff val="80000"/>
            </a:schemeClr>
          </a:solidFill>
          <a:ln w="38100" cap="flat" cmpd="sng">
            <a:solidFill>
              <a:schemeClr val="accent2"/>
            </a:solidFill>
            <a:prstDash val="solid"/>
            <a:round/>
            <a:headEnd type="none" w="sm" len="sm"/>
            <a:tailEnd type="none" w="sm" len="sm"/>
          </a:ln>
        </p:spPr>
        <p:txBody>
          <a:bodyPr spcFirstLastPara="1" vert="horz" wrap="square" lIns="91425" tIns="45700" rIns="91425" bIns="45700" numCol="1" anchor="ctr" anchorCtr="0" compatLnSpc="1">
            <a:prstTxWarp prst="textNoShape">
              <a:avLst/>
            </a:prstTxWarp>
            <a:noAutofit/>
          </a:bodyPr>
          <a:lstStyle>
            <a:lvl1pPr marL="228600" indent="-228600" algn="l" rtl="0" eaLnBrk="1" fontAlgn="base" hangingPunct="1">
              <a:spcBef>
                <a:spcPts val="520"/>
              </a:spcBef>
              <a:spcAft>
                <a:spcPct val="0"/>
              </a:spcAft>
              <a:buClr>
                <a:srgbClr val="971D20"/>
              </a:buClr>
              <a:buSzPct val="100000"/>
              <a:buFont typeface="+mj-lt"/>
              <a:buAutoNum type="arabicPeriod"/>
              <a:defRPr sz="2600" kern="1200">
                <a:solidFill>
                  <a:schemeClr val="tx1"/>
                </a:solidFill>
                <a:latin typeface="Calibri" panose="020F0502020204030204" pitchFamily="34" charset="0"/>
                <a:ea typeface="+mn-ea"/>
                <a:cs typeface="Calibri" panose="020F0502020204030204" pitchFamily="34" charset="0"/>
              </a:defRPr>
            </a:lvl1pPr>
            <a:lvl2pPr marL="685800" indent="-320040" algn="l" rtl="0" eaLnBrk="1" fontAlgn="base" hangingPunct="1">
              <a:spcBef>
                <a:spcPts val="400"/>
              </a:spcBef>
              <a:spcAft>
                <a:spcPct val="0"/>
              </a:spcAft>
              <a:buClr>
                <a:schemeClr val="accent1"/>
              </a:buClr>
              <a:buFont typeface="+mj-lt"/>
              <a:buAutoNum type="alphaLcPeriod"/>
              <a:defRPr sz="2600" kern="1200">
                <a:solidFill>
                  <a:schemeClr val="tx1"/>
                </a:solidFill>
                <a:latin typeface="Calibri" panose="020F0502020204030204" pitchFamily="34" charset="0"/>
                <a:ea typeface="+mn-ea"/>
                <a:cs typeface="Calibri" panose="020F0502020204030204" pitchFamily="34" charset="0"/>
              </a:defRPr>
            </a:lvl2pPr>
            <a:lvl3pPr marL="1143000" indent="-320040" algn="l" rtl="0" eaLnBrk="1" fontAlgn="base" hangingPunct="1">
              <a:spcBef>
                <a:spcPts val="340"/>
              </a:spcBef>
              <a:spcAft>
                <a:spcPct val="0"/>
              </a:spcAft>
              <a:buClr>
                <a:srgbClr val="E8BF3C"/>
              </a:buClr>
              <a:buFont typeface="+mj-lt"/>
              <a:buAutoNum type="romanLcPeriod"/>
              <a:defRPr sz="2600" kern="1200">
                <a:solidFill>
                  <a:schemeClr val="tx1"/>
                </a:solidFill>
                <a:latin typeface="Calibri" panose="020F0502020204030204" pitchFamily="34" charset="0"/>
                <a:ea typeface="+mn-ea"/>
                <a:cs typeface="Calibri" panose="020F0502020204030204" pitchFamily="34" charset="0"/>
              </a:defRPr>
            </a:lvl3pPr>
            <a:lvl4pPr marL="1600200" indent="-228600" algn="l" rtl="0" eaLnBrk="1" fontAlgn="base" hangingPunct="1">
              <a:lnSpc>
                <a:spcPct val="100000"/>
              </a:lnSpc>
              <a:spcBef>
                <a:spcPts val="300"/>
              </a:spcBef>
              <a:spcAft>
                <a:spcPct val="0"/>
              </a:spcAft>
              <a:buClr>
                <a:srgbClr val="971D20"/>
              </a:buClr>
              <a:buSzPct val="120000"/>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057400" indent="-228600" algn="l" rtl="0" eaLnBrk="1" fontAlgn="base" hangingPunct="1">
              <a:lnSpc>
                <a:spcPct val="10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5000"/>
              </a:lnSpc>
              <a:spcBef>
                <a:spcPts val="0"/>
              </a:spcBef>
              <a:spcAft>
                <a:spcPts val="0"/>
              </a:spcAft>
              <a:buClr>
                <a:schemeClr val="dk1"/>
              </a:buClr>
              <a:buSzPts val="1100"/>
              <a:buFont typeface="Arial"/>
              <a:buNone/>
            </a:pPr>
            <a:r>
              <a:rPr lang="en-US" sz="1600" b="1" dirty="0">
                <a:solidFill>
                  <a:srgbClr val="980000"/>
                </a:solidFill>
                <a:ea typeface="Arial"/>
                <a:sym typeface="Arial"/>
              </a:rPr>
              <a:t>A small sample of Brian’s responses on the student engagement survey reveal his perceptions: </a:t>
            </a:r>
          </a:p>
          <a:p>
            <a:pPr marL="457200" indent="-393192">
              <a:lnSpc>
                <a:spcPct val="115000"/>
              </a:lnSpc>
              <a:buFont typeface="System Font Regular"/>
              <a:buChar char="●"/>
            </a:pPr>
            <a:r>
              <a:rPr lang="en-US" sz="1600" dirty="0">
                <a:ea typeface="Arial"/>
                <a:sym typeface="Arial"/>
              </a:rPr>
              <a:t>When I’m in class my mind wanders. (58%)</a:t>
            </a:r>
            <a:endParaRPr lang="en-US" sz="1600" dirty="0">
              <a:sym typeface="Arial"/>
            </a:endParaRPr>
          </a:p>
          <a:p>
            <a:pPr marL="457200" indent="-393192">
              <a:lnSpc>
                <a:spcPct val="115000"/>
              </a:lnSpc>
              <a:buFont typeface="System Font Regular"/>
              <a:buChar char="●"/>
            </a:pPr>
            <a:r>
              <a:rPr lang="en-US" sz="1600" dirty="0">
                <a:ea typeface="Arial"/>
                <a:sym typeface="Arial"/>
              </a:rPr>
              <a:t>I think what we are learning in school is interesting. (22%) </a:t>
            </a:r>
          </a:p>
          <a:p>
            <a:pPr marL="457200" indent="-393192">
              <a:lnSpc>
                <a:spcPct val="115000"/>
              </a:lnSpc>
              <a:buFont typeface="System Font Regular"/>
              <a:buChar char="●"/>
            </a:pPr>
            <a:r>
              <a:rPr lang="en-US" sz="1600" dirty="0">
                <a:ea typeface="Arial"/>
                <a:sym typeface="Arial"/>
              </a:rPr>
              <a:t>When I’m in class, I participate in the class activities. (47%)</a:t>
            </a:r>
          </a:p>
          <a:p>
            <a:pPr marL="457200" indent="-393192">
              <a:lnSpc>
                <a:spcPct val="115000"/>
              </a:lnSpc>
              <a:buFont typeface="System Font Regular"/>
              <a:buChar char="●"/>
            </a:pPr>
            <a:r>
              <a:rPr lang="en-US" sz="1600" dirty="0">
                <a:ea typeface="Arial"/>
                <a:sym typeface="Arial"/>
              </a:rPr>
              <a:t>Most mornings I look forward to going to school. (21%)</a:t>
            </a:r>
          </a:p>
        </p:txBody>
      </p:sp>
    </p:spTree>
    <p:extLst>
      <p:ext uri="{BB962C8B-B14F-4D97-AF65-F5344CB8AC3E}">
        <p14:creationId xmlns:p14="http://schemas.microsoft.com/office/powerpoint/2010/main" val="35477030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05DE60-40C4-B6B2-2369-F00083224FDF}"/>
            </a:ext>
          </a:extLst>
        </p:cNvPr>
        <p:cNvGrpSpPr/>
        <p:nvPr/>
      </p:nvGrpSpPr>
      <p:grpSpPr>
        <a:xfrm>
          <a:off x="0" y="0"/>
          <a:ext cx="0" cy="0"/>
          <a:chOff x="0" y="0"/>
          <a:chExt cx="0" cy="0"/>
        </a:xfrm>
      </p:grpSpPr>
      <p:pic>
        <p:nvPicPr>
          <p:cNvPr id="6" name="Google Shape;174;p35">
            <a:extLst>
              <a:ext uri="{FF2B5EF4-FFF2-40B4-BE49-F238E27FC236}">
                <a16:creationId xmlns:a16="http://schemas.microsoft.com/office/drawing/2014/main" id="{0563DD45-2E0A-75F1-BA5F-1A58AECAED4B}"/>
              </a:ext>
            </a:extLst>
          </p:cNvPr>
          <p:cNvPicPr preferRelativeResize="0"/>
          <p:nvPr/>
        </p:nvPicPr>
        <p:blipFill rotWithShape="1">
          <a:blip r:embed="rId3">
            <a:alphaModFix/>
          </a:blip>
          <a:srcRect/>
          <a:stretch/>
        </p:blipFill>
        <p:spPr>
          <a:xfrm>
            <a:off x="5731034" y="985805"/>
            <a:ext cx="2860650" cy="2689127"/>
          </a:xfrm>
          <a:prstGeom prst="rect">
            <a:avLst/>
          </a:prstGeom>
          <a:noFill/>
          <a:ln>
            <a:noFill/>
          </a:ln>
        </p:spPr>
      </p:pic>
      <p:sp>
        <p:nvSpPr>
          <p:cNvPr id="2" name="Title 1">
            <a:extLst>
              <a:ext uri="{FF2B5EF4-FFF2-40B4-BE49-F238E27FC236}">
                <a16:creationId xmlns:a16="http://schemas.microsoft.com/office/drawing/2014/main" id="{B31414FF-6227-CB3A-4CD0-EE95C3AB976F}"/>
              </a:ext>
            </a:extLst>
          </p:cNvPr>
          <p:cNvSpPr>
            <a:spLocks noGrp="1"/>
          </p:cNvSpPr>
          <p:nvPr>
            <p:ph type="title"/>
          </p:nvPr>
        </p:nvSpPr>
        <p:spPr/>
        <p:txBody>
          <a:bodyPr rtlCol="0">
            <a:normAutofit/>
          </a:bodyPr>
          <a:lstStyle/>
          <a:p>
            <a:pPr fontAlgn="auto">
              <a:spcAft>
                <a:spcPts val="0"/>
              </a:spcAft>
              <a:defRPr/>
            </a:pPr>
            <a:r>
              <a:rPr lang="en-US" dirty="0"/>
              <a:t>Why-Lighting</a:t>
            </a:r>
          </a:p>
        </p:txBody>
      </p:sp>
      <p:sp>
        <p:nvSpPr>
          <p:cNvPr id="25602" name="Content Placeholder 2">
            <a:extLst>
              <a:ext uri="{FF2B5EF4-FFF2-40B4-BE49-F238E27FC236}">
                <a16:creationId xmlns:a16="http://schemas.microsoft.com/office/drawing/2014/main" id="{7FB5BB60-7704-B455-3D9F-7835B684A408}"/>
              </a:ext>
            </a:extLst>
          </p:cNvPr>
          <p:cNvSpPr>
            <a:spLocks noGrp="1" noChangeArrowheads="1"/>
          </p:cNvSpPr>
          <p:nvPr>
            <p:ph idx="4294967295"/>
          </p:nvPr>
        </p:nvSpPr>
        <p:spPr>
          <a:xfrm>
            <a:off x="628650" y="1370013"/>
            <a:ext cx="5813425" cy="3262312"/>
          </a:xfrm>
        </p:spPr>
        <p:txBody>
          <a:bodyPr/>
          <a:lstStyle/>
          <a:p>
            <a:r>
              <a:rPr lang="en-US" altLang="en-US" dirty="0"/>
              <a:t>As you read the provided research brief, highlight key words and strategies for increasing student engagement.</a:t>
            </a:r>
          </a:p>
        </p:txBody>
      </p:sp>
    </p:spTree>
    <p:extLst>
      <p:ext uri="{BB962C8B-B14F-4D97-AF65-F5344CB8AC3E}">
        <p14:creationId xmlns:p14="http://schemas.microsoft.com/office/powerpoint/2010/main" val="31267824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E0BADC-3821-3A36-CD6E-0CF0492B5D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9FAD83-925F-4231-3E57-EA7642EDF0C2}"/>
              </a:ext>
            </a:extLst>
          </p:cNvPr>
          <p:cNvSpPr>
            <a:spLocks noGrp="1"/>
          </p:cNvSpPr>
          <p:nvPr>
            <p:ph type="title"/>
          </p:nvPr>
        </p:nvSpPr>
        <p:spPr/>
        <p:txBody>
          <a:bodyPr rtlCol="0">
            <a:normAutofit/>
          </a:bodyPr>
          <a:lstStyle/>
          <a:p>
            <a:pPr fontAlgn="auto">
              <a:spcAft>
                <a:spcPts val="0"/>
              </a:spcAft>
              <a:defRPr/>
            </a:pPr>
            <a:r>
              <a:rPr lang="en-US" dirty="0"/>
              <a:t>Revisit Honeycomb Harvest</a:t>
            </a:r>
          </a:p>
        </p:txBody>
      </p:sp>
      <p:sp>
        <p:nvSpPr>
          <p:cNvPr id="25602" name="Content Placeholder 2">
            <a:extLst>
              <a:ext uri="{FF2B5EF4-FFF2-40B4-BE49-F238E27FC236}">
                <a16:creationId xmlns:a16="http://schemas.microsoft.com/office/drawing/2014/main" id="{0E19C072-46CA-EE75-1988-8075AE1FA463}"/>
              </a:ext>
            </a:extLst>
          </p:cNvPr>
          <p:cNvSpPr>
            <a:spLocks noGrp="1" noChangeArrowheads="1"/>
          </p:cNvSpPr>
          <p:nvPr>
            <p:ph idx="4294967295"/>
          </p:nvPr>
        </p:nvSpPr>
        <p:spPr>
          <a:xfrm>
            <a:off x="628650" y="1370013"/>
            <a:ext cx="5565775" cy="3262312"/>
          </a:xfrm>
        </p:spPr>
        <p:txBody>
          <a:bodyPr/>
          <a:lstStyle/>
          <a:p>
            <a:r>
              <a:rPr lang="en-US" altLang="en-US" dirty="0"/>
              <a:t>Add the words/strategies you highlighted to your Honeycomb Harvest wherever you feel they most strongly connect.</a:t>
            </a:r>
          </a:p>
        </p:txBody>
      </p:sp>
      <p:pic>
        <p:nvPicPr>
          <p:cNvPr id="3" name="Google Shape;174;p35">
            <a:extLst>
              <a:ext uri="{FF2B5EF4-FFF2-40B4-BE49-F238E27FC236}">
                <a16:creationId xmlns:a16="http://schemas.microsoft.com/office/drawing/2014/main" id="{040CA8D1-AB0A-FAC9-F059-C59DDAFAD4FF}"/>
              </a:ext>
            </a:extLst>
          </p:cNvPr>
          <p:cNvPicPr preferRelativeResize="0"/>
          <p:nvPr/>
        </p:nvPicPr>
        <p:blipFill rotWithShape="1">
          <a:blip r:embed="rId3">
            <a:alphaModFix/>
          </a:blip>
          <a:srcRect/>
          <a:stretch/>
        </p:blipFill>
        <p:spPr>
          <a:xfrm>
            <a:off x="5580074" y="1356400"/>
            <a:ext cx="2358674" cy="2217249"/>
          </a:xfrm>
          <a:prstGeom prst="rect">
            <a:avLst/>
          </a:prstGeom>
          <a:noFill/>
          <a:ln>
            <a:noFill/>
          </a:ln>
        </p:spPr>
      </p:pic>
      <p:pic>
        <p:nvPicPr>
          <p:cNvPr id="4" name="Google Shape;177;p35">
            <a:extLst>
              <a:ext uri="{FF2B5EF4-FFF2-40B4-BE49-F238E27FC236}">
                <a16:creationId xmlns:a16="http://schemas.microsoft.com/office/drawing/2014/main" id="{F5E7DA3A-617A-E427-53C5-CAE1D976EC8D}"/>
              </a:ext>
            </a:extLst>
          </p:cNvPr>
          <p:cNvPicPr preferRelativeResize="0"/>
          <p:nvPr/>
        </p:nvPicPr>
        <p:blipFill rotWithShape="1">
          <a:blip r:embed="rId4">
            <a:alphaModFix/>
          </a:blip>
          <a:srcRect/>
          <a:stretch/>
        </p:blipFill>
        <p:spPr>
          <a:xfrm>
            <a:off x="6911499" y="404025"/>
            <a:ext cx="1603851" cy="1603851"/>
          </a:xfrm>
          <a:prstGeom prst="rect">
            <a:avLst/>
          </a:prstGeom>
          <a:noFill/>
          <a:ln>
            <a:noFill/>
          </a:ln>
        </p:spPr>
      </p:pic>
    </p:spTree>
    <p:extLst>
      <p:ext uri="{BB962C8B-B14F-4D97-AF65-F5344CB8AC3E}">
        <p14:creationId xmlns:p14="http://schemas.microsoft.com/office/powerpoint/2010/main" val="8664042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79788C-46A0-B78C-BE70-65BE03341F3C}"/>
            </a:ext>
          </a:extLst>
        </p:cNvPr>
        <p:cNvGrpSpPr/>
        <p:nvPr/>
      </p:nvGrpSpPr>
      <p:grpSpPr>
        <a:xfrm>
          <a:off x="0" y="0"/>
          <a:ext cx="0" cy="0"/>
          <a:chOff x="0" y="0"/>
          <a:chExt cx="0" cy="0"/>
        </a:xfrm>
      </p:grpSpPr>
      <p:pic>
        <p:nvPicPr>
          <p:cNvPr id="3" name="Google Shape;115;p26">
            <a:extLst>
              <a:ext uri="{FF2B5EF4-FFF2-40B4-BE49-F238E27FC236}">
                <a16:creationId xmlns:a16="http://schemas.microsoft.com/office/drawing/2014/main" id="{997C9F5A-63F7-B390-8F47-42A8CD16E25E}"/>
              </a:ext>
            </a:extLst>
          </p:cNvPr>
          <p:cNvPicPr preferRelativeResize="0"/>
          <p:nvPr/>
        </p:nvPicPr>
        <p:blipFill>
          <a:blip r:embed="rId3"/>
          <a:srcRect/>
          <a:stretch/>
        </p:blipFill>
        <p:spPr>
          <a:xfrm>
            <a:off x="5930901" y="985805"/>
            <a:ext cx="2687148" cy="2687148"/>
          </a:xfrm>
          <a:prstGeom prst="rect">
            <a:avLst/>
          </a:prstGeom>
          <a:noFill/>
          <a:ln>
            <a:noFill/>
          </a:ln>
        </p:spPr>
      </p:pic>
      <p:sp>
        <p:nvSpPr>
          <p:cNvPr id="2" name="Title 1">
            <a:extLst>
              <a:ext uri="{FF2B5EF4-FFF2-40B4-BE49-F238E27FC236}">
                <a16:creationId xmlns:a16="http://schemas.microsoft.com/office/drawing/2014/main" id="{8884FD71-86D3-38B0-DAAB-48DB60AAE534}"/>
              </a:ext>
            </a:extLst>
          </p:cNvPr>
          <p:cNvSpPr>
            <a:spLocks noGrp="1"/>
          </p:cNvSpPr>
          <p:nvPr>
            <p:ph type="title"/>
          </p:nvPr>
        </p:nvSpPr>
        <p:spPr/>
        <p:txBody>
          <a:bodyPr rtlCol="0">
            <a:normAutofit/>
          </a:bodyPr>
          <a:lstStyle/>
          <a:p>
            <a:pPr fontAlgn="auto">
              <a:spcAft>
                <a:spcPts val="0"/>
              </a:spcAft>
              <a:defRPr/>
            </a:pPr>
            <a:r>
              <a:rPr lang="en-US" dirty="0"/>
              <a:t>Choice Board</a:t>
            </a:r>
          </a:p>
        </p:txBody>
      </p:sp>
      <p:sp>
        <p:nvSpPr>
          <p:cNvPr id="25602" name="Content Placeholder 2">
            <a:extLst>
              <a:ext uri="{FF2B5EF4-FFF2-40B4-BE49-F238E27FC236}">
                <a16:creationId xmlns:a16="http://schemas.microsoft.com/office/drawing/2014/main" id="{0228419A-BBBA-5045-7CC3-BA4D9BC44943}"/>
              </a:ext>
            </a:extLst>
          </p:cNvPr>
          <p:cNvSpPr>
            <a:spLocks noGrp="1" noChangeArrowheads="1"/>
          </p:cNvSpPr>
          <p:nvPr>
            <p:ph idx="4294967295"/>
          </p:nvPr>
        </p:nvSpPr>
        <p:spPr>
          <a:xfrm>
            <a:off x="628650" y="1370013"/>
            <a:ext cx="5416550" cy="3262312"/>
          </a:xfrm>
        </p:spPr>
        <p:txBody>
          <a:bodyPr/>
          <a:lstStyle/>
          <a:p>
            <a:r>
              <a:rPr lang="en-US" altLang="en-US" dirty="0"/>
              <a:t>In small groups, create a Google Slides presentation that represents your ideas about how to improve engagement in the scenario we looked at today. </a:t>
            </a:r>
          </a:p>
        </p:txBody>
      </p:sp>
    </p:spTree>
    <p:extLst>
      <p:ext uri="{BB962C8B-B14F-4D97-AF65-F5344CB8AC3E}">
        <p14:creationId xmlns:p14="http://schemas.microsoft.com/office/powerpoint/2010/main" val="6072879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178D42-8947-472A-8805-DF8EF28382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E81F9E-7D7F-1F72-CEFC-8F84A236D806}"/>
              </a:ext>
            </a:extLst>
          </p:cNvPr>
          <p:cNvSpPr>
            <a:spLocks noGrp="1"/>
          </p:cNvSpPr>
          <p:nvPr>
            <p:ph type="title"/>
          </p:nvPr>
        </p:nvSpPr>
        <p:spPr/>
        <p:txBody>
          <a:bodyPr rtlCol="0">
            <a:normAutofit/>
          </a:bodyPr>
          <a:lstStyle/>
          <a:p>
            <a:pPr fontAlgn="auto">
              <a:spcAft>
                <a:spcPts val="0"/>
              </a:spcAft>
              <a:defRPr/>
            </a:pPr>
            <a:r>
              <a:rPr lang="en-US" dirty="0"/>
              <a:t>Share Out</a:t>
            </a:r>
          </a:p>
        </p:txBody>
      </p:sp>
      <p:sp>
        <p:nvSpPr>
          <p:cNvPr id="25602" name="Content Placeholder 2">
            <a:extLst>
              <a:ext uri="{FF2B5EF4-FFF2-40B4-BE49-F238E27FC236}">
                <a16:creationId xmlns:a16="http://schemas.microsoft.com/office/drawing/2014/main" id="{6C7FD087-9578-F6E4-22EB-ABE0B6551896}"/>
              </a:ext>
            </a:extLst>
          </p:cNvPr>
          <p:cNvSpPr>
            <a:spLocks noGrp="1" noChangeArrowheads="1"/>
          </p:cNvSpPr>
          <p:nvPr>
            <p:ph idx="4294967295"/>
          </p:nvPr>
        </p:nvSpPr>
        <p:spPr/>
        <p:txBody>
          <a:bodyPr/>
          <a:lstStyle/>
          <a:p>
            <a:pPr marL="64008" indent="0">
              <a:buNone/>
            </a:pPr>
            <a:endParaRPr lang="en-US" altLang="en-US" dirty="0"/>
          </a:p>
        </p:txBody>
      </p:sp>
    </p:spTree>
    <p:extLst>
      <p:ext uri="{BB962C8B-B14F-4D97-AF65-F5344CB8AC3E}">
        <p14:creationId xmlns:p14="http://schemas.microsoft.com/office/powerpoint/2010/main" val="7541312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ACBA6F-E2F7-507F-2B51-FEBA66E188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5D9FC2-EAFF-A2D6-9B09-815ABBDEB308}"/>
              </a:ext>
            </a:extLst>
          </p:cNvPr>
          <p:cNvSpPr>
            <a:spLocks noGrp="1"/>
          </p:cNvSpPr>
          <p:nvPr>
            <p:ph type="title"/>
          </p:nvPr>
        </p:nvSpPr>
        <p:spPr/>
        <p:txBody>
          <a:bodyPr rtlCol="0">
            <a:normAutofit/>
          </a:bodyPr>
          <a:lstStyle/>
          <a:p>
            <a:pPr fontAlgn="auto">
              <a:spcAft>
                <a:spcPts val="0"/>
              </a:spcAft>
              <a:defRPr/>
            </a:pPr>
            <a:r>
              <a:rPr lang="en-US" dirty="0"/>
              <a:t>Further K20 Resources</a:t>
            </a:r>
          </a:p>
        </p:txBody>
      </p:sp>
      <p:sp>
        <p:nvSpPr>
          <p:cNvPr id="25602" name="Content Placeholder 2">
            <a:extLst>
              <a:ext uri="{FF2B5EF4-FFF2-40B4-BE49-F238E27FC236}">
                <a16:creationId xmlns:a16="http://schemas.microsoft.com/office/drawing/2014/main" id="{D459BFA2-6152-ACBB-EC40-BD1051AC0368}"/>
              </a:ext>
            </a:extLst>
          </p:cNvPr>
          <p:cNvSpPr>
            <a:spLocks noGrp="1" noChangeArrowheads="1"/>
          </p:cNvSpPr>
          <p:nvPr>
            <p:ph idx="4294967295"/>
          </p:nvPr>
        </p:nvSpPr>
        <p:spPr/>
        <p:txBody>
          <a:bodyPr/>
          <a:lstStyle/>
          <a:p>
            <a:pPr marL="0" lvl="0" indent="0">
              <a:spcBef>
                <a:spcPts val="0"/>
              </a:spcBef>
              <a:spcAft>
                <a:spcPts val="0"/>
              </a:spcAft>
              <a:buNone/>
            </a:pPr>
            <a:r>
              <a:rPr lang="en-US" sz="1200" b="1" dirty="0">
                <a:ea typeface="Arial"/>
                <a:sym typeface="Arial"/>
              </a:rPr>
              <a:t>For Teacher Professional Learning</a:t>
            </a:r>
          </a:p>
          <a:p>
            <a:pPr lvl="0"/>
            <a:r>
              <a:rPr lang="en-US" sz="1200" dirty="0">
                <a:sym typeface="Arial"/>
              </a:rPr>
              <a:t>Growing Student Achievement Through Teacher-Student Relationships </a:t>
            </a:r>
            <a:br>
              <a:rPr lang="en-US" sz="1200" dirty="0">
                <a:sym typeface="Arial"/>
              </a:rPr>
            </a:br>
            <a:r>
              <a:rPr lang="en-US" sz="1200" dirty="0">
                <a:solidFill>
                  <a:schemeClr val="accent2"/>
                </a:solidFill>
                <a:sym typeface="Arial"/>
                <a:hlinkClick r:id="rId3">
                  <a:extLst>
                    <a:ext uri="{A12FA001-AC4F-418D-AE19-62706E023703}">
                      <ahyp:hlinkClr xmlns:ahyp="http://schemas.microsoft.com/office/drawing/2018/hyperlinkcolor" val="tx"/>
                    </a:ext>
                  </a:extLst>
                </a:hlinkClick>
              </a:rPr>
              <a:t>https://learn.k20center.ou.edu/professional-learning/40</a:t>
            </a:r>
            <a:endParaRPr lang="en-US" sz="1200" dirty="0">
              <a:solidFill>
                <a:schemeClr val="accent2"/>
              </a:solidFill>
              <a:sym typeface="Arial"/>
            </a:endParaRPr>
          </a:p>
          <a:p>
            <a:pPr lvl="0"/>
            <a:r>
              <a:rPr lang="en-US" sz="1200" dirty="0">
                <a:sym typeface="Arial"/>
              </a:rPr>
              <a:t>Building a School and Classroom Community</a:t>
            </a:r>
            <a:br>
              <a:rPr lang="en-US" sz="1200" dirty="0">
                <a:sym typeface="Arial"/>
              </a:rPr>
            </a:br>
            <a:r>
              <a:rPr lang="en-US" sz="1200" dirty="0">
                <a:solidFill>
                  <a:schemeClr val="accent2"/>
                </a:solidFill>
                <a:sym typeface="Arial"/>
                <a:hlinkClick r:id="rId4">
                  <a:extLst>
                    <a:ext uri="{A12FA001-AC4F-418D-AE19-62706E023703}">
                      <ahyp:hlinkClr xmlns:ahyp="http://schemas.microsoft.com/office/drawing/2018/hyperlinkcolor" val="tx"/>
                    </a:ext>
                  </a:extLst>
                </a:hlinkClick>
              </a:rPr>
              <a:t>https://learn.k20center.ou.edu/professional-learning/16</a:t>
            </a:r>
            <a:endParaRPr lang="en-US" sz="1200" dirty="0">
              <a:solidFill>
                <a:schemeClr val="accent2"/>
              </a:solidFill>
              <a:sym typeface="Arial"/>
            </a:endParaRPr>
          </a:p>
          <a:p>
            <a:pPr lvl="0"/>
            <a:r>
              <a:rPr lang="en-US" sz="1200" dirty="0">
                <a:sym typeface="Arial"/>
              </a:rPr>
              <a:t>Owning the Learning: Intentional Student Choice </a:t>
            </a:r>
            <a:br>
              <a:rPr lang="en-US" sz="1200" dirty="0">
                <a:sym typeface="Arial"/>
              </a:rPr>
            </a:br>
            <a:r>
              <a:rPr lang="en-US" sz="1200" dirty="0">
                <a:solidFill>
                  <a:schemeClr val="accent2"/>
                </a:solidFill>
                <a:sym typeface="Arial"/>
                <a:hlinkClick r:id="rId5">
                  <a:extLst>
                    <a:ext uri="{A12FA001-AC4F-418D-AE19-62706E023703}">
                      <ahyp:hlinkClr xmlns:ahyp="http://schemas.microsoft.com/office/drawing/2018/hyperlinkcolor" val="tx"/>
                    </a:ext>
                  </a:extLst>
                </a:hlinkClick>
              </a:rPr>
              <a:t>https://learn.k20center.ou.edu/professional-learning/1</a:t>
            </a:r>
            <a:endParaRPr lang="en-US" sz="1200" dirty="0">
              <a:solidFill>
                <a:schemeClr val="accent2"/>
              </a:solidFill>
              <a:sym typeface="Arial"/>
            </a:endParaRPr>
          </a:p>
          <a:p>
            <a:pPr lvl="0"/>
            <a:r>
              <a:rPr lang="en-US" sz="1200" dirty="0">
                <a:sym typeface="Arial"/>
              </a:rPr>
              <a:t>Authenticity, It’s Not Just a Fairytale</a:t>
            </a:r>
            <a:br>
              <a:rPr lang="en-US" sz="1200" dirty="0">
                <a:sym typeface="Arial"/>
              </a:rPr>
            </a:br>
            <a:r>
              <a:rPr lang="en-US" sz="1200" dirty="0">
                <a:solidFill>
                  <a:schemeClr val="accent2"/>
                </a:solidFill>
                <a:sym typeface="Arial"/>
                <a:hlinkClick r:id="rId6">
                  <a:extLst>
                    <a:ext uri="{A12FA001-AC4F-418D-AE19-62706E023703}">
                      <ahyp:hlinkClr xmlns:ahyp="http://schemas.microsoft.com/office/drawing/2018/hyperlinkcolor" val="tx"/>
                    </a:ext>
                  </a:extLst>
                </a:hlinkClick>
              </a:rPr>
              <a:t>https://learn.k20center.ou.edu/professional-learning/24</a:t>
            </a:r>
            <a:endParaRPr lang="en-US" sz="1200" dirty="0">
              <a:solidFill>
                <a:schemeClr val="accent2"/>
              </a:solidFill>
              <a:sym typeface="Arial"/>
            </a:endParaRPr>
          </a:p>
          <a:p>
            <a:pPr lvl="0"/>
            <a:r>
              <a:rPr lang="en-US" sz="1200" dirty="0">
                <a:sym typeface="Arial"/>
              </a:rPr>
              <a:t>Power Tools for Comprehension: Strategically Supporting Authentic Learning </a:t>
            </a:r>
            <a:r>
              <a:rPr lang="en-US" sz="1200" dirty="0">
                <a:solidFill>
                  <a:schemeClr val="accent2"/>
                </a:solidFill>
                <a:sym typeface="Arial"/>
                <a:hlinkClick r:id="rId7">
                  <a:extLst>
                    <a:ext uri="{A12FA001-AC4F-418D-AE19-62706E023703}">
                      <ahyp:hlinkClr xmlns:ahyp="http://schemas.microsoft.com/office/drawing/2018/hyperlinkcolor" val="tx"/>
                    </a:ext>
                  </a:extLst>
                </a:hlinkClick>
              </a:rPr>
              <a:t>https://learn.k20center.ou.edu/professional-learning/36</a:t>
            </a:r>
            <a:endParaRPr lang="en-US" sz="1200" dirty="0">
              <a:solidFill>
                <a:schemeClr val="accent2"/>
              </a:solidFill>
              <a:sym typeface="Arial"/>
            </a:endParaRPr>
          </a:p>
          <a:p>
            <a:pPr marL="0" lvl="0" indent="0">
              <a:spcBef>
                <a:spcPts val="1000"/>
              </a:spcBef>
              <a:spcAft>
                <a:spcPts val="0"/>
              </a:spcAft>
              <a:buNone/>
            </a:pPr>
            <a:r>
              <a:rPr lang="en-US" sz="1200" b="1" dirty="0"/>
              <a:t>For Student Learning</a:t>
            </a:r>
          </a:p>
          <a:p>
            <a:pPr lvl="0"/>
            <a:r>
              <a:rPr lang="en-US" sz="1200" dirty="0"/>
              <a:t>How Do My Choices Affect My Future? </a:t>
            </a:r>
            <a:br>
              <a:rPr lang="en-US" sz="1200" dirty="0"/>
            </a:br>
            <a:r>
              <a:rPr lang="en-US" sz="1200" dirty="0">
                <a:solidFill>
                  <a:schemeClr val="accent2"/>
                </a:solidFill>
                <a:sym typeface="Arial"/>
                <a:hlinkClick r:id="rId8">
                  <a:extLst>
                    <a:ext uri="{A12FA001-AC4F-418D-AE19-62706E023703}">
                      <ahyp:hlinkClr xmlns:ahyp="http://schemas.microsoft.com/office/drawing/2018/hyperlinkcolor" val="tx"/>
                    </a:ext>
                  </a:extLst>
                </a:hlinkClick>
              </a:rPr>
              <a:t>https://learn.k20center.ou.edu/lesson/219</a:t>
            </a:r>
            <a:endParaRPr lang="en-US" sz="1200" dirty="0">
              <a:solidFill>
                <a:schemeClr val="accent2"/>
              </a:solidFill>
              <a:sym typeface="Arial"/>
            </a:endParaRPr>
          </a:p>
          <a:p>
            <a:pPr lvl="0"/>
            <a:r>
              <a:rPr lang="en-US" sz="1200" dirty="0">
                <a:sym typeface="Arial"/>
              </a:rPr>
              <a:t>Career-Focused Lessons (ICAP)</a:t>
            </a:r>
          </a:p>
        </p:txBody>
      </p:sp>
    </p:spTree>
    <p:extLst>
      <p:ext uri="{BB962C8B-B14F-4D97-AF65-F5344CB8AC3E}">
        <p14:creationId xmlns:p14="http://schemas.microsoft.com/office/powerpoint/2010/main" val="1633927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3">
            <a:extLst>
              <a:ext uri="{FF2B5EF4-FFF2-40B4-BE49-F238E27FC236}">
                <a16:creationId xmlns:a16="http://schemas.microsoft.com/office/drawing/2014/main" id="{D39454A6-31F6-9DC3-BE75-39D080090E23}"/>
              </a:ext>
            </a:extLst>
          </p:cNvPr>
          <p:cNvSpPr>
            <a:spLocks noGrp="1" noChangeArrowheads="1"/>
          </p:cNvSpPr>
          <p:nvPr>
            <p:ph type="title"/>
          </p:nvPr>
        </p:nvSpPr>
        <p:spPr>
          <a:xfrm>
            <a:off x="623888" y="560388"/>
            <a:ext cx="7886700" cy="2139950"/>
          </a:xfrm>
        </p:spPr>
        <p:txBody>
          <a:bodyPr/>
          <a:lstStyle/>
          <a:p>
            <a:r>
              <a:rPr lang="en-US" altLang="en-US" dirty="0"/>
              <a:t>Aspects of Student Engagement: Behavioral</a:t>
            </a:r>
          </a:p>
        </p:txBody>
      </p:sp>
      <p:sp>
        <p:nvSpPr>
          <p:cNvPr id="22530" name="Text Placeholder 4">
            <a:extLst>
              <a:ext uri="{FF2B5EF4-FFF2-40B4-BE49-F238E27FC236}">
                <a16:creationId xmlns:a16="http://schemas.microsoft.com/office/drawing/2014/main" id="{019E2450-727C-5F8C-E55D-223CCB11F23B}"/>
              </a:ext>
            </a:extLst>
          </p:cNvPr>
          <p:cNvSpPr>
            <a:spLocks noGrp="1" noChangeArrowheads="1"/>
          </p:cNvSpPr>
          <p:nvPr>
            <p:ph type="body" sz="quarter" idx="10"/>
          </p:nvPr>
        </p:nvSpPr>
        <p:spPr>
          <a:xfrm>
            <a:off x="623888" y="2808288"/>
            <a:ext cx="7885112" cy="1397000"/>
          </a:xfrm>
        </p:spPr>
        <p:txBody>
          <a:bodyPr/>
          <a:lstStyle/>
          <a:p>
            <a:r>
              <a:rPr lang="en-US" altLang="en-US" dirty="0"/>
              <a:t>K20 Center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3">
            <a:extLst>
              <a:ext uri="{FF2B5EF4-FFF2-40B4-BE49-F238E27FC236}">
                <a16:creationId xmlns:a16="http://schemas.microsoft.com/office/drawing/2014/main" id="{1C1DB67A-4418-8D73-6089-D989CE677E90}"/>
              </a:ext>
            </a:extLst>
          </p:cNvPr>
          <p:cNvSpPr>
            <a:spLocks noGrp="1" noChangeArrowheads="1"/>
          </p:cNvSpPr>
          <p:nvPr>
            <p:ph type="title"/>
          </p:nvPr>
        </p:nvSpPr>
        <p:spPr>
          <a:xfrm>
            <a:off x="623888" y="560388"/>
            <a:ext cx="7886700" cy="2139950"/>
          </a:xfrm>
        </p:spPr>
        <p:txBody>
          <a:bodyPr/>
          <a:lstStyle/>
          <a:p>
            <a:r>
              <a:rPr lang="en-US" altLang="en-US" dirty="0"/>
              <a:t>Essential Question</a:t>
            </a:r>
          </a:p>
        </p:txBody>
      </p:sp>
      <p:sp>
        <p:nvSpPr>
          <p:cNvPr id="23554" name="Text Placeholder 4">
            <a:extLst>
              <a:ext uri="{FF2B5EF4-FFF2-40B4-BE49-F238E27FC236}">
                <a16:creationId xmlns:a16="http://schemas.microsoft.com/office/drawing/2014/main" id="{F01DC99E-0FC2-0634-50E3-612982742493}"/>
              </a:ext>
            </a:extLst>
          </p:cNvPr>
          <p:cNvSpPr>
            <a:spLocks noGrp="1" noChangeArrowheads="1"/>
          </p:cNvSpPr>
          <p:nvPr>
            <p:ph type="body" sz="quarter" idx="10"/>
          </p:nvPr>
        </p:nvSpPr>
        <p:spPr>
          <a:xfrm>
            <a:off x="623888" y="2808288"/>
            <a:ext cx="7885112" cy="1397000"/>
          </a:xfrm>
        </p:spPr>
        <p:txBody>
          <a:bodyPr/>
          <a:lstStyle/>
          <a:p>
            <a:pPr marL="64008" indent="0">
              <a:buNone/>
            </a:pPr>
            <a:r>
              <a:rPr lang="en-US" altLang="en-US" dirty="0"/>
              <a:t>What does behavioral engagement look like?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3">
            <a:extLst>
              <a:ext uri="{FF2B5EF4-FFF2-40B4-BE49-F238E27FC236}">
                <a16:creationId xmlns:a16="http://schemas.microsoft.com/office/drawing/2014/main" id="{7A133F9F-8BD4-BFCE-947E-74745460EF13}"/>
              </a:ext>
            </a:extLst>
          </p:cNvPr>
          <p:cNvSpPr>
            <a:spLocks noGrp="1" noChangeArrowheads="1"/>
          </p:cNvSpPr>
          <p:nvPr>
            <p:ph type="title"/>
          </p:nvPr>
        </p:nvSpPr>
        <p:spPr>
          <a:xfrm>
            <a:off x="623888" y="560388"/>
            <a:ext cx="7886700" cy="2139950"/>
          </a:xfrm>
        </p:spPr>
        <p:txBody>
          <a:bodyPr/>
          <a:lstStyle/>
          <a:p>
            <a:r>
              <a:rPr lang="en-US" altLang="en-US" dirty="0"/>
              <a:t>Learning Objectives</a:t>
            </a:r>
          </a:p>
        </p:txBody>
      </p:sp>
      <p:sp>
        <p:nvSpPr>
          <p:cNvPr id="5" name="Text Placeholder 4">
            <a:extLst>
              <a:ext uri="{FF2B5EF4-FFF2-40B4-BE49-F238E27FC236}">
                <a16:creationId xmlns:a16="http://schemas.microsoft.com/office/drawing/2014/main" id="{4928C0DD-EBA7-945F-414B-0577DA3BB329}"/>
              </a:ext>
            </a:extLst>
          </p:cNvPr>
          <p:cNvSpPr>
            <a:spLocks noGrp="1"/>
          </p:cNvSpPr>
          <p:nvPr>
            <p:ph type="body" sz="quarter" idx="10"/>
          </p:nvPr>
        </p:nvSpPr>
        <p:spPr>
          <a:xfrm>
            <a:off x="623887" y="2808288"/>
            <a:ext cx="8032218" cy="1397000"/>
          </a:xfrm>
        </p:spPr>
        <p:txBody>
          <a:bodyPr rtlCol="0">
            <a:normAutofit fontScale="92500"/>
          </a:bodyPr>
          <a:lstStyle/>
          <a:p>
            <a:pPr marL="578358" indent="-514350" fontAlgn="auto">
              <a:spcAft>
                <a:spcPts val="0"/>
              </a:spcAft>
              <a:buFont typeface="+mj-lt"/>
              <a:buAutoNum type="arabicPeriod"/>
              <a:defRPr/>
            </a:pPr>
            <a:r>
              <a:rPr lang="en-US" dirty="0"/>
              <a:t>Summarize the aspects of student behavioral engagement.</a:t>
            </a:r>
          </a:p>
          <a:p>
            <a:pPr marL="578358" indent="-514350" fontAlgn="auto">
              <a:spcAft>
                <a:spcPts val="0"/>
              </a:spcAft>
              <a:buFont typeface="+mj-lt"/>
              <a:buAutoNum type="arabicPeriod"/>
              <a:defRPr/>
            </a:pPr>
            <a:r>
              <a:rPr lang="en-US" dirty="0"/>
              <a:t>Analyze factors contributing to behavioral engagement.</a:t>
            </a:r>
          </a:p>
          <a:p>
            <a:pPr marL="578358" indent="-514350" fontAlgn="auto">
              <a:spcAft>
                <a:spcPts val="0"/>
              </a:spcAft>
              <a:buFont typeface="+mj-lt"/>
              <a:buAutoNum type="arabicPeriod"/>
              <a:defRPr/>
            </a:pPr>
            <a:r>
              <a:rPr lang="en-US" dirty="0"/>
              <a:t>Generate strategies for improving student engagement.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11CD8-D9BB-BC4B-FD94-B6149C8A5AC7}"/>
              </a:ext>
            </a:extLst>
          </p:cNvPr>
          <p:cNvSpPr>
            <a:spLocks noGrp="1"/>
          </p:cNvSpPr>
          <p:nvPr>
            <p:ph type="title"/>
          </p:nvPr>
        </p:nvSpPr>
        <p:spPr/>
        <p:txBody>
          <a:bodyPr rtlCol="0">
            <a:normAutofit/>
          </a:bodyPr>
          <a:lstStyle/>
          <a:p>
            <a:pPr fontAlgn="auto">
              <a:spcAft>
                <a:spcPts val="0"/>
              </a:spcAft>
              <a:defRPr/>
            </a:pPr>
            <a:r>
              <a:rPr lang="en-US" dirty="0"/>
              <a:t>Sometimes, Always, or Never	True</a:t>
            </a:r>
          </a:p>
        </p:txBody>
      </p:sp>
      <p:sp>
        <p:nvSpPr>
          <p:cNvPr id="25602" name="Content Placeholder 2">
            <a:extLst>
              <a:ext uri="{FF2B5EF4-FFF2-40B4-BE49-F238E27FC236}">
                <a16:creationId xmlns:a16="http://schemas.microsoft.com/office/drawing/2014/main" id="{67D3FB85-4C05-9AF8-0E54-BE7EB078D8F0}"/>
              </a:ext>
            </a:extLst>
          </p:cNvPr>
          <p:cNvSpPr>
            <a:spLocks noGrp="1" noChangeArrowheads="1"/>
          </p:cNvSpPr>
          <p:nvPr>
            <p:ph idx="4294967295"/>
          </p:nvPr>
        </p:nvSpPr>
        <p:spPr>
          <a:xfrm>
            <a:off x="628650" y="1370013"/>
            <a:ext cx="6057900" cy="3262312"/>
          </a:xfrm>
        </p:spPr>
        <p:txBody>
          <a:bodyPr/>
          <a:lstStyle/>
          <a:p>
            <a:r>
              <a:rPr lang="en-US" altLang="en-US" dirty="0"/>
              <a:t>Let’s categorize statements about student engagement as always, sometimes, or never true.</a:t>
            </a:r>
          </a:p>
          <a:p>
            <a:r>
              <a:rPr lang="en-US" altLang="en-US" dirty="0"/>
              <a:t>As each statement is presented, select the answer that you feel is most correct.</a:t>
            </a:r>
          </a:p>
          <a:p>
            <a:pPr lvl="1"/>
            <a:r>
              <a:rPr lang="en-US" altLang="en-US" dirty="0">
                <a:solidFill>
                  <a:schemeClr val="accent2"/>
                </a:solidFill>
              </a:rPr>
              <a:t>[copy and paste updated </a:t>
            </a:r>
            <a:r>
              <a:rPr lang="en-US" altLang="en-US" dirty="0" err="1">
                <a:solidFill>
                  <a:schemeClr val="accent2"/>
                </a:solidFill>
              </a:rPr>
              <a:t>Mentimeter</a:t>
            </a:r>
            <a:r>
              <a:rPr lang="en-US" altLang="en-US" dirty="0">
                <a:solidFill>
                  <a:schemeClr val="accent2"/>
                </a:solidFill>
              </a:rPr>
              <a:t> link for learners here]</a:t>
            </a:r>
          </a:p>
        </p:txBody>
      </p:sp>
      <p:pic>
        <p:nvPicPr>
          <p:cNvPr id="5" name="Google Shape;114;p26">
            <a:extLst>
              <a:ext uri="{FF2B5EF4-FFF2-40B4-BE49-F238E27FC236}">
                <a16:creationId xmlns:a16="http://schemas.microsoft.com/office/drawing/2014/main" id="{FEAFC06C-8534-B67B-300F-620D12173976}"/>
              </a:ext>
            </a:extLst>
          </p:cNvPr>
          <p:cNvPicPr preferRelativeResize="0"/>
          <p:nvPr/>
        </p:nvPicPr>
        <p:blipFill>
          <a:blip r:embed="rId3">
            <a:alphaModFix/>
          </a:blip>
          <a:stretch>
            <a:fillRect/>
          </a:stretch>
        </p:blipFill>
        <p:spPr>
          <a:xfrm>
            <a:off x="6656938" y="1268413"/>
            <a:ext cx="2020337" cy="2020337"/>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9D2199-A444-0718-7391-2E7954A9D487}"/>
            </a:ext>
          </a:extLst>
        </p:cNvPr>
        <p:cNvGrpSpPr/>
        <p:nvPr/>
      </p:nvGrpSpPr>
      <p:grpSpPr>
        <a:xfrm>
          <a:off x="0" y="0"/>
          <a:ext cx="0" cy="0"/>
          <a:chOff x="0" y="0"/>
          <a:chExt cx="0" cy="0"/>
        </a:xfrm>
      </p:grpSpPr>
      <p:sp>
        <p:nvSpPr>
          <p:cNvPr id="25602" name="Content Placeholder 2">
            <a:extLst>
              <a:ext uri="{FF2B5EF4-FFF2-40B4-BE49-F238E27FC236}">
                <a16:creationId xmlns:a16="http://schemas.microsoft.com/office/drawing/2014/main" id="{402D6986-3B28-2C60-73BB-756821211D5D}"/>
              </a:ext>
            </a:extLst>
          </p:cNvPr>
          <p:cNvSpPr>
            <a:spLocks noGrp="1" noChangeArrowheads="1"/>
          </p:cNvSpPr>
          <p:nvPr>
            <p:ph idx="4294967295"/>
          </p:nvPr>
        </p:nvSpPr>
        <p:spPr>
          <a:xfrm>
            <a:off x="3314700" y="4397212"/>
            <a:ext cx="2514600" cy="323850"/>
          </a:xfrm>
        </p:spPr>
        <p:txBody>
          <a:bodyPr/>
          <a:lstStyle/>
          <a:p>
            <a:pPr marL="64008" indent="0">
              <a:buNone/>
            </a:pPr>
            <a:r>
              <a:rPr lang="en-US" altLang="en-US" sz="1800" dirty="0">
                <a:hlinkClick r:id="rId4"/>
              </a:rPr>
              <a:t>Behavioral Engagement</a:t>
            </a:r>
            <a:endParaRPr lang="en-US" altLang="en-US" sz="1800" dirty="0"/>
          </a:p>
        </p:txBody>
      </p:sp>
      <p:pic>
        <p:nvPicPr>
          <p:cNvPr id="4" name="Online Media 3" title="Behavioral Engagement">
            <a:hlinkClick r:id="" action="ppaction://media"/>
            <a:extLst>
              <a:ext uri="{FF2B5EF4-FFF2-40B4-BE49-F238E27FC236}">
                <a16:creationId xmlns:a16="http://schemas.microsoft.com/office/drawing/2014/main" id="{CB997B56-D204-DC34-7511-9DAF1E644060}"/>
              </a:ext>
            </a:extLst>
          </p:cNvPr>
          <p:cNvPicPr>
            <a:picLocks noRot="1" noChangeAspect="1"/>
          </p:cNvPicPr>
          <p:nvPr>
            <a:videoFile r:link="rId1"/>
          </p:nvPr>
        </p:nvPicPr>
        <p:blipFill>
          <a:blip r:embed="rId5"/>
          <a:stretch>
            <a:fillRect/>
          </a:stretch>
        </p:blipFill>
        <p:spPr>
          <a:xfrm>
            <a:off x="942975" y="248273"/>
            <a:ext cx="7258050" cy="4100450"/>
          </a:xfrm>
          <a:prstGeom prst="rect">
            <a:avLst/>
          </a:prstGeom>
        </p:spPr>
      </p:pic>
    </p:spTree>
    <p:extLst>
      <p:ext uri="{BB962C8B-B14F-4D97-AF65-F5344CB8AC3E}">
        <p14:creationId xmlns:p14="http://schemas.microsoft.com/office/powerpoint/2010/main" val="3679682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A3E22A-9782-B580-F40C-73BF2B9F03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23703D-96B2-B1B6-AAF2-4D21A666D976}"/>
              </a:ext>
            </a:extLst>
          </p:cNvPr>
          <p:cNvSpPr>
            <a:spLocks noGrp="1"/>
          </p:cNvSpPr>
          <p:nvPr>
            <p:ph type="title"/>
          </p:nvPr>
        </p:nvSpPr>
        <p:spPr/>
        <p:txBody>
          <a:bodyPr rtlCol="0">
            <a:normAutofit/>
          </a:bodyPr>
          <a:lstStyle/>
          <a:p>
            <a:pPr fontAlgn="auto">
              <a:spcAft>
                <a:spcPts val="0"/>
              </a:spcAft>
              <a:defRPr/>
            </a:pPr>
            <a:r>
              <a:rPr lang="en-US" dirty="0"/>
              <a:t>Honeycomb Harvest</a:t>
            </a:r>
          </a:p>
        </p:txBody>
      </p:sp>
      <p:sp>
        <p:nvSpPr>
          <p:cNvPr id="25602" name="Content Placeholder 2">
            <a:extLst>
              <a:ext uri="{FF2B5EF4-FFF2-40B4-BE49-F238E27FC236}">
                <a16:creationId xmlns:a16="http://schemas.microsoft.com/office/drawing/2014/main" id="{D165B178-FD87-824D-8149-6242B401173B}"/>
              </a:ext>
            </a:extLst>
          </p:cNvPr>
          <p:cNvSpPr>
            <a:spLocks noGrp="1" noChangeArrowheads="1"/>
          </p:cNvSpPr>
          <p:nvPr>
            <p:ph idx="4294967295"/>
          </p:nvPr>
        </p:nvSpPr>
        <p:spPr>
          <a:xfrm>
            <a:off x="628650" y="1370013"/>
            <a:ext cx="5000625" cy="3262312"/>
          </a:xfrm>
        </p:spPr>
        <p:txBody>
          <a:bodyPr/>
          <a:lstStyle/>
          <a:p>
            <a:r>
              <a:rPr lang="en-US" dirty="0"/>
              <a:t>Move the honeycombs so that the sides touch where you see relationships between the concepts provided.</a:t>
            </a:r>
          </a:p>
          <a:p>
            <a:pPr lvl="1"/>
            <a:r>
              <a:rPr lang="en-US" altLang="en-US" dirty="0"/>
              <a:t>Activity: </a:t>
            </a:r>
            <a:r>
              <a:rPr lang="en-US" altLang="en-US" dirty="0">
                <a:solidFill>
                  <a:schemeClr val="accent2"/>
                </a:solidFill>
                <a:hlinkClick r:id="rId3"/>
              </a:rPr>
              <a:t>k20.ou.edu/</a:t>
            </a:r>
            <a:r>
              <a:rPr lang="en-US" altLang="en-US" dirty="0" err="1">
                <a:solidFill>
                  <a:schemeClr val="accent2"/>
                </a:solidFill>
                <a:hlinkClick r:id="rId3"/>
              </a:rPr>
              <a:t>hhbe</a:t>
            </a:r>
            <a:r>
              <a:rPr lang="en-US" altLang="en-US" dirty="0">
                <a:solidFill>
                  <a:schemeClr val="accent2"/>
                </a:solidFill>
                <a:hlinkClick r:id="rId3"/>
              </a:rPr>
              <a:t> </a:t>
            </a:r>
            <a:endParaRPr lang="en-US" altLang="en-US" dirty="0">
              <a:solidFill>
                <a:schemeClr val="accent2"/>
              </a:solidFill>
            </a:endParaRPr>
          </a:p>
        </p:txBody>
      </p:sp>
      <p:pic>
        <p:nvPicPr>
          <p:cNvPr id="4" name="Google Shape;127;p28">
            <a:extLst>
              <a:ext uri="{FF2B5EF4-FFF2-40B4-BE49-F238E27FC236}">
                <a16:creationId xmlns:a16="http://schemas.microsoft.com/office/drawing/2014/main" id="{964EF681-934B-EC24-6042-D1E22F061AD0}"/>
              </a:ext>
            </a:extLst>
          </p:cNvPr>
          <p:cNvPicPr preferRelativeResize="0"/>
          <p:nvPr/>
        </p:nvPicPr>
        <p:blipFill rotWithShape="1">
          <a:blip r:embed="rId4">
            <a:alphaModFix/>
          </a:blip>
          <a:srcRect/>
          <a:stretch/>
        </p:blipFill>
        <p:spPr>
          <a:xfrm>
            <a:off x="5727700" y="960406"/>
            <a:ext cx="2707981" cy="2707981"/>
          </a:xfrm>
          <a:prstGeom prst="rect">
            <a:avLst/>
          </a:prstGeom>
          <a:noFill/>
          <a:ln>
            <a:noFill/>
          </a:ln>
        </p:spPr>
      </p:pic>
    </p:spTree>
    <p:extLst>
      <p:ext uri="{BB962C8B-B14F-4D97-AF65-F5344CB8AC3E}">
        <p14:creationId xmlns:p14="http://schemas.microsoft.com/office/powerpoint/2010/main" val="1281655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6BDD17-F988-F902-4593-9C3C76D5B1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6DA7CA-46A4-A7A8-52F8-3FD43BCB4554}"/>
              </a:ext>
            </a:extLst>
          </p:cNvPr>
          <p:cNvSpPr>
            <a:spLocks noGrp="1"/>
          </p:cNvSpPr>
          <p:nvPr>
            <p:ph type="title"/>
          </p:nvPr>
        </p:nvSpPr>
        <p:spPr/>
        <p:txBody>
          <a:bodyPr rtlCol="0">
            <a:normAutofit/>
          </a:bodyPr>
          <a:lstStyle/>
          <a:p>
            <a:pPr fontAlgn="auto">
              <a:spcAft>
                <a:spcPts val="0"/>
              </a:spcAft>
              <a:defRPr/>
            </a:pPr>
            <a:r>
              <a:rPr lang="en-US" dirty="0"/>
              <a:t>Analyzing Scenarios</a:t>
            </a:r>
          </a:p>
        </p:txBody>
      </p:sp>
      <p:sp>
        <p:nvSpPr>
          <p:cNvPr id="25602" name="Content Placeholder 2">
            <a:extLst>
              <a:ext uri="{FF2B5EF4-FFF2-40B4-BE49-F238E27FC236}">
                <a16:creationId xmlns:a16="http://schemas.microsoft.com/office/drawing/2014/main" id="{BD208ED1-4787-A52A-48FF-6C06CC6BE2BB}"/>
              </a:ext>
            </a:extLst>
          </p:cNvPr>
          <p:cNvSpPr>
            <a:spLocks noGrp="1" noChangeArrowheads="1"/>
          </p:cNvSpPr>
          <p:nvPr>
            <p:ph idx="4294967295"/>
          </p:nvPr>
        </p:nvSpPr>
        <p:spPr/>
        <p:txBody>
          <a:bodyPr/>
          <a:lstStyle/>
          <a:p>
            <a:pPr marL="64008" indent="0">
              <a:buNone/>
            </a:pPr>
            <a:r>
              <a:rPr lang="en-US" dirty="0"/>
              <a:t>As you read, think about the statements in the Honeycomb Harvest for behavioral engagement.</a:t>
            </a:r>
            <a:endParaRPr lang="en-US" altLang="en-US" dirty="0"/>
          </a:p>
          <a:p>
            <a:r>
              <a:rPr lang="en-US" altLang="en-US" dirty="0"/>
              <a:t>Is there one or two that stand out as key indicators of the struggle in this scenario?</a:t>
            </a:r>
          </a:p>
          <a:p>
            <a:r>
              <a:rPr lang="en-US" dirty="0"/>
              <a:t>What is the role of behavioral engagement in your scenario?</a:t>
            </a:r>
            <a:endParaRPr lang="en-US" altLang="en-US" dirty="0"/>
          </a:p>
        </p:txBody>
      </p:sp>
    </p:spTree>
    <p:extLst>
      <p:ext uri="{BB962C8B-B14F-4D97-AF65-F5344CB8AC3E}">
        <p14:creationId xmlns:p14="http://schemas.microsoft.com/office/powerpoint/2010/main" val="38648641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2">
            <a:extLst>
              <a:ext uri="{FF2B5EF4-FFF2-40B4-BE49-F238E27FC236}">
                <a16:creationId xmlns:a16="http://schemas.microsoft.com/office/drawing/2014/main" id="{62E2766A-1A80-E98E-7D6E-D43DD8E58674}"/>
              </a:ext>
            </a:extLst>
          </p:cNvPr>
          <p:cNvSpPr>
            <a:spLocks noGrp="1" noChangeArrowheads="1"/>
          </p:cNvSpPr>
          <p:nvPr>
            <p:ph sz="half" idx="1"/>
          </p:nvPr>
        </p:nvSpPr>
        <p:spPr>
          <a:xfrm>
            <a:off x="628649" y="1521475"/>
            <a:ext cx="3771901" cy="2965738"/>
          </a:xfrm>
        </p:spPr>
        <p:txBody>
          <a:bodyPr/>
          <a:lstStyle/>
          <a:p>
            <a:pPr marL="64008" indent="0">
              <a:buNone/>
            </a:pPr>
            <a:r>
              <a:rPr lang="en-US" altLang="en-US" b="1" dirty="0"/>
              <a:t>Behavioral Engagement</a:t>
            </a:r>
          </a:p>
          <a:p>
            <a:pPr marL="578358" indent="-514350">
              <a:buFont typeface="+mj-lt"/>
              <a:buAutoNum type="arabicPeriod"/>
            </a:pPr>
            <a:r>
              <a:rPr lang="en-US" altLang="en-US" sz="1800" dirty="0"/>
              <a:t>I try hard to do well in school.</a:t>
            </a:r>
          </a:p>
          <a:p>
            <a:pPr marL="578358" indent="-514350">
              <a:buFont typeface="+mj-lt"/>
              <a:buAutoNum type="arabicPeriod"/>
            </a:pPr>
            <a:r>
              <a:rPr lang="en-US" altLang="en-US" sz="1800" dirty="0"/>
              <a:t>In class, I work as hard as I can.</a:t>
            </a:r>
          </a:p>
          <a:p>
            <a:pPr marL="578358" indent="-514350">
              <a:buFont typeface="+mj-lt"/>
              <a:buAutoNum type="arabicPeriod"/>
            </a:pPr>
            <a:r>
              <a:rPr lang="en-US" altLang="en-US" sz="1800" dirty="0"/>
              <a:t>When I’m in class, I just act like I’m working.</a:t>
            </a:r>
          </a:p>
          <a:p>
            <a:pPr marL="578358" indent="-514350">
              <a:buFont typeface="+mj-lt"/>
              <a:buAutoNum type="arabicPeriod"/>
            </a:pPr>
            <a:r>
              <a:rPr lang="en-US" altLang="en-US" sz="1800" dirty="0"/>
              <a:t>When I’m in class, I participate in class activities.</a:t>
            </a:r>
          </a:p>
        </p:txBody>
      </p:sp>
      <p:sp>
        <p:nvSpPr>
          <p:cNvPr id="3" name="Content Placeholder 2">
            <a:extLst>
              <a:ext uri="{FF2B5EF4-FFF2-40B4-BE49-F238E27FC236}">
                <a16:creationId xmlns:a16="http://schemas.microsoft.com/office/drawing/2014/main" id="{B2ADD9F2-AF20-CAB5-D0BA-59F59FDF1FDC}"/>
              </a:ext>
            </a:extLst>
          </p:cNvPr>
          <p:cNvSpPr>
            <a:spLocks noGrp="1"/>
          </p:cNvSpPr>
          <p:nvPr>
            <p:ph sz="half" idx="2"/>
          </p:nvPr>
        </p:nvSpPr>
        <p:spPr>
          <a:xfrm>
            <a:off x="4518026" y="1629425"/>
            <a:ext cx="3997325" cy="2965738"/>
          </a:xfrm>
        </p:spPr>
        <p:txBody>
          <a:bodyPr/>
          <a:lstStyle/>
          <a:p>
            <a:pPr>
              <a:buFont typeface="+mj-lt"/>
              <a:buAutoNum type="arabicPeriod" startAt="5"/>
            </a:pPr>
            <a:endParaRPr lang="en-US" sz="1800" dirty="0"/>
          </a:p>
          <a:p>
            <a:pPr>
              <a:buFont typeface="+mj-lt"/>
              <a:buAutoNum type="arabicPeriod" startAt="5"/>
            </a:pPr>
            <a:r>
              <a:rPr lang="en-US" sz="1800" dirty="0"/>
              <a:t>I take an active role in extracurricular activities in my school.</a:t>
            </a:r>
          </a:p>
          <a:p>
            <a:pPr>
              <a:buFont typeface="+mj-lt"/>
              <a:buAutoNum type="arabicPeriod" startAt="5"/>
            </a:pPr>
            <a:r>
              <a:rPr lang="en-US" sz="1800" dirty="0"/>
              <a:t>When I’m in class, my mind wanders.</a:t>
            </a:r>
          </a:p>
          <a:p>
            <a:pPr>
              <a:buFont typeface="+mj-lt"/>
              <a:buAutoNum type="arabicPeriod" startAt="5"/>
            </a:pPr>
            <a:r>
              <a:rPr lang="en-US" sz="1800" dirty="0"/>
              <a:t>I pay attention in class.</a:t>
            </a:r>
          </a:p>
          <a:p>
            <a:pPr>
              <a:buFont typeface="+mj-lt"/>
              <a:buAutoNum type="arabicPeriod" startAt="5"/>
            </a:pPr>
            <a:r>
              <a:rPr lang="en-US" sz="1800" dirty="0"/>
              <a:t>When I run into a difficult homework problem, I keep working at it until I’ve solved it.</a:t>
            </a:r>
          </a:p>
        </p:txBody>
      </p:sp>
      <p:sp>
        <p:nvSpPr>
          <p:cNvPr id="5" name="Title 1">
            <a:extLst>
              <a:ext uri="{FF2B5EF4-FFF2-40B4-BE49-F238E27FC236}">
                <a16:creationId xmlns:a16="http://schemas.microsoft.com/office/drawing/2014/main" id="{FC44073A-842E-8DF8-52C5-C99EC30612F9}"/>
              </a:ext>
            </a:extLst>
          </p:cNvPr>
          <p:cNvSpPr txBox="1">
            <a:spLocks/>
          </p:cNvSpPr>
          <p:nvPr/>
        </p:nvSpPr>
        <p:spPr bwMode="auto">
          <a:xfrm>
            <a:off x="628649" y="576262"/>
            <a:ext cx="8239125"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b" anchorCtr="0" compatLnSpc="1">
            <a:prstTxWarp prst="textNoShape">
              <a:avLst/>
            </a:prstTxWarp>
            <a:noAutofit/>
          </a:bodyPr>
          <a:lstStyle>
            <a:lvl1pPr algn="l" rtl="0" eaLnBrk="1" fontAlgn="base" hangingPunct="1">
              <a:lnSpc>
                <a:spcPct val="90000"/>
              </a:lnSpc>
              <a:spcBef>
                <a:spcPct val="0"/>
              </a:spcBef>
              <a:spcAft>
                <a:spcPct val="0"/>
              </a:spcAft>
              <a:defRPr sz="3600" kern="1200">
                <a:solidFill>
                  <a:schemeClr val="accent3"/>
                </a:solidFill>
                <a:latin typeface="Calibri" panose="020F0502020204030204" pitchFamily="34" charset="0"/>
                <a:ea typeface="+mj-ea"/>
                <a:cs typeface="Calibri" panose="020F0502020204030204" pitchFamily="34" charset="0"/>
              </a:defRPr>
            </a:lvl1pPr>
            <a:lvl2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a:lstStyle>
          <a:p>
            <a:pPr fontAlgn="auto">
              <a:spcAft>
                <a:spcPts val="0"/>
              </a:spcAft>
              <a:defRPr/>
            </a:pPr>
            <a:r>
              <a:rPr lang="en-US"/>
              <a:t>KISSCE </a:t>
            </a:r>
            <a:br>
              <a:rPr lang="en-US"/>
            </a:br>
            <a:r>
              <a:rPr lang="en-US" sz="2200">
                <a:solidFill>
                  <a:schemeClr val="accent2"/>
                </a:solidFill>
              </a:rPr>
              <a:t>(K20 Inventory for Student School and Career Engagement)</a:t>
            </a:r>
            <a:endParaRPr lang="en-US" sz="2200" dirty="0">
              <a:solidFill>
                <a:schemeClr val="accent2"/>
              </a:solidFill>
            </a:endParaRPr>
          </a:p>
        </p:txBody>
      </p:sp>
    </p:spTree>
  </p:cSld>
  <p:clrMapOvr>
    <a:masterClrMapping/>
  </p:clrMapOvr>
</p:sld>
</file>

<file path=ppt/theme/theme1.xml><?xml version="1.0" encoding="utf-8"?>
<a:theme xmlns:a="http://schemas.openxmlformats.org/drawingml/2006/main" name="Custom Design">
  <a:themeElements>
    <a:clrScheme name="LEARN 2025">
      <a:dk1>
        <a:srgbClr val="000000"/>
      </a:dk1>
      <a:lt1>
        <a:srgbClr val="FFFFFF"/>
      </a:lt1>
      <a:dk2>
        <a:srgbClr val="595959"/>
      </a:dk2>
      <a:lt2>
        <a:srgbClr val="EEEEEE"/>
      </a:lt2>
      <a:accent1>
        <a:srgbClr val="285782"/>
      </a:accent1>
      <a:accent2>
        <a:srgbClr val="008CC9"/>
      </a:accent2>
      <a:accent3>
        <a:srgbClr val="971D20"/>
      </a:accent3>
      <a:accent4>
        <a:srgbClr val="E8BF3C"/>
      </a:accent4>
      <a:accent5>
        <a:srgbClr val="D30F7F"/>
      </a:accent5>
      <a:accent6>
        <a:srgbClr val="FFFFFF"/>
      </a:accent6>
      <a:hlink>
        <a:srgbClr val="288AC3"/>
      </a:hlink>
      <a:folHlink>
        <a:srgbClr val="288AC3"/>
      </a:folHlink>
    </a:clrScheme>
    <a:fontScheme name="Office 2007 - 20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7CD69D3D-9E24-4AE7-A6A6-95472C009F98}" vid="{02DC2DEC-ED14-46D2-92D2-CE7973B77C9B}"/>
    </a:ext>
  </a:extLst>
</a:theme>
</file>

<file path=ppt/theme/theme2.xml><?xml version="1.0" encoding="utf-8"?>
<a:theme xmlns:a="http://schemas.openxmlformats.org/drawingml/2006/main" name="1_Custom Design">
  <a:themeElements>
    <a:clrScheme name="LEARN 2025">
      <a:dk1>
        <a:srgbClr val="000000"/>
      </a:dk1>
      <a:lt1>
        <a:srgbClr val="FFFFFF"/>
      </a:lt1>
      <a:dk2>
        <a:srgbClr val="595959"/>
      </a:dk2>
      <a:lt2>
        <a:srgbClr val="EEEEEE"/>
      </a:lt2>
      <a:accent1>
        <a:srgbClr val="285782"/>
      </a:accent1>
      <a:accent2>
        <a:srgbClr val="008CC9"/>
      </a:accent2>
      <a:accent3>
        <a:srgbClr val="971D20"/>
      </a:accent3>
      <a:accent4>
        <a:srgbClr val="E8BF3C"/>
      </a:accent4>
      <a:accent5>
        <a:srgbClr val="D30F7F"/>
      </a:accent5>
      <a:accent6>
        <a:srgbClr val="FFFFFF"/>
      </a:accent6>
      <a:hlink>
        <a:srgbClr val="288AC3"/>
      </a:hlink>
      <a:folHlink>
        <a:srgbClr val="288AC3"/>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7CD69D3D-9E24-4AE7-A6A6-95472C009F98}" vid="{92F950AD-31EE-4ABC-AB96-5F978758D647}"/>
    </a:ext>
  </a:ext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Slides (25)—Template</Template>
  <TotalTime>76</TotalTime>
  <Words>1711</Words>
  <Application>Microsoft Office PowerPoint</Application>
  <PresentationFormat>On-screen Show (16:9)</PresentationFormat>
  <Paragraphs>113</Paragraphs>
  <Slides>17</Slides>
  <Notes>12</Notes>
  <HiddenSlides>0</HiddenSlides>
  <MMClips>1</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17</vt:i4>
      </vt:variant>
    </vt:vector>
  </HeadingPairs>
  <TitlesOfParts>
    <vt:vector size="26" baseType="lpstr">
      <vt:lpstr>Aptos Display</vt:lpstr>
      <vt:lpstr>Arial</vt:lpstr>
      <vt:lpstr>Calibri</vt:lpstr>
      <vt:lpstr>Courier New</vt:lpstr>
      <vt:lpstr>Segoe UI</vt:lpstr>
      <vt:lpstr>System Font Regular</vt:lpstr>
      <vt:lpstr>Wingdings</vt:lpstr>
      <vt:lpstr>Custom Design</vt:lpstr>
      <vt:lpstr>1_Custom Design</vt:lpstr>
      <vt:lpstr>PowerPoint Presentation</vt:lpstr>
      <vt:lpstr>Aspects of Student Engagement: Behavioral</vt:lpstr>
      <vt:lpstr>Essential Question</vt:lpstr>
      <vt:lpstr>Learning Objectives</vt:lpstr>
      <vt:lpstr>Sometimes, Always, or Never True</vt:lpstr>
      <vt:lpstr>PowerPoint Presentation</vt:lpstr>
      <vt:lpstr>Honeycomb Harvest</vt:lpstr>
      <vt:lpstr>Analyzing Scenarios</vt:lpstr>
      <vt:lpstr>PowerPoint Presentation</vt:lpstr>
      <vt:lpstr>PowerPoint Presentation</vt:lpstr>
      <vt:lpstr>PowerPoint Presentation</vt:lpstr>
      <vt:lpstr>PowerPoint Presentation</vt:lpstr>
      <vt:lpstr>Why-Lighting</vt:lpstr>
      <vt:lpstr>Revisit Honeycomb Harvest</vt:lpstr>
      <vt:lpstr>Choice Board</vt:lpstr>
      <vt:lpstr>Share Out</vt:lpstr>
      <vt:lpstr>Further K20 Resources</vt:lpstr>
    </vt:vector>
  </TitlesOfParts>
  <Manager/>
  <Company>University of Oklahoma</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Lieu, Mary</dc:creator>
  <cp:keywords/>
  <dc:description/>
  <cp:lastModifiedBy>Lieu, Mary</cp:lastModifiedBy>
  <cp:revision>1</cp:revision>
  <dcterms:created xsi:type="dcterms:W3CDTF">2026-03-13T15:36:08Z</dcterms:created>
  <dcterms:modified xsi:type="dcterms:W3CDTF">2026-03-13T16:53:05Z</dcterms:modified>
  <cp:category/>
</cp:coreProperties>
</file>