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1"/>
  </p:notesMasterIdLst>
  <p:sldIdLst>
    <p:sldId id="257" r:id="rId3"/>
    <p:sldId id="262" r:id="rId4"/>
    <p:sldId id="260" r:id="rId5"/>
    <p:sldId id="273" r:id="rId6"/>
    <p:sldId id="274" r:id="rId7"/>
    <p:sldId id="275" r:id="rId8"/>
    <p:sldId id="276" r:id="rId9"/>
    <p:sldId id="277" r:id="rId10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1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.k20center.ou.edu/lesson/219" TargetMode="External"/><Relationship Id="rId3" Type="http://schemas.openxmlformats.org/officeDocument/2006/relationships/hyperlink" Target="https://learn.k20center.ou.edu/professional-learning/40" TargetMode="External"/><Relationship Id="rId7" Type="http://schemas.openxmlformats.org/officeDocument/2006/relationships/hyperlink" Target="https://learn.k20center.ou.edu/professional-learning/36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learn.k20center.ou.edu/professional-learning/24" TargetMode="External"/><Relationship Id="rId5" Type="http://schemas.openxmlformats.org/officeDocument/2006/relationships/hyperlink" Target="https://learn.k20center.ou.edu/professional-learning/1" TargetMode="External"/><Relationship Id="rId4" Type="http://schemas.openxmlformats.org/officeDocument/2006/relationships/hyperlink" Target="https://learn.k20center.ou.edu/professional-learning/16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Google Slides Link: https://docs.google.com/presentation/d/19nK1ygqfPSb6lozzrpNJF6-qEVcPEg6kZ9ILracGfSw/copy</a:t>
            </a:r>
          </a:p>
        </p:txBody>
      </p:sp>
    </p:spTree>
    <p:extLst>
      <p:ext uri="{BB962C8B-B14F-4D97-AF65-F5344CB8AC3E}">
        <p14:creationId xmlns:p14="http://schemas.microsoft.com/office/powerpoint/2010/main" val="4076623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/>
              <a:t>“Always, Sometimes, or Never True” Statements</a:t>
            </a: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SzPts val="1200"/>
              <a:buAutoNum type="arabicPeriod"/>
            </a:pPr>
            <a:r>
              <a:rPr lang="en-US" sz="2400" dirty="0">
                <a:solidFill>
                  <a:srgbClr val="252B36"/>
                </a:solidFill>
                <a:highlight>
                  <a:srgbClr val="FFFFFF"/>
                </a:highlight>
              </a:rPr>
              <a:t>Student engagement describes a student's willingness to attend and participate in class, submit required work, and follow directions.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2400" dirty="0">
                <a:solidFill>
                  <a:srgbClr val="252B36"/>
                </a:solidFill>
                <a:highlight>
                  <a:srgbClr val="FFFFFF"/>
                </a:highlight>
              </a:rPr>
              <a:t>A supportive environment with the inclusion of different learning approaches will increase student engagement.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2400" dirty="0">
                <a:solidFill>
                  <a:srgbClr val="252B36"/>
                </a:solidFill>
                <a:highlight>
                  <a:srgbClr val="FFFFFF"/>
                </a:highlight>
              </a:rPr>
              <a:t>Students who feel like they can trust their teacher learn more from them.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2400" dirty="0">
                <a:solidFill>
                  <a:srgbClr val="252B36"/>
                </a:solidFill>
                <a:highlight>
                  <a:srgbClr val="FFFFFF"/>
                </a:highlight>
              </a:rPr>
              <a:t>Students don't learn from people they don't like.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2400" dirty="0">
                <a:solidFill>
                  <a:srgbClr val="252B36"/>
                </a:solidFill>
                <a:highlight>
                  <a:srgbClr val="FFFFFF"/>
                </a:highlight>
              </a:rPr>
              <a:t>Engaged students work harder.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2400" dirty="0">
                <a:solidFill>
                  <a:srgbClr val="252B36"/>
                </a:solidFill>
                <a:highlight>
                  <a:srgbClr val="FFFFFF"/>
                </a:highlight>
              </a:rPr>
              <a:t>Involvement in extracurricular activities yields higher engagement in academics/school.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2400" dirty="0">
                <a:solidFill>
                  <a:srgbClr val="252B36"/>
                </a:solidFill>
                <a:highlight>
                  <a:srgbClr val="FFFFFF"/>
                </a:highlight>
              </a:rPr>
              <a:t>Engagement in schooling is the same as engagement in learning.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2400" dirty="0">
                <a:solidFill>
                  <a:srgbClr val="252B36"/>
                </a:solidFill>
                <a:highlight>
                  <a:srgbClr val="FFFFFF"/>
                </a:highlight>
              </a:rPr>
              <a:t>Teacher student relationships are the number one contributor to student engagement.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2400" dirty="0">
                <a:solidFill>
                  <a:srgbClr val="252B36"/>
                </a:solidFill>
                <a:highlight>
                  <a:srgbClr val="FFFFFF"/>
                </a:highlight>
              </a:rPr>
              <a:t>Group discussions increase participation.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rgbClr val="252B36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252B36"/>
                </a:solidFill>
                <a:highlight>
                  <a:srgbClr val="FFFFFF"/>
                </a:highlight>
              </a:rPr>
              <a:t>K20 Resources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/>
              <a:t>For Teacher Professional Learning</a:t>
            </a:r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sz="2400" dirty="0"/>
              <a:t>Growing Student Achievement Through Teacher-Student Relationships </a:t>
            </a:r>
            <a:br>
              <a:rPr lang="en-US" sz="2400" dirty="0"/>
            </a:br>
            <a:r>
              <a:rPr lang="en-US" sz="2400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https://learn.k20center.ou.edu/professional-learning/40</a:t>
            </a:r>
            <a:endParaRPr lang="en-US" sz="2400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sz="2400" dirty="0"/>
              <a:t>Building a School and Classroom Community</a:t>
            </a:r>
            <a:br>
              <a:rPr lang="en-US" sz="2400" dirty="0"/>
            </a:br>
            <a:r>
              <a:rPr lang="en-US" sz="2400" u="sng" dirty="0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https://learn.k20center.ou.edu/professional-learning/16</a:t>
            </a:r>
            <a:endParaRPr lang="en-US" sz="2400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sz="2400" dirty="0"/>
              <a:t>Owning the Learning: Intentional Student Choice </a:t>
            </a:r>
            <a:br>
              <a:rPr lang="en-US" sz="2400" dirty="0"/>
            </a:br>
            <a:r>
              <a:rPr lang="en-US" sz="2400" u="sng" dirty="0">
                <a:solidFill>
                  <a:srgbClr val="1155CC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https://learn.k20center.ou.edu/professional-learning/1</a:t>
            </a:r>
            <a:endParaRPr lang="en-US" sz="2400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sz="2400" dirty="0"/>
              <a:t>Authenticity, It’s Not Just a Fairytale </a:t>
            </a:r>
            <a:br>
              <a:rPr lang="en-US" sz="2400" dirty="0"/>
            </a:br>
            <a:r>
              <a:rPr lang="en-US" sz="2400" u="sng" dirty="0">
                <a:solidFill>
                  <a:srgbClr val="1155CC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https://learn.k20center.ou.edu/professional-learning/24</a:t>
            </a:r>
            <a:endParaRPr lang="en-US" sz="2400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sz="2400" dirty="0"/>
              <a:t>Power Tools for Comprehension: Strategically Supporting Authentic Learning </a:t>
            </a:r>
            <a:br>
              <a:rPr lang="en-US" sz="2400" dirty="0"/>
            </a:br>
            <a:r>
              <a:rPr lang="en-US" sz="2400" u="sng" dirty="0">
                <a:solidFill>
                  <a:srgbClr val="1155CC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https://learn.k20center.ou.edu/professional-learning/36</a:t>
            </a:r>
            <a:endParaRPr lang="en-US" sz="24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dirty="0">
                <a:latin typeface="Calibri"/>
                <a:ea typeface="Calibri"/>
                <a:cs typeface="Calibri"/>
                <a:sym typeface="Calibri"/>
              </a:rPr>
              <a:t>For Student Learning</a:t>
            </a: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200"/>
              <a:buChar char="•"/>
            </a:pP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How Do My Choices Affect My Future? </a:t>
            </a:r>
            <a:br>
              <a:rPr lang="en-US" sz="24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u="sng" dirty="0">
                <a:solidFill>
                  <a:srgbClr val="1155CC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https://learn.k20center.ou.edu/lesson/219</a:t>
            </a:r>
            <a:endParaRPr lang="en-US" sz="2400" dirty="0"/>
          </a:p>
          <a:p>
            <a:pPr marL="457200" lvl="0" indent="-298450" algn="l" rtl="0">
              <a:spcBef>
                <a:spcPts val="1000"/>
              </a:spcBef>
              <a:spcAft>
                <a:spcPts val="1000"/>
              </a:spcAft>
              <a:buClr>
                <a:srgbClr val="991B1E"/>
              </a:buClr>
              <a:buSzPts val="1100"/>
              <a:buChar char="•"/>
            </a:pPr>
            <a:r>
              <a:rPr lang="en-US" sz="2400" dirty="0"/>
              <a:t>Career-Focused Lessons (ICAP)</a:t>
            </a:r>
            <a:endParaRPr lang="en-US" sz="2400" dirty="0">
              <a:solidFill>
                <a:srgbClr val="252B36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24231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7" y="560388"/>
            <a:ext cx="8320088" cy="2139950"/>
          </a:xfrm>
        </p:spPr>
        <p:txBody>
          <a:bodyPr/>
          <a:lstStyle/>
          <a:p>
            <a:r>
              <a:rPr lang="en-US" altLang="en-US" dirty="0"/>
              <a:t>Aspects of Student Engagement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Choice Board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FDB46E8-71D8-2C9E-222A-649D5829EEE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532" y="89297"/>
            <a:ext cx="2794396" cy="10787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3" name="Title 3">
            <a:extLst>
              <a:ext uri="{FF2B5EF4-FFF2-40B4-BE49-F238E27FC236}">
                <a16:creationId xmlns:a16="http://schemas.microsoft.com/office/drawing/2014/main" id="{1C1DB67A-4418-8D73-6089-D989CE677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532" y="-1157292"/>
            <a:ext cx="7119962" cy="1931906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Instructions</a:t>
            </a:r>
          </a:p>
        </p:txBody>
      </p:sp>
      <p:sp>
        <p:nvSpPr>
          <p:cNvPr id="23554" name="Text Placeholder 4">
            <a:extLst>
              <a:ext uri="{FF2B5EF4-FFF2-40B4-BE49-F238E27FC236}">
                <a16:creationId xmlns:a16="http://schemas.microsoft.com/office/drawing/2014/main" id="{F01DC99E-0FC2-0634-50E3-612982742493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1" y="774614"/>
            <a:ext cx="9026128" cy="3066963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sz="1500" dirty="0"/>
              <a:t>As a small group, represent your ideas about how to improve engagement in the scenario on the slide provided below. Slides are numbered by group.</a:t>
            </a:r>
          </a:p>
          <a:p>
            <a:pPr marL="64008" indent="0">
              <a:buNone/>
            </a:pPr>
            <a:r>
              <a:rPr lang="en-US" altLang="en-US" sz="2000" b="1" dirty="0"/>
              <a:t>Each group’s slide should include 3 of the 6 options: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One of the 10 Always, Sometimes, or Never True statements, with an explanation of why it is or is not true in the case of this scenario.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list of at least three actions that could be taken by the teacher to improve engagement in this scenario.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Two found images that represent the specific scenario before engagement strategies have been implemented and after.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crafted catchphrase or very short poem that summarizes the core significance or meaning of behavioral engagement.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symbolic drawing with a color scheme that represents the core message of learners’ analysis of the scenario.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K20 resource that could be used to improve engagement in this scenario.</a:t>
            </a:r>
          </a:p>
          <a:p>
            <a:endParaRPr lang="en-US" alt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452BB607-457E-F7FF-BA36-1FE1D3E2F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6042A8B0-1B73-727E-3B2C-9B017F21D133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1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65FB9-D9F5-5811-94D0-C4E2749AC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A0C51D90-F9EF-3320-43A7-0659538743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8ECAB65F-91E9-B6AA-BE63-B9F8B31BA6C3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2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8630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B7841-5B79-39D7-AC1A-A134AB601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26BB99E4-90DD-DEAF-AD24-CEB396143E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247A7747-63BF-0CEA-CB80-4514DC506388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3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958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99559-32BE-7BAA-802F-AE0F352E8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E82CA218-5D21-83E4-5574-69E5553AA2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C705DD76-CC7B-1899-676A-0530C4201F3C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4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0606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08CA4-63A2-0397-1D7D-9F9524F19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278B007A-FFE1-0081-5143-4FCB3FA7FB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BBCE6C2B-7997-95FA-3993-29CD0DF96CDA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5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111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48891-DA5D-FE2D-44E8-9419065DA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541F2950-6A42-DD37-0F9F-AF93B96EC6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19C219A1-536F-6598-C6F1-E0D2B0B0C236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6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374017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37</TotalTime>
  <Words>453</Words>
  <Application>Microsoft Office PowerPoint</Application>
  <PresentationFormat>On-screen Show (16:9)</PresentationFormat>
  <Paragraphs>39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Aspects of Student Engagement</vt:lpstr>
      <vt:lpstr>Instructions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7</cp:revision>
  <dcterms:created xsi:type="dcterms:W3CDTF">2026-03-13T16:59:17Z</dcterms:created>
  <dcterms:modified xsi:type="dcterms:W3CDTF">2026-03-24T19:21:36Z</dcterms:modified>
  <cp:category/>
</cp:coreProperties>
</file>