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256" r:id="rId2"/>
    <p:sldId id="291" r:id="rId3"/>
    <p:sldId id="271" r:id="rId4"/>
    <p:sldId id="260" r:id="rId5"/>
    <p:sldId id="257" r:id="rId6"/>
    <p:sldId id="258" r:id="rId7"/>
    <p:sldId id="274" r:id="rId8"/>
    <p:sldId id="272" r:id="rId9"/>
    <p:sldId id="268" r:id="rId10"/>
    <p:sldId id="277" r:id="rId11"/>
    <p:sldId id="290" r:id="rId12"/>
    <p:sldId id="296" r:id="rId13"/>
    <p:sldId id="295" r:id="rId14"/>
    <p:sldId id="280" r:id="rId15"/>
    <p:sldId id="285" r:id="rId16"/>
    <p:sldId id="288" r:id="rId17"/>
    <p:sldId id="29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1"/>
    <p:restoredTop sz="83160"/>
  </p:normalViewPr>
  <p:slideViewPr>
    <p:cSldViewPr>
      <p:cViewPr>
        <p:scale>
          <a:sx n="97" d="100"/>
          <a:sy n="97" d="100"/>
        </p:scale>
        <p:origin x="132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10FD3-7321-468F-9645-49D39A7A3B66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AA88-C1BA-4D4A-A6E1-CC64BA1F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nassp.org/professional-learning/online-professional-development/leading-success/module-3-&#8212;-creating-a-college-going-culture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they would use these strategies to support authenticity in their classroom. 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7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the Instructional Strategy Notes She</a:t>
            </a:r>
            <a:r>
              <a:rPr lang="en-US" baseline="0" dirty="0" smtClean="0"/>
              <a:t>et as a preview to the session’s strategies. Encourage participants to think about classroom use of these strategies.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high schools culture makes a difference.</a:t>
            </a:r>
            <a:r>
              <a:rPr lang="en-US" baseline="0" dirty="0" smtClean="0"/>
              <a:t> You make a difference.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Highlight the two or three that are important to your school, but do not read all of these to participants.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link under</a:t>
            </a:r>
            <a:r>
              <a:rPr lang="en-US" baseline="0" dirty="0" smtClean="0"/>
              <a:t> the title of this slide to access the video.</a:t>
            </a:r>
          </a:p>
          <a:p>
            <a:r>
              <a:rPr lang="en-US" baseline="0" dirty="0" smtClean="0"/>
              <a:t>Video can be found at </a:t>
            </a:r>
            <a:r>
              <a:rPr lang="en-US" dirty="0" smtClean="0">
                <a:hlinkClick r:id="rId3"/>
              </a:rPr>
              <a:t>https://www.nassp.org/professional-learning/online-professional-development/leading-success/module-3-—-creating-a-college-going-culture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5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there some strategies</a:t>
            </a:r>
            <a:r>
              <a:rPr lang="en-US" baseline="0" dirty="0" smtClean="0"/>
              <a:t> here that you didn’t list? Or consider?</a:t>
            </a:r>
          </a:p>
          <a:p>
            <a:r>
              <a:rPr lang="en-US" baseline="0" dirty="0" smtClean="0"/>
              <a:t>It is not necessary to read, but rather allow participants to look for difference between this list and their personal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be with a mentor or</a:t>
            </a:r>
            <a:r>
              <a:rPr lang="en-US" baseline="0" dirty="0" smtClean="0"/>
              <a:t> teachers and staff in the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Teachers/Counselors</a:t>
            </a:r>
            <a:r>
              <a:rPr lang="en-US" baseline="0" dirty="0" smtClean="0"/>
              <a:t> </a:t>
            </a:r>
            <a:r>
              <a:rPr lang="en-US" dirty="0" smtClean="0"/>
              <a:t>website</a:t>
            </a:r>
            <a:r>
              <a:rPr lang="en-US" baseline="0" dirty="0" smtClean="0"/>
              <a:t> was a resource for her students. She used “Remind” to send out reminders to students and listed important college resources and dates on her website. Or a site or district based programs that can be used to send out reminder and mass messages (Google Classroom</a:t>
            </a:r>
            <a:r>
              <a:rPr lang="en-US" baseline="0" smtClean="0"/>
              <a:t>, Infinite Campus,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strategy from the gallery walk that could address the</a:t>
            </a:r>
            <a:r>
              <a:rPr lang="en-US" baseline="0" dirty="0" smtClean="0"/>
              <a:t> lowest scoring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AA88-C1BA-4D4A-A6E1-CC64BA1FEF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965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711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59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61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2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99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23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905000"/>
            <a:ext cx="5111750" cy="4343400"/>
          </a:xfrm>
        </p:spPr>
        <p:txBody>
          <a:bodyPr tIns="0"/>
          <a:lstStyle>
            <a:lvl1pPr marL="0" indent="0">
              <a:buNone/>
              <a:defRPr sz="2812" baseline="0"/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 dirty="0" smtClean="0"/>
              <a:t>[place photo or chart here]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124200" cy="434340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7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8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444" y="6324600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9" r:id="rId9"/>
    <p:sldLayoutId id="214748372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ssp.org/professional-learning/online-professional-development/leading-success/module-3-%E2%80%94-creating-a-college-going-culture?SSO=tru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p.org/professional-learning/online-professional-development/leading-success/module-3-&#8212;-creating-a-college-going-culture" TargetMode="External"/><Relationship Id="rId4" Type="http://schemas.openxmlformats.org/officeDocument/2006/relationships/hyperlink" Target="http://leadingsuccess.org/learning-modules/creating-college-going-cult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43100" y="4267200"/>
            <a:ext cx="5257800" cy="1447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502920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/>
              <a:t>College Knowledge: Creating a Climate of High Expectations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238" y="4422935"/>
            <a:ext cx="4779523" cy="11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8963"/>
            <a:ext cx="83058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Visuals:</a:t>
            </a:r>
            <a:endParaRPr lang="en-US" dirty="0"/>
          </a:p>
        </p:txBody>
      </p:sp>
      <p:pic>
        <p:nvPicPr>
          <p:cNvPr id="1026" name="Picture 2" descr="C:\Users\will1703\AppData\Local\Microsoft\Windows\Temporary Internet Files\Content.Outlook\3SYKKN3I\20140717_151406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677705" cy="36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81" t="-1506"/>
          <a:stretch/>
        </p:blipFill>
        <p:spPr bwMode="auto">
          <a:xfrm rot="5400000">
            <a:off x="5102158" y="2286001"/>
            <a:ext cx="4163653" cy="41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199" cy="914400"/>
          </a:xfrm>
        </p:spPr>
        <p:txBody>
          <a:bodyPr anchor="t"/>
          <a:lstStyle/>
          <a:p>
            <a:r>
              <a:rPr lang="en-US" dirty="0" smtClean="0"/>
              <a:t>College swag board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19200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Auditory: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6" y="1521280"/>
            <a:ext cx="7557025" cy="4250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584558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College conversations about readiness and preparation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98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00667"/>
          </a:xfrm>
        </p:spPr>
        <p:txBody>
          <a:bodyPr/>
          <a:lstStyle/>
          <a:p>
            <a:r>
              <a:rPr lang="en-US" dirty="0" smtClean="0"/>
              <a:t>Practice and Rituals: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205467"/>
            <a:ext cx="5295787" cy="3197592"/>
            <a:chOff x="152400" y="1676400"/>
            <a:chExt cx="5677705" cy="37710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676400"/>
              <a:ext cx="5677705" cy="37710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4828" y="3152873"/>
              <a:ext cx="1592849" cy="209746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821581"/>
            <a:ext cx="4265744" cy="3199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8933" y="600271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College Campus Visits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4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5890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Systems and Structures: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70" y="1331291"/>
            <a:ext cx="2248215" cy="749800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47800"/>
            <a:ext cx="3064782" cy="5311219"/>
          </a:xfrm>
          <a:ln>
            <a:solidFill>
              <a:schemeClr val="accent2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26" y="2824011"/>
            <a:ext cx="1298864" cy="5715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697" y="2201079"/>
            <a:ext cx="1912873" cy="127524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52" y="4138431"/>
            <a:ext cx="4267741" cy="2073151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760991" y="1638786"/>
            <a:ext cx="1128117" cy="884609"/>
          </a:xfrm>
          <a:prstGeom prst="donut">
            <a:avLst>
              <a:gd name="adj" fmla="val 850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381000"/>
            <a:ext cx="8164286" cy="1096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College-Going Culture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Evaluate your school for each of the principles listed. Assign a number, 1-4, and list </a:t>
            </a:r>
            <a:r>
              <a:rPr lang="en-US" sz="3200" dirty="0" smtClean="0">
                <a:solidFill>
                  <a:schemeClr val="tx1"/>
                </a:solidFill>
              </a:rPr>
              <a:t>it on the line.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/>
              <a:t>Add your scores at the bottom, next to COLLEGE-GOING CULTURE BASELINE, and divide by nine.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3667481" cy="328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8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"/>
          <a:stretch/>
        </p:blipFill>
        <p:spPr>
          <a:xfrm>
            <a:off x="-76200" y="-1"/>
            <a:ext cx="9220200" cy="693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6629399" cy="762000"/>
          </a:xfrm>
        </p:spPr>
        <p:txBody>
          <a:bodyPr/>
          <a:lstStyle/>
          <a:p>
            <a:pPr algn="l"/>
            <a:r>
              <a:rPr lang="en-US" sz="4000" dirty="0" smtClean="0"/>
              <a:t>Think-Pair-Share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4114800"/>
            <a:ext cx="5105401" cy="264712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Reflect on the scores you have assigned to each principle.</a:t>
            </a:r>
          </a:p>
          <a:p>
            <a:r>
              <a:rPr lang="en-US" sz="2400" dirty="0" smtClean="0"/>
              <a:t>With an elbow partner, share your highest scored item and explain why. Then share your lowest scored item and pick a strategy from the gallery walk that could address it.</a:t>
            </a:r>
          </a:p>
        </p:txBody>
      </p:sp>
    </p:spTree>
    <p:extLst>
      <p:ext uri="{BB962C8B-B14F-4D97-AF65-F5344CB8AC3E}">
        <p14:creationId xmlns:p14="http://schemas.microsoft.com/office/powerpoint/2010/main" val="233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128232" y="200834"/>
            <a:ext cx="2071021" cy="1574256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6641204" y="0"/>
            <a:ext cx="2358434" cy="1792730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6735090" y="3180622"/>
            <a:ext cx="2264547" cy="17213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355039" y="3057731"/>
            <a:ext cx="2912399" cy="2213818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1884447" y="860237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 Order Thinking</a:t>
            </a:r>
          </a:p>
          <a:p>
            <a:pPr algn="ctr" rtl="0"/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934279" y="862437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</a:p>
          <a:p>
            <a:pPr algn="ctr" rtl="0"/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884447" y="4356692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</a:p>
          <a:p>
            <a:pPr algn="ctr" rtl="0"/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5028165" y="4356692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</a:p>
          <a:p>
            <a:pPr algn="ctr" rtl="0"/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718401" y="2450663"/>
            <a:ext cx="570721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0">
              <a:buSzPct val="25000"/>
            </a:pPr>
            <a:r>
              <a:rPr lang="en-US" sz="4800" b="1">
                <a:solidFill>
                  <a:srgbClr val="E0E6E8"/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Teaching</a:t>
            </a:r>
          </a:p>
        </p:txBody>
      </p:sp>
    </p:spTree>
    <p:extLst>
      <p:ext uri="{BB962C8B-B14F-4D97-AF65-F5344CB8AC3E}">
        <p14:creationId xmlns:p14="http://schemas.microsoft.com/office/powerpoint/2010/main" val="187022953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512511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33399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Center for Educational Outreach at UC Berkley.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College-going culture rubric: The 9 elements to support and encourage a college-going culture</a:t>
            </a:r>
            <a:r>
              <a:rPr lang="en-US" dirty="0"/>
              <a:t>. Retrieved from http://</a:t>
            </a:r>
            <a:r>
              <a:rPr lang="en-US" dirty="0" smtClean="0"/>
              <a:t>www.sjsu.edu/counselored/docs/9_Steps_to_Building_a_College_Culture.pdf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College Going Culture Video- </a:t>
            </a:r>
            <a:r>
              <a:rPr lang="en-US" dirty="0" err="1" smtClean="0"/>
              <a:t>NASSPtv</a:t>
            </a:r>
            <a:r>
              <a:rPr lang="en-US" dirty="0" smtClean="0"/>
              <a:t>. (2014, December 16). </a:t>
            </a:r>
            <a:r>
              <a:rPr lang="en-US" dirty="0"/>
              <a:t>Mod 3 Video 1: Culture From </a:t>
            </a:r>
            <a:r>
              <a:rPr lang="en-US" dirty="0" smtClean="0"/>
              <a:t>Within [Video file]. Retrieved from </a:t>
            </a:r>
            <a:r>
              <a:rPr lang="en-US" dirty="0">
                <a:hlinkClick r:id="rId2"/>
              </a:rPr>
              <a:t>https://www.nassp.org/professional-learning/online-professional-development/leading-success/module-3-%E2%80%94-creating-a-college-going-culture?SSO=true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Corwin, Z. B., &amp; Tierney, W. G. (2007). </a:t>
            </a:r>
            <a:r>
              <a:rPr lang="en-US" i="1" dirty="0" smtClean="0"/>
              <a:t>Getting there– and </a:t>
            </a:r>
            <a:r>
              <a:rPr lang="en-US" i="1" dirty="0"/>
              <a:t>b</a:t>
            </a:r>
            <a:r>
              <a:rPr lang="en-US" i="1" dirty="0" smtClean="0"/>
              <a:t>eyond: Building a culture of college </a:t>
            </a:r>
            <a:r>
              <a:rPr lang="en-US" i="1" dirty="0"/>
              <a:t>g</a:t>
            </a:r>
            <a:r>
              <a:rPr lang="en-US" i="1" dirty="0" smtClean="0"/>
              <a:t>oing in high schools</a:t>
            </a:r>
            <a:r>
              <a:rPr lang="en-US" dirty="0" smtClean="0"/>
              <a:t>.</a:t>
            </a:r>
            <a:r>
              <a:rPr lang="en-US" dirty="0"/>
              <a:t> Los Angeles, CA: Center for Higher Education Policy Analysis (CHEPA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 La Rosa, M. L., &amp; </a:t>
            </a:r>
            <a:r>
              <a:rPr lang="en-US" dirty="0"/>
              <a:t>T</a:t>
            </a:r>
            <a:r>
              <a:rPr lang="en-US" dirty="0" smtClean="0"/>
              <a:t>ierney, W. G. (2006). </a:t>
            </a:r>
            <a:r>
              <a:rPr lang="en-US" i="1" dirty="0" smtClean="0"/>
              <a:t>Breaking through the barriers to college: Empowering low income communities, schools and families for college opportunity and student financial aid</a:t>
            </a:r>
            <a:r>
              <a:rPr lang="en-US" dirty="0" smtClean="0"/>
              <a:t>. </a:t>
            </a:r>
            <a:r>
              <a:rPr lang="en-US" dirty="0"/>
              <a:t>Los Angeles, CA: Center for Higher Education Policy Analysis (CHEPA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4419600"/>
            <a:ext cx="4876800" cy="1460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I </a:t>
            </a:r>
            <a:r>
              <a:rPr lang="en-US" smtClean="0"/>
              <a:t>Use This?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94" y="665775"/>
            <a:ext cx="3247106" cy="4351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6512511" cy="1143000"/>
          </a:xfrm>
        </p:spPr>
        <p:txBody>
          <a:bodyPr/>
          <a:lstStyle/>
          <a:p>
            <a:r>
              <a:rPr lang="en-US" dirty="0" smtClean="0"/>
              <a:t>Commit and Toss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3474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 the slip of paper you were provided, jot down your answer to:</a:t>
            </a:r>
          </a:p>
          <a:p>
            <a:pPr marL="68580" indent="0">
              <a:buNone/>
            </a:pPr>
            <a:endParaRPr lang="en-US" sz="1050" dirty="0" smtClean="0"/>
          </a:p>
          <a:p>
            <a:pPr marL="68580" indent="0" algn="ctr">
              <a:buNone/>
            </a:pPr>
            <a:r>
              <a:rPr lang="en-US" sz="4400" dirty="0" smtClean="0"/>
              <a:t>“What is a college-going culture?”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9" y="37528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what is a College-Going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267200"/>
          </a:xfrm>
        </p:spPr>
        <p:txBody>
          <a:bodyPr>
            <a:normAutofit fontScale="92500" lnSpcReduction="20000"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en-US" sz="3600" dirty="0" smtClean="0"/>
              <a:t>Cultivates aspirations and behaviors conducive to preparing for, applying to, and enrolling in college</a:t>
            </a:r>
          </a:p>
          <a:p>
            <a:pPr lvl="1">
              <a:spcBef>
                <a:spcPts val="1800"/>
              </a:spcBef>
            </a:pPr>
            <a:r>
              <a:rPr lang="en-US" sz="3600" dirty="0" smtClean="0"/>
              <a:t>Is inclusive to ALL students</a:t>
            </a:r>
          </a:p>
          <a:p>
            <a:pPr lvl="1">
              <a:spcBef>
                <a:spcPts val="1800"/>
              </a:spcBef>
            </a:pPr>
            <a:r>
              <a:rPr lang="en-US" sz="3600" dirty="0" smtClean="0"/>
              <a:t>Is supported systemically (school has a stated college-going mission)</a:t>
            </a:r>
          </a:p>
          <a:p>
            <a:pPr lvl="1">
              <a:spcBef>
                <a:spcPts val="1800"/>
              </a:spcBef>
            </a:pPr>
            <a:r>
              <a:rPr lang="en-US" sz="3600" dirty="0" smtClean="0"/>
              <a:t>Is supported by all stakeholders, not just the counselor</a:t>
            </a:r>
          </a:p>
          <a:p>
            <a:pPr marL="457200" lvl="1" indent="0">
              <a:buNone/>
            </a:pPr>
            <a:r>
              <a:rPr lang="en-US" sz="1500" dirty="0"/>
              <a:t>(Corwin </a:t>
            </a:r>
            <a:r>
              <a:rPr lang="en-US" sz="1500" dirty="0" smtClean="0"/>
              <a:t>and </a:t>
            </a:r>
            <a:r>
              <a:rPr lang="en-US" sz="1500" dirty="0"/>
              <a:t>Tierney, 2007)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512511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474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Participants will: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Understand the importance of creating a college-going </a:t>
            </a:r>
            <a:r>
              <a:rPr lang="en-US" sz="3600" dirty="0" smtClean="0"/>
              <a:t>culture</a:t>
            </a:r>
          </a:p>
          <a:p>
            <a:pPr marL="45720" indent="0">
              <a:buNone/>
            </a:pPr>
            <a:endParaRPr lang="en-US" sz="3600" dirty="0"/>
          </a:p>
          <a:p>
            <a:r>
              <a:rPr lang="en-US" sz="3600" dirty="0" smtClean="0"/>
              <a:t>Assess the current college-going </a:t>
            </a:r>
            <a:r>
              <a:rPr lang="en-US" sz="3600" dirty="0"/>
              <a:t>c</a:t>
            </a:r>
            <a:r>
              <a:rPr lang="en-US" sz="3600" dirty="0" smtClean="0"/>
              <a:t>ulture baseline of your site</a:t>
            </a:r>
          </a:p>
          <a:p>
            <a:pPr marL="45720" indent="0">
              <a:buNone/>
            </a:pPr>
            <a:endParaRPr lang="en-US" sz="3600" dirty="0" smtClean="0"/>
          </a:p>
          <a:p>
            <a:r>
              <a:rPr lang="en-US" sz="3600" dirty="0" smtClean="0"/>
              <a:t>Create a list of strategies which signal a college-going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52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447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Why is a College-Going Culture Important?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/>
              <a:t>                            </a:t>
            </a:r>
          </a:p>
          <a:p>
            <a:pPr marL="0" indent="0" algn="ctr">
              <a:buNone/>
            </a:pPr>
            <a:r>
              <a:rPr lang="en-US" sz="2400" u="sng" dirty="0" smtClean="0"/>
              <a:t>Challenges </a:t>
            </a:r>
            <a:r>
              <a:rPr lang="en-US" sz="2400" u="sng" dirty="0"/>
              <a:t>Facing Low-Income Students </a:t>
            </a:r>
          </a:p>
          <a:p>
            <a:pPr marL="68580" indent="0">
              <a:buNone/>
            </a:pPr>
            <a:r>
              <a:rPr lang="en-US" sz="1400" dirty="0" smtClean="0"/>
              <a:t> </a:t>
            </a:r>
          </a:p>
          <a:p>
            <a:r>
              <a:rPr lang="en-US" sz="2400" dirty="0" smtClean="0"/>
              <a:t>Students make college decisions based on perceptions of aid availability</a:t>
            </a:r>
          </a:p>
          <a:p>
            <a:r>
              <a:rPr lang="en-US" sz="2400" dirty="0" smtClean="0"/>
              <a:t>A high school’s culture of preparation makes a difference in students’ access to information about college and financial aid</a:t>
            </a:r>
          </a:p>
          <a:p>
            <a:r>
              <a:rPr lang="en-US" sz="2400" dirty="0" smtClean="0"/>
              <a:t>Students need accurate and timely information</a:t>
            </a:r>
          </a:p>
          <a:p>
            <a:r>
              <a:rPr lang="en-US" sz="2400" dirty="0" smtClean="0"/>
              <a:t>One-on-one support cannot be supplanted by group seminars</a:t>
            </a:r>
          </a:p>
          <a:p>
            <a:r>
              <a:rPr lang="en-US" sz="2400" dirty="0" smtClean="0"/>
              <a:t>Support is needed after applying for college</a:t>
            </a:r>
          </a:p>
          <a:p>
            <a:r>
              <a:rPr lang="en-US" sz="2400" dirty="0" smtClean="0"/>
              <a:t>Parents also require information on college and aid</a:t>
            </a:r>
          </a:p>
          <a:p>
            <a:pPr marL="0" indent="0">
              <a:buNone/>
            </a:pPr>
            <a:r>
              <a:rPr lang="en-US" sz="1400" dirty="0" smtClean="0"/>
              <a:t>(De La Rosa &amp; Tierney, 2006)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3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4517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Video: Leading Success</a:t>
            </a:r>
            <a:br>
              <a:rPr lang="en-US" dirty="0" smtClean="0"/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Module 3: Creating a College-Going Culture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Fostering </a:t>
            </a:r>
            <a:r>
              <a:rPr lang="en-US" sz="2800" dirty="0"/>
              <a:t>a culture of expectations and </a:t>
            </a:r>
            <a:r>
              <a:rPr lang="en-US" sz="2800" dirty="0" smtClean="0"/>
              <a:t>opportunity.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Watch the video for examples of:</a:t>
            </a:r>
          </a:p>
          <a:p>
            <a:pPr marL="68580" indent="0">
              <a:buNone/>
            </a:pPr>
            <a:endParaRPr lang="en-US" sz="3600" dirty="0" smtClean="0"/>
          </a:p>
          <a:p>
            <a:pPr marL="45720" indent="0">
              <a:buNone/>
            </a:pPr>
            <a:endParaRPr lang="en-US" sz="1600" dirty="0">
              <a:hlinkClick r:id="rId4"/>
            </a:endParaRPr>
          </a:p>
          <a:p>
            <a:pPr marL="45720" indent="0">
              <a:buNone/>
            </a:pPr>
            <a:endParaRPr lang="en-US" sz="1600" dirty="0">
              <a:hlinkClick r:id="rId4"/>
            </a:endParaRP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4419600"/>
            <a:ext cx="2286000" cy="1752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4419600"/>
            <a:ext cx="2286000" cy="1752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2590800"/>
            <a:ext cx="2286000" cy="1752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2590800"/>
            <a:ext cx="2286000" cy="1752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3200399" y="2667000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Visual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5562600" y="266700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Auditory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3200400" y="4526577"/>
            <a:ext cx="224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Practices/Rituals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5562601" y="447668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Systems/Structures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83963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College-Going Culture Carousel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1. </a:t>
            </a:r>
            <a:r>
              <a:rPr lang="en-US" sz="2000" dirty="0" smtClean="0"/>
              <a:t>With your color coded group, spend three minutes at your first “station” brainstorming ideas that could be used to signal a College </a:t>
            </a:r>
            <a:r>
              <a:rPr lang="en-US" sz="2000" dirty="0"/>
              <a:t>G</a:t>
            </a:r>
            <a:r>
              <a:rPr lang="en-US" sz="2000" dirty="0" smtClean="0"/>
              <a:t>oing </a:t>
            </a:r>
            <a:r>
              <a:rPr lang="en-US" sz="2000" dirty="0"/>
              <a:t>C</a:t>
            </a:r>
            <a:r>
              <a:rPr lang="en-US" sz="2000" dirty="0" smtClean="0"/>
              <a:t>ulture.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Visual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Auditory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Practices/Rituals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Systems/Structures</a:t>
            </a:r>
          </a:p>
          <a:p>
            <a:endParaRPr lang="en-US" sz="1400" b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2. </a:t>
            </a:r>
            <a:r>
              <a:rPr lang="en-US" sz="2000" dirty="0" smtClean="0"/>
              <a:t>When the timer goes off rotate to the next station and try to add more ideas! 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3. </a:t>
            </a:r>
            <a:r>
              <a:rPr lang="en-US" sz="2000" dirty="0" smtClean="0"/>
              <a:t>Put a checkmark next to a practice that you like the most for your school. The ideas with the most checkmarks can be developed for your site.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838200"/>
          </a:xfrm>
          <a:noFill/>
        </p:spPr>
        <p:txBody>
          <a:bodyPr/>
          <a:lstStyle/>
          <a:p>
            <a:pPr marL="274320" algn="l"/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Strategies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2412"/>
            <a:ext cx="3429000" cy="235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Visual: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Examples include . . .</a:t>
            </a:r>
            <a:endParaRPr lang="en-US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College posters visible by all grades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Posting of scholarship information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Posting of a list of college acceptances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1332412"/>
            <a:ext cx="4724400" cy="23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Auditory: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Examples include . . .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Announcements about student college acceptances, scholarship winners, SAT/ACT date reminders 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Conversations with students about college readiness and preparation, including mentoring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College talk among teachers and students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83132"/>
            <a:ext cx="3657600" cy="235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Practices/Rituals: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Examples include . . 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Celebrations for academic achievement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Honors luncheon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National Honor Society inductions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3685309"/>
            <a:ext cx="4800600" cy="234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Systems/Structures: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800" b="1" i="1" dirty="0" smtClean="0">
                <a:latin typeface="+mj-lt"/>
              </a:rPr>
              <a:t>Examples include . . 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Open access to AP courses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Guidance counselors being required to conduct lessons on college going in grades 9–12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Students encouraged to take a minimum of four years of math, science, and foreign language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8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13510</TotalTime>
  <Words>967</Words>
  <Application>Microsoft Macintosh PowerPoint</Application>
  <PresentationFormat>On-screen Show (4:3)</PresentationFormat>
  <Paragraphs>121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Constantia</vt:lpstr>
      <vt:lpstr>Georgia</vt:lpstr>
      <vt:lpstr>Lucida Grande</vt:lpstr>
      <vt:lpstr>Trebuchet MS</vt:lpstr>
      <vt:lpstr>Wingdings 2</vt:lpstr>
      <vt:lpstr>Arial</vt:lpstr>
      <vt:lpstr>K20 PD</vt:lpstr>
      <vt:lpstr>College Knowledge: Creating a Climate of High Expectations  </vt:lpstr>
      <vt:lpstr>How Will I Use This? </vt:lpstr>
      <vt:lpstr>Commit and Toss</vt:lpstr>
      <vt:lpstr>So, what is a College-Going Culture?</vt:lpstr>
      <vt:lpstr>Objectives</vt:lpstr>
      <vt:lpstr>Why is a College-Going Culture Important?</vt:lpstr>
      <vt:lpstr>Video: Leading Success  Module 3: Creating a College-Going Culture  </vt:lpstr>
      <vt:lpstr>College-Going Culture Carousel</vt:lpstr>
      <vt:lpstr>Strategies</vt:lpstr>
      <vt:lpstr>Visuals:</vt:lpstr>
      <vt:lpstr>College swag board challenge</vt:lpstr>
      <vt:lpstr>Auditory:</vt:lpstr>
      <vt:lpstr>Practice and Rituals:</vt:lpstr>
      <vt:lpstr>Systems and Structures:</vt:lpstr>
      <vt:lpstr>College-Going Culture Rubric</vt:lpstr>
      <vt:lpstr>Think-Pair-Share</vt:lpstr>
      <vt:lpstr>PowerPoint Presentation</vt:lpstr>
      <vt:lpstr>References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Knowledge: Creating a Climate of High Expectations</dc:title>
  <dc:creator>Dean, Sharon</dc:creator>
  <cp:lastModifiedBy>Hawkins, Lindsay M.</cp:lastModifiedBy>
  <cp:revision>137</cp:revision>
  <dcterms:created xsi:type="dcterms:W3CDTF">2014-07-08T21:35:34Z</dcterms:created>
  <dcterms:modified xsi:type="dcterms:W3CDTF">2016-10-10T20:05:16Z</dcterms:modified>
</cp:coreProperties>
</file>