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20.jpg" ContentType="image/png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22"/>
  </p:notesMasterIdLst>
  <p:sldIdLst>
    <p:sldId id="256" r:id="rId3"/>
    <p:sldId id="257" r:id="rId4"/>
    <p:sldId id="274" r:id="rId5"/>
    <p:sldId id="277" r:id="rId6"/>
    <p:sldId id="278" r:id="rId7"/>
    <p:sldId id="263" r:id="rId8"/>
    <p:sldId id="260" r:id="rId9"/>
    <p:sldId id="279" r:id="rId10"/>
    <p:sldId id="275" r:id="rId11"/>
    <p:sldId id="280" r:id="rId12"/>
    <p:sldId id="276" r:id="rId13"/>
    <p:sldId id="281" r:id="rId14"/>
    <p:sldId id="282" r:id="rId15"/>
    <p:sldId id="272" r:id="rId16"/>
    <p:sldId id="283" r:id="rId17"/>
    <p:sldId id="284" r:id="rId18"/>
    <p:sldId id="273" r:id="rId19"/>
    <p:sldId id="285" r:id="rId20"/>
    <p:sldId id="286" r:id="rId2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86"/>
  </p:normalViewPr>
  <p:slideViewPr>
    <p:cSldViewPr snapToGrid="0">
      <p:cViewPr varScale="1">
        <p:scale>
          <a:sx n="197" d="100"/>
          <a:sy n="197" d="100"/>
        </p:scale>
        <p:origin x="7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9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9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sp.org/professional-learning/online-professional-development/leading-success/module-3-&#8212;-creating-a-college-going-cultur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Pick a strategy from the gallery walk that could address the</a:t>
            </a:r>
            <a:r>
              <a:rPr lang="en-US" baseline="0" dirty="0"/>
              <a:t> lowest scoring category.</a:t>
            </a:r>
            <a:endParaRPr lang="en-US" dirty="0"/>
          </a:p>
          <a:p>
            <a:r>
              <a:rPr lang="en-US" dirty="0"/>
              <a:t>K20 Center. (n.d.). Think-Pair-Share. Strategies. </a:t>
            </a:r>
            <a:r>
              <a:rPr lang="en-US" dirty="0">
                <a:hlinkClick r:id="rId3" tooltip="https://learn.k20center.ou.edu/strategy/119"/>
              </a:rPr>
              <a:t>https://learn.k20center.ou.edu/strategy/1</a:t>
            </a:r>
            <a:r>
              <a:rPr lang="en-US" dirty="0"/>
              <a:t>39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616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Distribute rubric and have them discuss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how they would use these strategies to support authenticity in their classroom. </a:t>
            </a:r>
            <a:endParaRPr lang="en-US"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827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Reference the Instructional Strategy Notes She</a:t>
            </a:r>
            <a:r>
              <a:rPr lang="en-US" baseline="0" dirty="0"/>
              <a:t>et as a preview to the session’s strategies. Encourage participants to think about classroom use of these strategies.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187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  <a:p>
            <a:r>
              <a:rPr lang="en-US" dirty="0"/>
              <a:t>K20 Center. (n.d.). Commit and Toss. Strategies. </a:t>
            </a:r>
            <a:r>
              <a:rPr lang="en-US" dirty="0">
                <a:hlinkClick r:id="rId3" tooltip="https://learn.k20center.ou.edu/strategy/119"/>
              </a:rPr>
              <a:t>https://learn.k20center.ou.edu/strategy/11</a:t>
            </a:r>
            <a:r>
              <a:rPr lang="en-US" dirty="0"/>
              <a:t>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461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high schools culture makes a difference.</a:t>
            </a:r>
            <a:r>
              <a:rPr lang="en-US" baseline="0" dirty="0"/>
              <a:t> You make a difference.</a:t>
            </a:r>
          </a:p>
          <a:p>
            <a:endParaRPr lang="en-US" baseline="0" dirty="0"/>
          </a:p>
          <a:p>
            <a:r>
              <a:rPr lang="en-US" baseline="0" dirty="0"/>
              <a:t>Highlight the two or three that are important to your school, but do not read all of these to participants.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479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link under</a:t>
            </a:r>
            <a:r>
              <a:rPr lang="en-US" baseline="0" dirty="0"/>
              <a:t> the title of this slide to access the video.</a:t>
            </a:r>
          </a:p>
          <a:p>
            <a:r>
              <a:rPr lang="en-US" baseline="0" dirty="0"/>
              <a:t>Video can be found at </a:t>
            </a:r>
            <a:r>
              <a:rPr lang="en-US" dirty="0">
                <a:hlinkClick r:id="rId3"/>
              </a:rPr>
              <a:t>https://www.nassp.org/professional-learning/online-professional-development/leading-success/module-3-—-creating-a-college-going-culture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75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there some strategies</a:t>
            </a:r>
            <a:r>
              <a:rPr lang="en-US" baseline="0" dirty="0"/>
              <a:t> here that you didn’t list? Or consider?</a:t>
            </a:r>
          </a:p>
          <a:p>
            <a:r>
              <a:rPr lang="en-US" baseline="0" dirty="0"/>
              <a:t>It is not necessary to read, but rather allow participants to look for difference between this list and their personal list.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99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could be with a mentor or</a:t>
            </a:r>
            <a:r>
              <a:rPr lang="en-US" baseline="0" dirty="0"/>
              <a:t> teachers and staff in the building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037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71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Teachers/Counselors</a:t>
            </a:r>
            <a:r>
              <a:rPr lang="en-US" baseline="0" dirty="0"/>
              <a:t> </a:t>
            </a:r>
            <a:r>
              <a:rPr lang="en-US" dirty="0"/>
              <a:t>website</a:t>
            </a:r>
            <a:r>
              <a:rPr lang="en-US" baseline="0" dirty="0"/>
              <a:t> was a resource for her students. She used “Remind” to send out reminders to students and listed important college resources and dates on her website. Or a site or district based programs that can be used to send out reminder and mass messages (Google Classroom, Infinite Campus, etc.)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77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sp.org/professional-learning/online-professional-development/leading-success/module-3-%E2%80%94-creating-a-college-going-culture?SSO=true" TargetMode="External"/><Relationship Id="rId2" Type="http://schemas.openxmlformats.org/officeDocument/2006/relationships/hyperlink" Target="http://www.sjsu.edu/counselored/docs/9_Steps_to_Building_a_College_Culture.pd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15CA1-9601-9665-E8E2-826CC08C0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7BC85-4A6B-AA16-09CF-C234EBF6A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11" y="-119555"/>
            <a:ext cx="7886700" cy="9937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Strategies</a:t>
            </a:r>
          </a:p>
        </p:txBody>
      </p:sp>
      <p:sp>
        <p:nvSpPr>
          <p:cNvPr id="30722" name="Text Placeholder 2">
            <a:extLst>
              <a:ext uri="{FF2B5EF4-FFF2-40B4-BE49-F238E27FC236}">
                <a16:creationId xmlns:a16="http://schemas.microsoft.com/office/drawing/2014/main" id="{4C2F084F-0127-B004-DF5F-9CF643186C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4511" y="653029"/>
            <a:ext cx="3868737" cy="619125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Visual: Examples include…</a:t>
            </a:r>
          </a:p>
        </p:txBody>
      </p:sp>
      <p:sp>
        <p:nvSpPr>
          <p:cNvPr id="30723" name="Content Placeholder 3">
            <a:extLst>
              <a:ext uri="{FF2B5EF4-FFF2-40B4-BE49-F238E27FC236}">
                <a16:creationId xmlns:a16="http://schemas.microsoft.com/office/drawing/2014/main" id="{E7F8E505-8852-0456-718B-3A3D55B2B3C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281335" y="1272154"/>
            <a:ext cx="3868737" cy="145165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1800" dirty="0"/>
              <a:t>College poster visible by all grades</a:t>
            </a:r>
          </a:p>
          <a:p>
            <a:pPr>
              <a:spcBef>
                <a:spcPts val="0"/>
              </a:spcBef>
            </a:pPr>
            <a:r>
              <a:rPr lang="en-US" altLang="en-US" sz="1800" dirty="0"/>
              <a:t>Posting of scholarship information</a:t>
            </a:r>
          </a:p>
          <a:p>
            <a:pPr>
              <a:spcBef>
                <a:spcPts val="0"/>
              </a:spcBef>
            </a:pPr>
            <a:r>
              <a:rPr lang="en-US" altLang="en-US" sz="1800" dirty="0"/>
              <a:t>Posting of a list of college acceptances</a:t>
            </a:r>
          </a:p>
        </p:txBody>
      </p:sp>
      <p:sp>
        <p:nvSpPr>
          <p:cNvPr id="30724" name="Text Placeholder 4">
            <a:extLst>
              <a:ext uri="{FF2B5EF4-FFF2-40B4-BE49-F238E27FC236}">
                <a16:creationId xmlns:a16="http://schemas.microsoft.com/office/drawing/2014/main" id="{9E71B0D4-F912-957F-D8E0-E12FE1D933B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4283423" y="653029"/>
            <a:ext cx="3887788" cy="619125"/>
          </a:xfrm>
        </p:spPr>
        <p:txBody>
          <a:bodyPr/>
          <a:lstStyle/>
          <a:p>
            <a:r>
              <a:rPr lang="en-US" altLang="en-US" sz="2000" dirty="0"/>
              <a:t>Auditory: Examples include…</a:t>
            </a:r>
          </a:p>
        </p:txBody>
      </p:sp>
      <p:sp>
        <p:nvSpPr>
          <p:cNvPr id="30725" name="Content Placeholder 5">
            <a:extLst>
              <a:ext uri="{FF2B5EF4-FFF2-40B4-BE49-F238E27FC236}">
                <a16:creationId xmlns:a16="http://schemas.microsoft.com/office/drawing/2014/main" id="{27D56573-EF25-4646-D683-5E665633F532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4280246" y="1272154"/>
            <a:ext cx="4650502" cy="158003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1600" dirty="0"/>
              <a:t>Announcements about student college acceptances, scholarship winners, SAT/ACT date reminders</a:t>
            </a:r>
          </a:p>
          <a:p>
            <a:pPr>
              <a:spcBef>
                <a:spcPts val="0"/>
              </a:spcBef>
            </a:pPr>
            <a:r>
              <a:rPr lang="en-US" altLang="en-US" sz="1600" dirty="0"/>
              <a:t>Conversations with students about college readiness and preparation, including mentoring</a:t>
            </a:r>
          </a:p>
          <a:p>
            <a:pPr>
              <a:spcBef>
                <a:spcPts val="0"/>
              </a:spcBef>
            </a:pPr>
            <a:r>
              <a:rPr lang="en-US" altLang="en-US" sz="1600" dirty="0"/>
              <a:t>College talk among teachers and students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888A7-CB56-C95B-25A8-7609652C6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511" y="2534066"/>
            <a:ext cx="394176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2500"/>
          </a:bodyPr>
          <a:lstStyle>
            <a:lvl1pPr marL="0" indent="0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None/>
              <a:defRPr sz="2600" b="1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None/>
              <a:defRPr sz="20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None/>
              <a:defRPr sz="16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/>
              <a:t>Practices/Rituals: Examples include…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A9AFD-C08A-D178-7E5D-9ED514F34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35" y="3153191"/>
            <a:ext cx="3868737" cy="145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1800" dirty="0"/>
              <a:t>Celebrations for academic achievement</a:t>
            </a:r>
          </a:p>
          <a:p>
            <a:pPr>
              <a:spcBef>
                <a:spcPts val="0"/>
              </a:spcBef>
            </a:pPr>
            <a:r>
              <a:rPr lang="en-US" altLang="en-US" sz="1800" dirty="0"/>
              <a:t>Honors luncheon</a:t>
            </a:r>
          </a:p>
          <a:p>
            <a:pPr>
              <a:spcBef>
                <a:spcPts val="0"/>
              </a:spcBef>
            </a:pPr>
            <a:r>
              <a:rPr lang="en-US" altLang="en-US" sz="1800" dirty="0"/>
              <a:t>National Honor Society inductions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AFD41A-6D5D-2F6C-E152-FDB0C84E4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422" y="2534066"/>
            <a:ext cx="4453459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None/>
              <a:defRPr sz="2600" b="1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None/>
              <a:defRPr sz="20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None/>
              <a:defRPr sz="16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/>
              <a:t>Systems/Structures: Examples include…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04865F-661F-3F78-FAAD-6F95D42BC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0246" y="3153191"/>
            <a:ext cx="4579243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1600" dirty="0"/>
              <a:t>Open access to AP courses</a:t>
            </a:r>
          </a:p>
          <a:p>
            <a:pPr>
              <a:spcBef>
                <a:spcPts val="0"/>
              </a:spcBef>
            </a:pPr>
            <a:r>
              <a:rPr lang="en-US" altLang="en-US" sz="1600" dirty="0"/>
              <a:t>Guidance counselors being required to conduct lessons on college going in grades 9-12</a:t>
            </a:r>
          </a:p>
          <a:p>
            <a:pPr>
              <a:spcBef>
                <a:spcPts val="0"/>
              </a:spcBef>
            </a:pPr>
            <a:r>
              <a:rPr lang="en-US" altLang="en-US" sz="1600" dirty="0"/>
              <a:t>Students encourages to take a minimum of four years of math, science, and foreign language</a:t>
            </a:r>
          </a:p>
        </p:txBody>
      </p:sp>
    </p:spTree>
    <p:extLst>
      <p:ext uri="{BB962C8B-B14F-4D97-AF65-F5344CB8AC3E}">
        <p14:creationId xmlns:p14="http://schemas.microsoft.com/office/powerpoint/2010/main" val="3639752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7CF54-2B56-47DD-DEF9-EC857EBCD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90DB-476B-D0DA-3D79-0E12BEDB3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Visuals:</a:t>
            </a:r>
          </a:p>
        </p:txBody>
      </p:sp>
      <p:pic>
        <p:nvPicPr>
          <p:cNvPr id="3" name="Picture 2" descr="C:\Users\will1703\AppData\Local\Microsoft\Windows\Temporary Internet Files\Content.Outlook\3SYKKN3I\20140717_151406 (2).jpg">
            <a:extLst>
              <a:ext uri="{FF2B5EF4-FFF2-40B4-BE49-F238E27FC236}">
                <a16:creationId xmlns:a16="http://schemas.microsoft.com/office/drawing/2014/main" id="{4A8B2841-94A8-59B8-6C5B-F1BCBD0AA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811" y="1268413"/>
            <a:ext cx="4769097" cy="3097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94C31E5-2CDE-F316-60CB-AD6B34392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81" t="-1506"/>
          <a:stretch/>
        </p:blipFill>
        <p:spPr bwMode="auto">
          <a:xfrm rot="5400000">
            <a:off x="5234373" y="909416"/>
            <a:ext cx="3456873" cy="3456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602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ED9EB-3469-8DB7-5AC4-B9066347A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62B1C-7940-C0E1-12D6-CF184E1A3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College Swag Board Challenge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349F31-E47B-FFBA-C773-C6810D6827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632" y="1311039"/>
            <a:ext cx="5336735" cy="355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99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B05A3-673A-00FF-7DAB-9F15F56B5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DA23-79B0-5CD5-67C3-A3307E26C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Auditory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3C0AD2-AA24-211F-6070-2DA6B11CA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371" y="1307920"/>
            <a:ext cx="5951258" cy="334758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DE0C483-FA32-D96B-65D9-9BAB68BBCCFA}"/>
              </a:ext>
            </a:extLst>
          </p:cNvPr>
          <p:cNvSpPr txBox="1">
            <a:spLocks/>
          </p:cNvSpPr>
          <p:nvPr/>
        </p:nvSpPr>
        <p:spPr bwMode="auto">
          <a:xfrm>
            <a:off x="1894103" y="4002400"/>
            <a:ext cx="535579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2"/>
                </a:solidFill>
              </a:rPr>
              <a:t>College conversations about readiness and preparation</a:t>
            </a:r>
          </a:p>
        </p:txBody>
      </p:sp>
    </p:spTree>
    <p:extLst>
      <p:ext uri="{BB962C8B-B14F-4D97-AF65-F5344CB8AC3E}">
        <p14:creationId xmlns:p14="http://schemas.microsoft.com/office/powerpoint/2010/main" val="3285860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18B14-B223-54CD-E13E-7A096D328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0B378-E53B-D49F-2C0F-A7EF3F1D9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Practice and Rituals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CBD1A97-B43A-C8A7-7B3D-A5E882EDC5DD}"/>
              </a:ext>
            </a:extLst>
          </p:cNvPr>
          <p:cNvGrpSpPr/>
          <p:nvPr/>
        </p:nvGrpSpPr>
        <p:grpSpPr>
          <a:xfrm>
            <a:off x="388809" y="1542628"/>
            <a:ext cx="4309287" cy="2601944"/>
            <a:chOff x="152400" y="1676400"/>
            <a:chExt cx="5677705" cy="377101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57A47E5-DB13-41E6-7944-2E1756A80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400" y="1676400"/>
              <a:ext cx="5677705" cy="377101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9AF410F-993F-CD33-5059-446DDB158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4828" y="3152873"/>
              <a:ext cx="1592849" cy="2097465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55BD91C-4FB0-5891-26B0-BB006AFEDB7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180" y="1541232"/>
            <a:ext cx="3471121" cy="260333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922E4C2-DEEF-66DA-8D80-E4354C83047E}"/>
              </a:ext>
            </a:extLst>
          </p:cNvPr>
          <p:cNvSpPr txBox="1">
            <a:spLocks/>
          </p:cNvSpPr>
          <p:nvPr/>
        </p:nvSpPr>
        <p:spPr bwMode="auto">
          <a:xfrm>
            <a:off x="5396612" y="3511705"/>
            <a:ext cx="2232006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2"/>
                </a:solidFill>
              </a:rPr>
              <a:t>College Campus Visits</a:t>
            </a:r>
          </a:p>
        </p:txBody>
      </p:sp>
    </p:spTree>
    <p:extLst>
      <p:ext uri="{BB962C8B-B14F-4D97-AF65-F5344CB8AC3E}">
        <p14:creationId xmlns:p14="http://schemas.microsoft.com/office/powerpoint/2010/main" val="3531879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82D55-9B3B-8868-D62A-E628EB8C3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53F00-F7F6-10D9-D925-D8595C4A7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Systems and Structures: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4F229E-B265-828B-91FC-B23A1A38659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748" y="1485834"/>
            <a:ext cx="2248215" cy="749800"/>
          </a:xfrm>
          <a:prstGeom prst="rect">
            <a:avLst/>
          </a:prstGeom>
          <a:ln>
            <a:noFill/>
          </a:ln>
        </p:spPr>
      </p:pic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E80A8914-DC63-9EBF-CA16-20E3CB458D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87" y="1296412"/>
            <a:ext cx="2065408" cy="357932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670FC2EA-1B14-DC14-71EB-7DB0EE6CF4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466" y="1642393"/>
            <a:ext cx="1298864" cy="571500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53C98B-6218-9215-FEEE-8561747C0D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019" y="1421158"/>
            <a:ext cx="1579436" cy="1052956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B072BE-4A74-32CD-5ACA-20B4260A7F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019" y="2626860"/>
            <a:ext cx="4866930" cy="2364221"/>
          </a:xfrm>
          <a:prstGeom prst="rect">
            <a:avLst/>
          </a:prstGeom>
        </p:spPr>
      </p:pic>
      <p:sp>
        <p:nvSpPr>
          <p:cNvPr id="8" name="Donut 2">
            <a:extLst>
              <a:ext uri="{FF2B5EF4-FFF2-40B4-BE49-F238E27FC236}">
                <a16:creationId xmlns:a16="http://schemas.microsoft.com/office/drawing/2014/main" id="{C4D59253-855F-384E-C17D-0B73C149EE24}"/>
              </a:ext>
            </a:extLst>
          </p:cNvPr>
          <p:cNvSpPr/>
          <p:nvPr/>
        </p:nvSpPr>
        <p:spPr>
          <a:xfrm>
            <a:off x="1796534" y="1485834"/>
            <a:ext cx="646174" cy="370955"/>
          </a:xfrm>
          <a:prstGeom prst="donut">
            <a:avLst>
              <a:gd name="adj" fmla="val 850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88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F1611-6E57-E8E3-7943-E91E4F925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99E86-95A2-0E48-BEC2-39C0BBF47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College-Going Culture Rubric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ECCA46F-DCEC-6B52-DF32-623A26C87CD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5342414" cy="3262312"/>
          </a:xfrm>
        </p:spPr>
        <p:txBody>
          <a:bodyPr/>
          <a:lstStyle/>
          <a:p>
            <a:r>
              <a:rPr lang="en-US" altLang="en-US" dirty="0"/>
              <a:t>Evaluate your school for each of the principles listed. Assign a number, 1-4, and list it on the line.</a:t>
            </a:r>
          </a:p>
          <a:p>
            <a:r>
              <a:rPr lang="en-US" altLang="en-US" dirty="0"/>
              <a:t>Add your scores at the bottom, next to COLLEGE-GOING CULTURE BASELINE, and divide by nine.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4E1C5D-39FB-1CB2-05D7-F62046F1F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839" y="1498662"/>
            <a:ext cx="2612511" cy="233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75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6B188-DFA8-835B-5063-362FA975B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FE66E-FE04-36D1-3D40-EED1048AE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Think-Pair-Share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B04EE21B-1D8C-9267-374B-78E65DC506A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Reflect on the scores you have assigned on each principle.</a:t>
            </a:r>
          </a:p>
          <a:p>
            <a:r>
              <a:rPr lang="en-US" altLang="en-US" dirty="0"/>
              <a:t>With an elbow partner, share your highest scored item and explain why.</a:t>
            </a:r>
          </a:p>
          <a:p>
            <a:r>
              <a:rPr lang="en-US" altLang="en-US" dirty="0"/>
              <a:t>Then share your lowest scored item and pick a strategy from the gallery.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53011C-E49F-8A8E-7C3A-C07F990D6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684" y="355962"/>
            <a:ext cx="2281367" cy="106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37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4F37A-DC81-34D1-F7A7-329619963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35">
            <a:extLst>
              <a:ext uri="{FF2B5EF4-FFF2-40B4-BE49-F238E27FC236}">
                <a16:creationId xmlns:a16="http://schemas.microsoft.com/office/drawing/2014/main" id="{E4C9CA40-AE2B-2DF0-F530-A5E7846CAB9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997" b="11997"/>
          <a:stretch/>
        </p:blipFill>
        <p:spPr>
          <a:xfrm>
            <a:off x="900031" y="1377150"/>
            <a:ext cx="1913460" cy="1454488"/>
          </a:xfrm>
          <a:prstGeom prst="roundRect">
            <a:avLst>
              <a:gd name="adj" fmla="val 4230"/>
            </a:avLst>
          </a:prstGeom>
          <a:noFill/>
          <a:ln>
            <a:noFill/>
          </a:ln>
        </p:spPr>
      </p:pic>
      <p:pic>
        <p:nvPicPr>
          <p:cNvPr id="5" name="Shape 236">
            <a:extLst>
              <a:ext uri="{FF2B5EF4-FFF2-40B4-BE49-F238E27FC236}">
                <a16:creationId xmlns:a16="http://schemas.microsoft.com/office/drawing/2014/main" id="{EC6BDF8B-BFA6-49B2-876C-3605CE5A077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804" r="2805"/>
          <a:stretch/>
        </p:blipFill>
        <p:spPr>
          <a:xfrm>
            <a:off x="4492710" y="1334442"/>
            <a:ext cx="2025829" cy="1539905"/>
          </a:xfrm>
          <a:prstGeom prst="roundRect">
            <a:avLst>
              <a:gd name="adj" fmla="val 4230"/>
            </a:avLst>
          </a:prstGeom>
          <a:noFill/>
          <a:ln>
            <a:noFill/>
          </a:ln>
        </p:spPr>
      </p:pic>
      <p:pic>
        <p:nvPicPr>
          <p:cNvPr id="6" name="Shape 237">
            <a:extLst>
              <a:ext uri="{FF2B5EF4-FFF2-40B4-BE49-F238E27FC236}">
                <a16:creationId xmlns:a16="http://schemas.microsoft.com/office/drawing/2014/main" id="{037D3633-D210-601C-4211-B172FD2E9FD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734" b="2734"/>
          <a:stretch/>
        </p:blipFill>
        <p:spPr>
          <a:xfrm>
            <a:off x="4492710" y="3040120"/>
            <a:ext cx="2092263" cy="159040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pic>
        <p:nvPicPr>
          <p:cNvPr id="7" name="Shape 238">
            <a:extLst>
              <a:ext uri="{FF2B5EF4-FFF2-40B4-BE49-F238E27FC236}">
                <a16:creationId xmlns:a16="http://schemas.microsoft.com/office/drawing/2014/main" id="{ABA4717E-BD74-B507-4635-CB55FD5176B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-32871" r="-32870"/>
          <a:stretch/>
        </p:blipFill>
        <p:spPr>
          <a:xfrm>
            <a:off x="694005" y="3040120"/>
            <a:ext cx="2266063" cy="1722515"/>
          </a:xfrm>
          <a:prstGeom prst="roundRect">
            <a:avLst>
              <a:gd name="adj" fmla="val 4230"/>
            </a:avLst>
          </a:prstGeom>
          <a:noFill/>
          <a:ln>
            <a:noFill/>
          </a:ln>
        </p:spPr>
      </p:pic>
      <p:sp>
        <p:nvSpPr>
          <p:cNvPr id="8" name="Shape 239">
            <a:extLst>
              <a:ext uri="{FF2B5EF4-FFF2-40B4-BE49-F238E27FC236}">
                <a16:creationId xmlns:a16="http://schemas.microsoft.com/office/drawing/2014/main" id="{25342483-72D1-4B24-8624-8BD21FF72F5C}"/>
              </a:ext>
            </a:extLst>
          </p:cNvPr>
          <p:cNvSpPr/>
          <p:nvPr/>
        </p:nvSpPr>
        <p:spPr>
          <a:xfrm>
            <a:off x="2449721" y="1713548"/>
            <a:ext cx="1706925" cy="827767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rtl="0">
              <a:buSzPct val="25000"/>
            </a:pPr>
            <a:endParaRPr lang="en-US" sz="1800" dirty="0">
              <a:solidFill>
                <a:schemeClr val="dk1"/>
              </a:solidFill>
              <a:latin typeface="+mj-lt"/>
              <a:ea typeface="Trebuchet MS"/>
              <a:cs typeface="Trebuchet MS"/>
              <a:sym typeface="Trebuchet MS"/>
            </a:endParaRPr>
          </a:p>
          <a:p>
            <a:pPr algn="ctr" rtl="0">
              <a:buSzPct val="25000"/>
            </a:pPr>
            <a:r>
              <a:rPr lang="en-US" sz="1800" dirty="0">
                <a:solidFill>
                  <a:schemeClr val="dk1"/>
                </a:solidFill>
                <a:latin typeface="+mj-lt"/>
                <a:ea typeface="Trebuchet MS"/>
                <a:cs typeface="Trebuchet MS"/>
                <a:sym typeface="Trebuchet MS"/>
              </a:rPr>
              <a:t>Higher Order Thinking</a:t>
            </a:r>
          </a:p>
          <a:p>
            <a:pPr algn="ctr" rtl="0"/>
            <a:endParaRPr sz="1800" dirty="0">
              <a:solidFill>
                <a:schemeClr val="dk1"/>
              </a:solidFill>
              <a:latin typeface="+mj-lt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Shape 240">
            <a:extLst>
              <a:ext uri="{FF2B5EF4-FFF2-40B4-BE49-F238E27FC236}">
                <a16:creationId xmlns:a16="http://schemas.microsoft.com/office/drawing/2014/main" id="{AE2A8578-BEE0-9BA7-59AD-6943FDB8B2D8}"/>
              </a:ext>
            </a:extLst>
          </p:cNvPr>
          <p:cNvSpPr/>
          <p:nvPr/>
        </p:nvSpPr>
        <p:spPr>
          <a:xfrm>
            <a:off x="6537044" y="1924785"/>
            <a:ext cx="1706925" cy="827767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rtl="0">
              <a:buSzPct val="25000"/>
            </a:pPr>
            <a:endParaRPr lang="en-US" sz="1800" dirty="0">
              <a:solidFill>
                <a:schemeClr val="dk1"/>
              </a:solidFill>
              <a:latin typeface="+mj-lt"/>
              <a:ea typeface="Trebuchet MS"/>
              <a:cs typeface="Trebuchet MS"/>
              <a:sym typeface="Trebuchet MS"/>
            </a:endParaRPr>
          </a:p>
          <a:p>
            <a:pPr algn="ctr" rtl="0">
              <a:buSzPct val="25000"/>
            </a:pPr>
            <a:r>
              <a:rPr lang="en-US" sz="1800" dirty="0">
                <a:solidFill>
                  <a:schemeClr val="dk1"/>
                </a:solidFill>
                <a:latin typeface="+mj-lt"/>
                <a:ea typeface="Trebuchet MS"/>
                <a:cs typeface="Trebuchet MS"/>
                <a:sym typeface="Trebuchet MS"/>
              </a:rPr>
              <a:t>Disciplined Inquiry</a:t>
            </a:r>
          </a:p>
          <a:p>
            <a:pPr algn="ctr" rtl="0"/>
            <a:endParaRPr sz="1800" dirty="0">
              <a:solidFill>
                <a:schemeClr val="dk1"/>
              </a:solidFill>
              <a:latin typeface="+mj-lt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Shape 241">
            <a:extLst>
              <a:ext uri="{FF2B5EF4-FFF2-40B4-BE49-F238E27FC236}">
                <a16:creationId xmlns:a16="http://schemas.microsoft.com/office/drawing/2014/main" id="{CE13F14D-C998-50FB-C6CD-D71731F39130}"/>
              </a:ext>
            </a:extLst>
          </p:cNvPr>
          <p:cNvSpPr/>
          <p:nvPr/>
        </p:nvSpPr>
        <p:spPr>
          <a:xfrm>
            <a:off x="2541255" y="3559466"/>
            <a:ext cx="1706925" cy="830996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rtl="0">
              <a:buSzPct val="25000"/>
            </a:pPr>
            <a:endParaRPr lang="en-US" sz="1800" dirty="0">
              <a:solidFill>
                <a:schemeClr val="dk1"/>
              </a:solidFill>
              <a:latin typeface="+mj-lt"/>
              <a:ea typeface="Trebuchet MS"/>
              <a:cs typeface="Trebuchet MS"/>
              <a:sym typeface="Trebuchet MS"/>
            </a:endParaRPr>
          </a:p>
          <a:p>
            <a:pPr algn="ctr" rtl="0">
              <a:buSzPct val="25000"/>
            </a:pPr>
            <a:r>
              <a:rPr lang="en-US" sz="1800" dirty="0">
                <a:solidFill>
                  <a:schemeClr val="dk1"/>
                </a:solidFill>
                <a:latin typeface="+mj-lt"/>
                <a:ea typeface="Trebuchet MS"/>
                <a:cs typeface="Trebuchet MS"/>
                <a:sym typeface="Trebuchet MS"/>
              </a:rPr>
              <a:t>Value Beyond School</a:t>
            </a:r>
          </a:p>
          <a:p>
            <a:pPr algn="ctr" rtl="0"/>
            <a:endParaRPr sz="1800" dirty="0">
              <a:solidFill>
                <a:schemeClr val="dk1"/>
              </a:solidFill>
              <a:latin typeface="+mj-lt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Shape 242">
            <a:extLst>
              <a:ext uri="{FF2B5EF4-FFF2-40B4-BE49-F238E27FC236}">
                <a16:creationId xmlns:a16="http://schemas.microsoft.com/office/drawing/2014/main" id="{B942192A-6647-30CA-467B-B9912D90C4D2}"/>
              </a:ext>
            </a:extLst>
          </p:cNvPr>
          <p:cNvSpPr/>
          <p:nvPr/>
        </p:nvSpPr>
        <p:spPr>
          <a:xfrm>
            <a:off x="6584973" y="3586374"/>
            <a:ext cx="1706925" cy="830996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rtl="0">
              <a:buSzPct val="25000"/>
            </a:pPr>
            <a:endParaRPr lang="en-US" sz="1800" dirty="0">
              <a:solidFill>
                <a:schemeClr val="dk1"/>
              </a:solidFill>
              <a:latin typeface="+mj-lt"/>
              <a:ea typeface="Trebuchet MS"/>
              <a:cs typeface="Trebuchet MS"/>
              <a:sym typeface="Trebuchet MS"/>
            </a:endParaRPr>
          </a:p>
          <a:p>
            <a:pPr algn="ctr" rtl="0">
              <a:buSzPct val="25000"/>
            </a:pPr>
            <a:r>
              <a:rPr lang="en-US" sz="1800" dirty="0">
                <a:solidFill>
                  <a:schemeClr val="dk1"/>
                </a:solidFill>
                <a:latin typeface="+mj-lt"/>
                <a:ea typeface="Trebuchet MS"/>
                <a:cs typeface="Trebuchet MS"/>
                <a:sym typeface="Trebuchet MS"/>
              </a:rPr>
              <a:t>Implicit View of Students</a:t>
            </a:r>
          </a:p>
          <a:p>
            <a:pPr algn="ctr" rtl="0"/>
            <a:endParaRPr sz="1800" dirty="0">
              <a:solidFill>
                <a:schemeClr val="dk1"/>
              </a:solidFill>
              <a:latin typeface="+mj-lt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Shape 243">
            <a:extLst>
              <a:ext uri="{FF2B5EF4-FFF2-40B4-BE49-F238E27FC236}">
                <a16:creationId xmlns:a16="http://schemas.microsoft.com/office/drawing/2014/main" id="{82713DBD-A9ED-2E67-5C23-0EA499AD4B17}"/>
              </a:ext>
            </a:extLst>
          </p:cNvPr>
          <p:cNvSpPr/>
          <p:nvPr/>
        </p:nvSpPr>
        <p:spPr>
          <a:xfrm>
            <a:off x="1718394" y="417440"/>
            <a:ext cx="5707211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rtl="0">
              <a:buSzPct val="25000"/>
            </a:pPr>
            <a:r>
              <a:rPr lang="en-US" sz="4800" b="1" dirty="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Authentic Teaching</a:t>
            </a:r>
          </a:p>
        </p:txBody>
      </p:sp>
    </p:spTree>
    <p:extLst>
      <p:ext uri="{BB962C8B-B14F-4D97-AF65-F5344CB8AC3E}">
        <p14:creationId xmlns:p14="http://schemas.microsoft.com/office/powerpoint/2010/main" val="923949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9989A-E2DE-6E57-D153-6C3C9189A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2024A-DC67-88AD-74F8-A12B47C2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References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3EACB0FC-F02E-C095-FF84-2D072E81CBF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sz="1500" dirty="0"/>
              <a:t>Center for Educational Outreach at UC Berkley. (n.d.). College-going culture rubric: The 9 elements to support and encourage a college-going culture. Retrieved from </a:t>
            </a:r>
            <a:r>
              <a:rPr lang="en-US" altLang="en-US" sz="1500" dirty="0">
                <a:hlinkClick r:id="rId2"/>
              </a:rPr>
              <a:t>http://www.sjsu.edu/counselored/docs/9_Steps_to_Building_a_College_Culture.pdf</a:t>
            </a:r>
            <a:endParaRPr lang="en-US" altLang="en-US" sz="1500" dirty="0"/>
          </a:p>
          <a:p>
            <a:r>
              <a:rPr lang="en-US" altLang="en-US" sz="1500" dirty="0"/>
              <a:t>College Going Culture Video- </a:t>
            </a:r>
            <a:r>
              <a:rPr lang="en-US" altLang="en-US" sz="1500" dirty="0" err="1"/>
              <a:t>NASSPtv</a:t>
            </a:r>
            <a:r>
              <a:rPr lang="en-US" altLang="en-US" sz="1500" dirty="0"/>
              <a:t>. (2014, December 16). Mod 3 Video 1: Culture From Within [Video file]. Retrieved from </a:t>
            </a:r>
            <a:r>
              <a:rPr lang="en-US" altLang="en-US" sz="1500" dirty="0">
                <a:hlinkClick r:id="rId3"/>
              </a:rPr>
              <a:t>https://www.nassp.org/professional-learning/online-professional-development/leading-success/module-3-%E2%80%94-creating-a-college-going-culture?SSO=true</a:t>
            </a:r>
            <a:endParaRPr lang="en-US" altLang="en-US" sz="1500" dirty="0"/>
          </a:p>
          <a:p>
            <a:r>
              <a:rPr lang="en-US" altLang="en-US" sz="1500" dirty="0"/>
              <a:t>Corwin, Z. B., &amp; Tierney, W. G. (2007). Getting there– and beyond: Building a culture of college going in high schools. Los Angeles, CA: Center for Higher Education Policy Analysis (CHEPA).</a:t>
            </a:r>
          </a:p>
          <a:p>
            <a:r>
              <a:rPr lang="en-US" altLang="en-US" sz="1500" dirty="0"/>
              <a:t>De La Rosa, M. L., &amp; Tierney, W. G. (2006). Breaking through the barriers to college: Empowering low income communities, schools and families for college opportunity and student financial aid. Los Angeles, CA: Center for Higher Education Policy Analysis (CHEPA).</a:t>
            </a:r>
          </a:p>
        </p:txBody>
      </p:sp>
    </p:spTree>
    <p:extLst>
      <p:ext uri="{BB962C8B-B14F-4D97-AF65-F5344CB8AC3E}">
        <p14:creationId xmlns:p14="http://schemas.microsoft.com/office/powerpoint/2010/main" val="32388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>
            <a:extLst>
              <a:ext uri="{FF2B5EF4-FFF2-40B4-BE49-F238E27FC236}">
                <a16:creationId xmlns:a16="http://schemas.microsoft.com/office/drawing/2014/main" id="{D39454A6-31F6-9DC3-BE75-39D080090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College Knowledge</a:t>
            </a:r>
          </a:p>
        </p:txBody>
      </p:sp>
      <p:sp>
        <p:nvSpPr>
          <p:cNvPr id="22530" name="Text Placeholder 4">
            <a:extLst>
              <a:ext uri="{FF2B5EF4-FFF2-40B4-BE49-F238E27FC236}">
                <a16:creationId xmlns:a16="http://schemas.microsoft.com/office/drawing/2014/main" id="{019E2450-727C-5F8C-E55D-223CCB11F23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/>
          <a:lstStyle/>
          <a:p>
            <a:r>
              <a:rPr lang="en-US" altLang="en-US" dirty="0"/>
              <a:t>Creating a Climate of High Expectations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9A517-0D64-6DB6-71A2-A4E598261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68439-E1F0-B955-EA1D-3F01E3AB5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850" y="1633770"/>
            <a:ext cx="4410710" cy="9937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How Will I Use This?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2CD51B-6F2C-ADEF-57D9-7E6E17F92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58" y="515555"/>
            <a:ext cx="2410599" cy="32302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103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1B2FA-84C7-44A8-64B4-042BF4D63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7D241-E5C7-B819-C6D2-0B036E0C0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Commit and Toss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339C94C1-B087-AD3D-8A50-9CDE01ED12E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4867443" cy="3262312"/>
          </a:xfrm>
        </p:spPr>
        <p:txBody>
          <a:bodyPr/>
          <a:lstStyle/>
          <a:p>
            <a:r>
              <a:rPr lang="en-US" altLang="en-US" dirty="0"/>
              <a:t>On the slip of paper you were provided, jot down your answer to:</a:t>
            </a:r>
          </a:p>
          <a:p>
            <a:pPr marL="64008" indent="0" algn="ctr">
              <a:buNone/>
            </a:pPr>
            <a:r>
              <a:rPr lang="en-US" altLang="en-US" dirty="0"/>
              <a:t>“What is a college-going culture?”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A51F08-ECC5-2523-02E3-812C62FC8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841" y="691455"/>
            <a:ext cx="2568272" cy="308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02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5BF95-7D14-977E-5E0A-C9DB2B9FC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13105-011A-99E8-C5A4-9A15D15A8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So, what is a College-Going Culture?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79350144-C993-2931-9893-40D2896C919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dirty="0"/>
              <a:t>Cultivates aspirations and behaviors conducive to preparing for, applying to, and enrolling in college.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Is inclusive to ALL students.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Is supported systemically (school has a stated college-going mission)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Is supported by all stakeholders, not just the counselor.</a:t>
            </a:r>
          </a:p>
          <a:p>
            <a:pPr marL="64008" indent="0">
              <a:buNone/>
            </a:pPr>
            <a:r>
              <a:rPr lang="en-US" altLang="en-US" sz="1600" dirty="0"/>
              <a:t>(Corwin and Tierney, 2007)</a:t>
            </a:r>
          </a:p>
        </p:txBody>
      </p:sp>
    </p:spTree>
    <p:extLst>
      <p:ext uri="{BB962C8B-B14F-4D97-AF65-F5344CB8AC3E}">
        <p14:creationId xmlns:p14="http://schemas.microsoft.com/office/powerpoint/2010/main" val="443719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A133F9F-8BD4-BFCE-947E-74745460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159732"/>
            <a:ext cx="7886700" cy="2139950"/>
          </a:xfrm>
        </p:spPr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C0DD-EBA7-945F-414B-0577DA3B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7" y="2407632"/>
            <a:ext cx="8174385" cy="1397000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200" dirty="0"/>
              <a:t>Participants will:</a:t>
            </a:r>
          </a:p>
          <a:p>
            <a:pPr marL="457200" indent="-457200" fontAlgn="auto">
              <a:spcAft>
                <a:spcPts val="0"/>
              </a:spcAft>
              <a:defRPr/>
            </a:pPr>
            <a:r>
              <a:rPr lang="en-US" sz="2200" dirty="0"/>
              <a:t>Understand the importance of creating a college-going culture.</a:t>
            </a:r>
          </a:p>
          <a:p>
            <a:pPr marL="457200" indent="-457200" fontAlgn="auto">
              <a:spcAft>
                <a:spcPts val="0"/>
              </a:spcAft>
              <a:defRPr/>
            </a:pPr>
            <a:r>
              <a:rPr lang="en-US" sz="2200" dirty="0"/>
              <a:t>Assess the current college-going culture baseline of your site.</a:t>
            </a:r>
          </a:p>
          <a:p>
            <a:pPr marL="457200" indent="-457200" fontAlgn="auto">
              <a:spcAft>
                <a:spcPts val="0"/>
              </a:spcAft>
              <a:defRPr/>
            </a:pPr>
            <a:r>
              <a:rPr lang="en-US" sz="2200" dirty="0"/>
              <a:t>Create a list of strategies which signal a college-going culture.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8266556" cy="9937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Why is a College-Going Culture Important?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sz="1800" b="1" dirty="0"/>
              <a:t>Challenges Facing Low-Income Students</a:t>
            </a:r>
          </a:p>
          <a:p>
            <a:r>
              <a:rPr lang="en-US" altLang="en-US" sz="1800" dirty="0"/>
              <a:t>Students make college decisions based on perceptions of aid availability. </a:t>
            </a:r>
          </a:p>
          <a:p>
            <a:r>
              <a:rPr lang="en-US" altLang="en-US" sz="1800" dirty="0"/>
              <a:t>A high school’s culture of preparation makes a difference in students’ access to information about college and financial aid.</a:t>
            </a:r>
          </a:p>
          <a:p>
            <a:r>
              <a:rPr lang="en-US" altLang="en-US" sz="1800" dirty="0"/>
              <a:t>Students need accurate and timely information.</a:t>
            </a:r>
          </a:p>
          <a:p>
            <a:r>
              <a:rPr lang="en-US" altLang="en-US" sz="1800" dirty="0"/>
              <a:t>One-on-one support cannot be supplanted by group seminars.</a:t>
            </a:r>
          </a:p>
          <a:p>
            <a:r>
              <a:rPr lang="en-US" altLang="en-US" sz="1800" dirty="0"/>
              <a:t>Support is needed after applying for college.</a:t>
            </a:r>
          </a:p>
          <a:p>
            <a:r>
              <a:rPr lang="en-US" altLang="en-US" sz="1800" dirty="0"/>
              <a:t>Parents also require information on college and aid. </a:t>
            </a:r>
          </a:p>
          <a:p>
            <a:pPr marL="64008" indent="0">
              <a:buNone/>
            </a:pPr>
            <a:r>
              <a:rPr lang="en-US" altLang="en-US" sz="1600" dirty="0"/>
              <a:t>(De La Rosa &amp; Tierney, 2006)</a:t>
            </a:r>
          </a:p>
          <a:p>
            <a:pPr marL="64008" indent="0">
              <a:buNone/>
            </a:pPr>
            <a:endParaRPr lang="en-US" alt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D79DE-BCEF-7434-F15D-C70825FF6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BD8A9-9457-4AFF-6743-667363E79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Video: Leading Success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9B8B463-26AB-9904-41AA-4D18E0DE7E0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3483453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sz="1800" dirty="0">
                <a:solidFill>
                  <a:schemeClr val="accent2"/>
                </a:solidFill>
              </a:rPr>
              <a:t>Module 3: Creating a </a:t>
            </a:r>
            <a:br>
              <a:rPr lang="en-US" altLang="en-US" sz="1800" dirty="0">
                <a:solidFill>
                  <a:schemeClr val="accent2"/>
                </a:solidFill>
              </a:rPr>
            </a:br>
            <a:r>
              <a:rPr lang="en-US" altLang="en-US" sz="1800" dirty="0">
                <a:solidFill>
                  <a:schemeClr val="accent2"/>
                </a:solidFill>
              </a:rPr>
              <a:t>College-Going Culture</a:t>
            </a:r>
            <a:br>
              <a:rPr lang="en-US" altLang="en-US" dirty="0"/>
            </a:br>
            <a:r>
              <a:rPr lang="en-US" altLang="en-US" dirty="0"/>
              <a:t>Fostering a culture of expectations and opportunity. Watch the videos for examples of: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BA920A-0793-8D0F-94D2-DC3530D9BAC6}"/>
              </a:ext>
            </a:extLst>
          </p:cNvPr>
          <p:cNvSpPr/>
          <p:nvPr/>
        </p:nvSpPr>
        <p:spPr>
          <a:xfrm>
            <a:off x="6222624" y="2994963"/>
            <a:ext cx="2072817" cy="1589160"/>
          </a:xfrm>
          <a:prstGeom prst="rect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5944CB-3218-3E36-24B7-3471CE83A204}"/>
              </a:ext>
            </a:extLst>
          </p:cNvPr>
          <p:cNvSpPr/>
          <p:nvPr/>
        </p:nvSpPr>
        <p:spPr>
          <a:xfrm>
            <a:off x="4130955" y="2994963"/>
            <a:ext cx="2072817" cy="1589160"/>
          </a:xfrm>
          <a:prstGeom prst="rect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2F055-5787-564C-FA05-FF876B0A0E69}"/>
              </a:ext>
            </a:extLst>
          </p:cNvPr>
          <p:cNvSpPr/>
          <p:nvPr/>
        </p:nvSpPr>
        <p:spPr>
          <a:xfrm>
            <a:off x="4130955" y="1402296"/>
            <a:ext cx="2072817" cy="1589160"/>
          </a:xfrm>
          <a:prstGeom prst="rect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72E15E-B8A9-0AC9-3F5F-E260B906C3E8}"/>
              </a:ext>
            </a:extLst>
          </p:cNvPr>
          <p:cNvSpPr/>
          <p:nvPr/>
        </p:nvSpPr>
        <p:spPr>
          <a:xfrm>
            <a:off x="6222623" y="1402296"/>
            <a:ext cx="2072817" cy="1589160"/>
          </a:xfrm>
          <a:prstGeom prst="rect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78A7C4-82BD-68DD-262A-ACBBD9615C63}"/>
              </a:ext>
            </a:extLst>
          </p:cNvPr>
          <p:cNvSpPr txBox="1"/>
          <p:nvPr/>
        </p:nvSpPr>
        <p:spPr>
          <a:xfrm rot="10800000" flipH="1" flipV="1">
            <a:off x="3973423" y="1370013"/>
            <a:ext cx="228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Visual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8AFD31-4F64-2200-8299-73B11DF1F397}"/>
              </a:ext>
            </a:extLst>
          </p:cNvPr>
          <p:cNvSpPr txBox="1"/>
          <p:nvPr/>
        </p:nvSpPr>
        <p:spPr>
          <a:xfrm rot="10800000" flipH="1" flipV="1">
            <a:off x="6116031" y="137352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Auditory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B31010-FC7A-5155-B80E-EBD044886633}"/>
              </a:ext>
            </a:extLst>
          </p:cNvPr>
          <p:cNvSpPr txBox="1"/>
          <p:nvPr/>
        </p:nvSpPr>
        <p:spPr>
          <a:xfrm rot="10800000" flipH="1" flipV="1">
            <a:off x="4008944" y="2991456"/>
            <a:ext cx="224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Practices/Rituals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238AB0-C60C-49E5-E899-5AA266590E02}"/>
              </a:ext>
            </a:extLst>
          </p:cNvPr>
          <p:cNvSpPr txBox="1"/>
          <p:nvPr/>
        </p:nvSpPr>
        <p:spPr>
          <a:xfrm rot="10800000" flipH="1" flipV="1">
            <a:off x="6294678" y="2991456"/>
            <a:ext cx="1993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Systems/Structures</a:t>
            </a:r>
          </a:p>
        </p:txBody>
      </p:sp>
    </p:spTree>
    <p:extLst>
      <p:ext uri="{BB962C8B-B14F-4D97-AF65-F5344CB8AC3E}">
        <p14:creationId xmlns:p14="http://schemas.microsoft.com/office/powerpoint/2010/main" val="1425734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6F9F6-CF12-64EA-F20F-F754F3A61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850E5-93C3-DCE5-7252-4447B36E2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College-Going Culture Carousel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9D1A66AF-B049-38A7-7D96-AA18C703391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406908" indent="-342900">
              <a:buFont typeface="+mj-lt"/>
              <a:buAutoNum type="arabicPeriod"/>
            </a:pPr>
            <a:r>
              <a:rPr lang="en-US" altLang="en-US" sz="1800" dirty="0"/>
              <a:t>With your color-coded group, spend three minutes at your first “station” brainstorming ideas that could be used to signal a College Going Culture.</a:t>
            </a:r>
          </a:p>
          <a:p>
            <a:r>
              <a:rPr lang="en-US" altLang="en-US" sz="1800" b="1" dirty="0">
                <a:solidFill>
                  <a:schemeClr val="accent3"/>
                </a:solidFill>
              </a:rPr>
              <a:t>Visual</a:t>
            </a:r>
          </a:p>
          <a:p>
            <a:r>
              <a:rPr lang="en-US" altLang="en-US" sz="1800" b="1" dirty="0">
                <a:solidFill>
                  <a:schemeClr val="accent2"/>
                </a:solidFill>
              </a:rPr>
              <a:t>Auditory</a:t>
            </a:r>
          </a:p>
          <a:p>
            <a:r>
              <a:rPr lang="en-US" altLang="en-US" sz="1800" b="1" dirty="0">
                <a:solidFill>
                  <a:schemeClr val="accent4"/>
                </a:solidFill>
              </a:rPr>
              <a:t>Practices/Rituals</a:t>
            </a:r>
          </a:p>
          <a:p>
            <a:r>
              <a:rPr lang="en-US" altLang="en-US" sz="1800" b="1" dirty="0">
                <a:solidFill>
                  <a:schemeClr val="accent5">
                    <a:lumMod val="75000"/>
                  </a:schemeClr>
                </a:solidFill>
              </a:rPr>
              <a:t>Systems/Structures</a:t>
            </a:r>
          </a:p>
          <a:p>
            <a:pPr marL="406908" indent="-342900">
              <a:buFont typeface="+mj-lt"/>
              <a:buAutoNum type="arabicPeriod" startAt="2"/>
            </a:pPr>
            <a:r>
              <a:rPr lang="en-US" altLang="en-US" sz="1800" dirty="0"/>
              <a:t>When the timer goes off rotate to the next station and try to add more ideas! </a:t>
            </a:r>
          </a:p>
          <a:p>
            <a:pPr marL="406908" indent="-342900">
              <a:buFont typeface="+mj-lt"/>
              <a:buAutoNum type="arabicPeriod" startAt="2"/>
            </a:pPr>
            <a:r>
              <a:rPr lang="en-US" altLang="en-US" sz="1800" dirty="0"/>
              <a:t>Put a checkmark next to a practice that you like the most for your school. The ideas with the most checkmarks can be developed for your site.</a:t>
            </a:r>
          </a:p>
        </p:txBody>
      </p:sp>
    </p:spTree>
    <p:extLst>
      <p:ext uri="{BB962C8B-B14F-4D97-AF65-F5344CB8AC3E}">
        <p14:creationId xmlns:p14="http://schemas.microsoft.com/office/powerpoint/2010/main" val="41389299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02DC2DEC-ED14-46D2-92D2-CE7973B77C9B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92F950AD-31EE-4ABC-AB96-5F978758D647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51</TotalTime>
  <Words>1076</Words>
  <Application>Microsoft Office PowerPoint</Application>
  <PresentationFormat>On-screen Show (16:9)</PresentationFormat>
  <Paragraphs>100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Aptos Display</vt:lpstr>
      <vt:lpstr>Arial</vt:lpstr>
      <vt:lpstr>Calibri</vt:lpstr>
      <vt:lpstr>Courier New</vt:lpstr>
      <vt:lpstr>System Font Regular</vt:lpstr>
      <vt:lpstr>Trebuchet MS</vt:lpstr>
      <vt:lpstr>Wingdings</vt:lpstr>
      <vt:lpstr>Custom Design</vt:lpstr>
      <vt:lpstr>1_Custom Design</vt:lpstr>
      <vt:lpstr>PowerPoint Presentation</vt:lpstr>
      <vt:lpstr>College Knowledge</vt:lpstr>
      <vt:lpstr>How Will I Use This?</vt:lpstr>
      <vt:lpstr>Commit and Toss</vt:lpstr>
      <vt:lpstr>So, what is a College-Going Culture?</vt:lpstr>
      <vt:lpstr>Learning Objectives</vt:lpstr>
      <vt:lpstr>Why is a College-Going Culture Important?</vt:lpstr>
      <vt:lpstr>Video: Leading Success</vt:lpstr>
      <vt:lpstr>College-Going Culture Carousel</vt:lpstr>
      <vt:lpstr>Strategies</vt:lpstr>
      <vt:lpstr>Visuals:</vt:lpstr>
      <vt:lpstr>College Swag Board Challenge</vt:lpstr>
      <vt:lpstr>Auditory</vt:lpstr>
      <vt:lpstr>Practice and Rituals</vt:lpstr>
      <vt:lpstr>Systems and Structures:</vt:lpstr>
      <vt:lpstr>College-Going Culture Rubric</vt:lpstr>
      <vt:lpstr>Think-Pair-Share</vt:lpstr>
      <vt:lpstr>PowerPoint Presentation</vt:lpstr>
      <vt:lpstr>References</vt:lpstr>
    </vt:vector>
  </TitlesOfParts>
  <Manager/>
  <Company>University of Oklahoma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Lieu, Mary</dc:creator>
  <cp:keywords/>
  <dc:description/>
  <cp:lastModifiedBy>Lieu, Mary</cp:lastModifiedBy>
  <cp:revision>2</cp:revision>
  <dcterms:created xsi:type="dcterms:W3CDTF">2026-04-09T22:03:29Z</dcterms:created>
  <dcterms:modified xsi:type="dcterms:W3CDTF">2026-04-09T22:55:17Z</dcterms:modified>
  <cp:category/>
</cp:coreProperties>
</file>